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72" r:id="rId2"/>
    <p:sldId id="360" r:id="rId3"/>
    <p:sldId id="274" r:id="rId4"/>
    <p:sldId id="1139" r:id="rId5"/>
    <p:sldId id="1111" r:id="rId6"/>
    <p:sldId id="707" r:id="rId7"/>
    <p:sldId id="365" r:id="rId8"/>
    <p:sldId id="1129" r:id="rId9"/>
    <p:sldId id="1146" r:id="rId10"/>
    <p:sldId id="1147" r:id="rId11"/>
    <p:sldId id="1148" r:id="rId12"/>
    <p:sldId id="1143" r:id="rId13"/>
    <p:sldId id="1145" r:id="rId14"/>
    <p:sldId id="1144" r:id="rId15"/>
    <p:sldId id="339" r:id="rId16"/>
    <p:sldId id="277" r:id="rId17"/>
    <p:sldId id="283" r:id="rId18"/>
    <p:sldId id="258" r:id="rId19"/>
    <p:sldId id="263" r:id="rId20"/>
    <p:sldId id="355" r:id="rId21"/>
    <p:sldId id="356" r:id="rId22"/>
    <p:sldId id="358" r:id="rId23"/>
    <p:sldId id="357" r:id="rId24"/>
    <p:sldId id="359" r:id="rId25"/>
    <p:sldId id="368" r:id="rId26"/>
    <p:sldId id="279" r:id="rId27"/>
    <p:sldId id="280" r:id="rId28"/>
    <p:sldId id="281" r:id="rId29"/>
    <p:sldId id="282" r:id="rId30"/>
    <p:sldId id="367" r:id="rId31"/>
    <p:sldId id="270" r:id="rId32"/>
    <p:sldId id="285" r:id="rId33"/>
    <p:sldId id="286" r:id="rId34"/>
    <p:sldId id="311" r:id="rId35"/>
    <p:sldId id="290" r:id="rId36"/>
    <p:sldId id="271" r:id="rId37"/>
    <p:sldId id="294" r:id="rId38"/>
    <p:sldId id="354" r:id="rId39"/>
    <p:sldId id="373" r:id="rId40"/>
    <p:sldId id="296" r:id="rId41"/>
    <p:sldId id="289" r:id="rId42"/>
    <p:sldId id="372" r:id="rId43"/>
    <p:sldId id="374" r:id="rId44"/>
    <p:sldId id="375" r:id="rId45"/>
    <p:sldId id="376" r:id="rId46"/>
    <p:sldId id="378" r:id="rId47"/>
    <p:sldId id="379" r:id="rId48"/>
    <p:sldId id="380" r:id="rId49"/>
    <p:sldId id="1151" r:id="rId50"/>
    <p:sldId id="1150" r:id="rId51"/>
    <p:sldId id="1152" r:id="rId52"/>
    <p:sldId id="1153" r:id="rId53"/>
    <p:sldId id="1155" r:id="rId54"/>
    <p:sldId id="1154" r:id="rId55"/>
    <p:sldId id="392" r:id="rId56"/>
    <p:sldId id="393" r:id="rId57"/>
    <p:sldId id="394" r:id="rId58"/>
    <p:sldId id="395" r:id="rId59"/>
    <p:sldId id="398" r:id="rId60"/>
    <p:sldId id="40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0033CC"/>
    <a:srgbClr val="9BF7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A2C8A-8988-4831-A2FC-8535947AE63F}" v="3" dt="2019-03-26T14:55:35.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40" autoAdjust="0"/>
    <p:restoredTop sz="94743" autoAdjust="0"/>
  </p:normalViewPr>
  <p:slideViewPr>
    <p:cSldViewPr>
      <p:cViewPr varScale="1">
        <p:scale>
          <a:sx n="110" d="100"/>
          <a:sy n="110" d="100"/>
        </p:scale>
        <p:origin x="20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 Gilles" userId="d632c7fe-7764-40a4-b086-adbdd013d3a3" providerId="ADAL" clId="{35BA2C8A-8988-4831-A2FC-8535947AE63F}"/>
    <pc:docChg chg="custSel addSld delSld modSld">
      <pc:chgData name="Mik Gilles" userId="d632c7fe-7764-40a4-b086-adbdd013d3a3" providerId="ADAL" clId="{35BA2C8A-8988-4831-A2FC-8535947AE63F}" dt="2019-03-26T14:59:23.456" v="401" actId="2696"/>
      <pc:docMkLst>
        <pc:docMk/>
      </pc:docMkLst>
      <pc:sldChg chg="modSp add del">
        <pc:chgData name="Mik Gilles" userId="d632c7fe-7764-40a4-b086-adbdd013d3a3" providerId="ADAL" clId="{35BA2C8A-8988-4831-A2FC-8535947AE63F}" dt="2019-03-26T14:59:20.742" v="400" actId="2696"/>
        <pc:sldMkLst>
          <pc:docMk/>
          <pc:sldMk cId="1974372914" sldId="1156"/>
        </pc:sldMkLst>
        <pc:spChg chg="mod">
          <ac:chgData name="Mik Gilles" userId="d632c7fe-7764-40a4-b086-adbdd013d3a3" providerId="ADAL" clId="{35BA2C8A-8988-4831-A2FC-8535947AE63F}" dt="2019-03-26T14:48:34.506" v="31" actId="20577"/>
          <ac:spMkLst>
            <pc:docMk/>
            <pc:sldMk cId="1974372914" sldId="1156"/>
            <ac:spMk id="2" creationId="{9543D7BD-703D-4A62-9722-2E3A92DFFB8F}"/>
          </ac:spMkLst>
        </pc:spChg>
        <pc:spChg chg="mod">
          <ac:chgData name="Mik Gilles" userId="d632c7fe-7764-40a4-b086-adbdd013d3a3" providerId="ADAL" clId="{35BA2C8A-8988-4831-A2FC-8535947AE63F}" dt="2019-03-26T14:53:54.498" v="397" actId="20577"/>
          <ac:spMkLst>
            <pc:docMk/>
            <pc:sldMk cId="1974372914" sldId="1156"/>
            <ac:spMk id="3" creationId="{0B4754BC-C4E4-4429-AE1B-AAC3EE63C6D7}"/>
          </ac:spMkLst>
        </pc:spChg>
      </pc:sldChg>
      <pc:sldChg chg="addSp add del">
        <pc:chgData name="Mik Gilles" userId="d632c7fe-7764-40a4-b086-adbdd013d3a3" providerId="ADAL" clId="{35BA2C8A-8988-4831-A2FC-8535947AE63F}" dt="2019-03-26T14:59:23.456" v="401" actId="2696"/>
        <pc:sldMkLst>
          <pc:docMk/>
          <pc:sldMk cId="3248842598" sldId="1157"/>
        </pc:sldMkLst>
        <pc:picChg chg="add">
          <ac:chgData name="Mik Gilles" userId="d632c7fe-7764-40a4-b086-adbdd013d3a3" providerId="ADAL" clId="{35BA2C8A-8988-4831-A2FC-8535947AE63F}" dt="2019-03-26T14:55:35.383" v="399"/>
          <ac:picMkLst>
            <pc:docMk/>
            <pc:sldMk cId="3248842598" sldId="1157"/>
            <ac:picMk id="5" creationId="{19148261-4C62-4AFE-98A5-23609C25C19C}"/>
          </ac:picMkLst>
        </pc:picChg>
      </pc:sldChg>
    </pc:docChg>
  </pc:docChgLst>
  <pc:docChgLst>
    <pc:chgData name="Mik Gilles" userId="d632c7fe-7764-40a4-b086-adbdd013d3a3" providerId="ADAL" clId="{D5F6E85D-088B-463E-B46A-74249B047EF1}"/>
  </pc:docChgLst>
  <pc:docChgLst>
    <pc:chgData name="Mik Gilles" userId="d632c7fe-7764-40a4-b086-adbdd013d3a3" providerId="ADAL" clId="{F1F6578E-3B76-40DC-8D39-4350F8446148}"/>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3A688-146A-4FF7-B931-6274395468FC}" type="datetimeFigureOut">
              <a:rPr lang="en-US" smtClean="0"/>
              <a:t>3/26/2019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BF86D-B7B4-4F28-BAB7-F25D5EC59449}" type="slidenum">
              <a:rPr lang="en-US" smtClean="0"/>
              <a:t>‹#›</a:t>
            </a:fld>
            <a:endParaRPr lang="en-US"/>
          </a:p>
        </p:txBody>
      </p:sp>
    </p:spTree>
    <p:extLst>
      <p:ext uri="{BB962C8B-B14F-4D97-AF65-F5344CB8AC3E}">
        <p14:creationId xmlns:p14="http://schemas.microsoft.com/office/powerpoint/2010/main" val="404412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Tahoma" pitchFamily="34" charset="0"/>
                <a:ea typeface="ＭＳ Ｐゴシック" pitchFamily="2" charset="-128"/>
              </a:defRPr>
            </a:lvl1pPr>
            <a:lvl2pPr marL="742950" indent="-285750" defTabSz="920750" eaLnBrk="0" hangingPunct="0">
              <a:defRPr sz="2400">
                <a:solidFill>
                  <a:schemeClr val="tx1"/>
                </a:solidFill>
                <a:latin typeface="Tahoma" pitchFamily="34" charset="0"/>
                <a:ea typeface="ＭＳ Ｐゴシック" pitchFamily="2" charset="-128"/>
              </a:defRPr>
            </a:lvl2pPr>
            <a:lvl3pPr marL="1143000" indent="-228600" defTabSz="920750" eaLnBrk="0" hangingPunct="0">
              <a:defRPr sz="2400">
                <a:solidFill>
                  <a:schemeClr val="tx1"/>
                </a:solidFill>
                <a:latin typeface="Tahoma" pitchFamily="34" charset="0"/>
                <a:ea typeface="ＭＳ Ｐゴシック" pitchFamily="2" charset="-128"/>
              </a:defRPr>
            </a:lvl3pPr>
            <a:lvl4pPr marL="1600200" indent="-228600" defTabSz="920750" eaLnBrk="0" hangingPunct="0">
              <a:defRPr sz="2400">
                <a:solidFill>
                  <a:schemeClr val="tx1"/>
                </a:solidFill>
                <a:latin typeface="Tahoma" pitchFamily="34" charset="0"/>
                <a:ea typeface="ＭＳ Ｐゴシック" pitchFamily="2" charset="-128"/>
              </a:defRPr>
            </a:lvl4pPr>
            <a:lvl5pPr marL="2057400" indent="-228600" defTabSz="920750" eaLnBrk="0" hangingPunct="0">
              <a:defRPr sz="2400">
                <a:solidFill>
                  <a:schemeClr val="tx1"/>
                </a:solidFill>
                <a:latin typeface="Tahoma" pitchFamily="34" charset="0"/>
                <a:ea typeface="ＭＳ Ｐゴシック" pitchFamily="2" charset="-128"/>
              </a:defRPr>
            </a:lvl5pPr>
            <a:lvl6pPr marL="2514600" indent="-228600" defTabSz="920750" eaLnBrk="0" fontAlgn="base" hangingPunct="0">
              <a:spcBef>
                <a:spcPct val="0"/>
              </a:spcBef>
              <a:spcAft>
                <a:spcPct val="0"/>
              </a:spcAft>
              <a:defRPr sz="2400">
                <a:solidFill>
                  <a:schemeClr val="tx1"/>
                </a:solidFill>
                <a:latin typeface="Tahoma" pitchFamily="34" charset="0"/>
                <a:ea typeface="ＭＳ Ｐゴシック" pitchFamily="2" charset="-128"/>
              </a:defRPr>
            </a:lvl6pPr>
            <a:lvl7pPr marL="2971800" indent="-228600" defTabSz="920750" eaLnBrk="0" fontAlgn="base" hangingPunct="0">
              <a:spcBef>
                <a:spcPct val="0"/>
              </a:spcBef>
              <a:spcAft>
                <a:spcPct val="0"/>
              </a:spcAft>
              <a:defRPr sz="2400">
                <a:solidFill>
                  <a:schemeClr val="tx1"/>
                </a:solidFill>
                <a:latin typeface="Tahoma" pitchFamily="34" charset="0"/>
                <a:ea typeface="ＭＳ Ｐゴシック" pitchFamily="2" charset="-128"/>
              </a:defRPr>
            </a:lvl7pPr>
            <a:lvl8pPr marL="3429000" indent="-228600" defTabSz="920750" eaLnBrk="0" fontAlgn="base" hangingPunct="0">
              <a:spcBef>
                <a:spcPct val="0"/>
              </a:spcBef>
              <a:spcAft>
                <a:spcPct val="0"/>
              </a:spcAft>
              <a:defRPr sz="2400">
                <a:solidFill>
                  <a:schemeClr val="tx1"/>
                </a:solidFill>
                <a:latin typeface="Tahoma" pitchFamily="34" charset="0"/>
                <a:ea typeface="ＭＳ Ｐゴシック" pitchFamily="2" charset="-128"/>
              </a:defRPr>
            </a:lvl8pPr>
            <a:lvl9pPr marL="3886200" indent="-228600" defTabSz="920750" eaLnBrk="0" fontAlgn="base" hangingPunct="0">
              <a:spcBef>
                <a:spcPct val="0"/>
              </a:spcBef>
              <a:spcAft>
                <a:spcPct val="0"/>
              </a:spcAft>
              <a:defRPr sz="2400">
                <a:solidFill>
                  <a:schemeClr val="tx1"/>
                </a:solidFill>
                <a:latin typeface="Tahoma" pitchFamily="34" charset="0"/>
                <a:ea typeface="ＭＳ Ｐゴシック" pitchFamily="2" charset="-128"/>
              </a:defRPr>
            </a:lvl9pPr>
          </a:lstStyle>
          <a:p>
            <a:pPr eaLnBrk="1" hangingPunct="1"/>
            <a:fld id="{F19AF1DF-D764-46D2-BE8D-75910D12F56B}" type="slidenum">
              <a:rPr lang="en-GB" sz="1200"/>
              <a:pPr eaLnBrk="1" hangingPunct="1"/>
              <a:t>1</a:t>
            </a:fld>
            <a:endParaRPr lang="en-GB"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a:ea typeface="ＭＳ Ｐゴシック" charset="-128"/>
            </a:endParaRPr>
          </a:p>
        </p:txBody>
      </p:sp>
    </p:spTree>
    <p:extLst>
      <p:ext uri="{BB962C8B-B14F-4D97-AF65-F5344CB8AC3E}">
        <p14:creationId xmlns:p14="http://schemas.microsoft.com/office/powerpoint/2010/main" val="410328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a:ea typeface="ＭＳ Ｐゴシック" charset="-128"/>
            </a:endParaRPr>
          </a:p>
        </p:txBody>
      </p:sp>
    </p:spTree>
    <p:extLst>
      <p:ext uri="{BB962C8B-B14F-4D97-AF65-F5344CB8AC3E}">
        <p14:creationId xmlns:p14="http://schemas.microsoft.com/office/powerpoint/2010/main" val="402870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302844EF-2FEA-44AC-89C2-4A477C7995E5}"/>
              </a:ext>
            </a:extLst>
          </p:cNvPr>
          <p:cNvSpPr>
            <a:spLocks noGrp="1" noRot="1" noChangeAspect="1" noChangeArrowheads="1" noTextEdit="1"/>
          </p:cNvSpPr>
          <p:nvPr>
            <p:ph type="sldImg"/>
          </p:nvPr>
        </p:nvSpPr>
        <p:spPr>
          <a:ln/>
        </p:spPr>
      </p:sp>
      <p:sp>
        <p:nvSpPr>
          <p:cNvPr id="8194" name="Notes Placeholder 2">
            <a:extLst>
              <a:ext uri="{FF2B5EF4-FFF2-40B4-BE49-F238E27FC236}">
                <a16:creationId xmlns:a16="http://schemas.microsoft.com/office/drawing/2014/main" id="{FF785C18-BF78-481D-9851-D304003406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en-US"/>
          </a:p>
        </p:txBody>
      </p:sp>
      <p:sp>
        <p:nvSpPr>
          <p:cNvPr id="8195" name="Slide Number Placeholder 3">
            <a:extLst>
              <a:ext uri="{FF2B5EF4-FFF2-40B4-BE49-F238E27FC236}">
                <a16:creationId xmlns:a16="http://schemas.microsoft.com/office/drawing/2014/main" id="{A6BD9A88-EB75-4440-990A-8A6D2B341C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4DA6E60-BD9B-4472-AE13-021910D2E71D}" type="slidenum">
              <a:rPr kumimoji="0" lang="fr-BE" altLang="en-US" smtClean="0">
                <a:latin typeface="Arial" panose="020B0604020202020204" pitchFamily="34" charset="0"/>
              </a:rPr>
              <a:pPr>
                <a:spcBef>
                  <a:spcPct val="0"/>
                </a:spcBef>
              </a:pPr>
              <a:t>4</a:t>
            </a:fld>
            <a:endParaRPr kumimoji="0" lang="fr-BE" altLang="en-US">
              <a:latin typeface="Arial" panose="020B0604020202020204" pitchFamily="34" charset="0"/>
            </a:endParaRPr>
          </a:p>
        </p:txBody>
      </p:sp>
    </p:spTree>
    <p:extLst>
      <p:ext uri="{BB962C8B-B14F-4D97-AF65-F5344CB8AC3E}">
        <p14:creationId xmlns:p14="http://schemas.microsoft.com/office/powerpoint/2010/main" val="281091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6AF7F630-9EF6-42E6-8ED8-2C00FB9BD4BF}"/>
              </a:ext>
            </a:extLst>
          </p:cNvPr>
          <p:cNvSpPr>
            <a:spLocks noGrp="1" noRot="1" noChangeAspect="1" noChangeArrowheads="1" noTextEdit="1"/>
          </p:cNvSpPr>
          <p:nvPr>
            <p:ph type="sldImg"/>
          </p:nvPr>
        </p:nvSpPr>
        <p:spPr>
          <a:ln/>
        </p:spPr>
      </p:sp>
      <p:sp>
        <p:nvSpPr>
          <p:cNvPr id="10242" name="Notes Placeholder 2">
            <a:extLst>
              <a:ext uri="{FF2B5EF4-FFF2-40B4-BE49-F238E27FC236}">
                <a16:creationId xmlns:a16="http://schemas.microsoft.com/office/drawing/2014/main" id="{3BAF6C11-7ADF-4283-86E2-A2485559F5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en-US"/>
          </a:p>
        </p:txBody>
      </p:sp>
      <p:sp>
        <p:nvSpPr>
          <p:cNvPr id="10243" name="Slide Number Placeholder 3">
            <a:extLst>
              <a:ext uri="{FF2B5EF4-FFF2-40B4-BE49-F238E27FC236}">
                <a16:creationId xmlns:a16="http://schemas.microsoft.com/office/drawing/2014/main" id="{A9F22C19-FD39-438C-A9F9-15454E9346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2075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1D1A782-E21C-4675-9D9C-C602150C0F98}" type="slidenum">
              <a:rPr kumimoji="0" lang="fr-BE" altLang="en-US" smtClean="0">
                <a:latin typeface="Arial" panose="020B0604020202020204" pitchFamily="34" charset="0"/>
              </a:rPr>
              <a:pPr>
                <a:spcBef>
                  <a:spcPct val="0"/>
                </a:spcBef>
              </a:pPr>
              <a:t>5</a:t>
            </a:fld>
            <a:endParaRPr kumimoji="0" lang="fr-BE" altLang="en-US">
              <a:latin typeface="Arial" panose="020B0604020202020204" pitchFamily="34" charset="0"/>
            </a:endParaRPr>
          </a:p>
        </p:txBody>
      </p:sp>
    </p:spTree>
    <p:extLst>
      <p:ext uri="{BB962C8B-B14F-4D97-AF65-F5344CB8AC3E}">
        <p14:creationId xmlns:p14="http://schemas.microsoft.com/office/powerpoint/2010/main" val="356855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D01DB972-5A00-4B13-B809-A63F3C47B3E8}"/>
              </a:ext>
            </a:extLst>
          </p:cNvPr>
          <p:cNvSpPr>
            <a:spLocks noGrp="1" noRot="1" noChangeAspect="1" noChangeArrowheads="1" noTextEdit="1"/>
          </p:cNvSpPr>
          <p:nvPr>
            <p:ph type="sldImg"/>
          </p:nvPr>
        </p:nvSpPr>
        <p:spPr>
          <a:ln/>
        </p:spPr>
      </p:sp>
      <p:sp>
        <p:nvSpPr>
          <p:cNvPr id="13314" name="Notes Placeholder 2">
            <a:extLst>
              <a:ext uri="{FF2B5EF4-FFF2-40B4-BE49-F238E27FC236}">
                <a16:creationId xmlns:a16="http://schemas.microsoft.com/office/drawing/2014/main" id="{05DEB3CF-AEA2-42D3-926F-B65E2C8993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5" name="Slide Number Placeholder 3">
            <a:extLst>
              <a:ext uri="{FF2B5EF4-FFF2-40B4-BE49-F238E27FC236}">
                <a16:creationId xmlns:a16="http://schemas.microsoft.com/office/drawing/2014/main" id="{ED3383D6-FA5E-4B3D-958E-8B3C252B1B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ea typeface="MS PGothic" panose="020B0600070205080204" pitchFamily="34" charset="-128"/>
              </a:defRPr>
            </a:lvl1pPr>
            <a:lvl2pPr marL="742950" indent="-285750" defTabSz="920750">
              <a:defRPr sz="2400">
                <a:solidFill>
                  <a:schemeClr val="tx1"/>
                </a:solidFill>
                <a:latin typeface="Tahoma" panose="020B0604030504040204" pitchFamily="34" charset="0"/>
                <a:ea typeface="MS PGothic" panose="020B0600070205080204" pitchFamily="34" charset="-128"/>
              </a:defRPr>
            </a:lvl2pPr>
            <a:lvl3pPr marL="1143000" indent="-228600" defTabSz="920750">
              <a:defRPr sz="2400">
                <a:solidFill>
                  <a:schemeClr val="tx1"/>
                </a:solidFill>
                <a:latin typeface="Tahoma" panose="020B0604030504040204" pitchFamily="34" charset="0"/>
                <a:ea typeface="MS PGothic" panose="020B0600070205080204" pitchFamily="34" charset="-128"/>
              </a:defRPr>
            </a:lvl3pPr>
            <a:lvl4pPr marL="1600200" indent="-228600" defTabSz="920750">
              <a:defRPr sz="2400">
                <a:solidFill>
                  <a:schemeClr val="tx1"/>
                </a:solidFill>
                <a:latin typeface="Tahoma" panose="020B0604030504040204" pitchFamily="34" charset="0"/>
                <a:ea typeface="MS PGothic" panose="020B0600070205080204" pitchFamily="34" charset="-128"/>
              </a:defRPr>
            </a:lvl4pPr>
            <a:lvl5pPr marL="2057400" indent="-228600" defTabSz="920750">
              <a:defRPr sz="2400">
                <a:solidFill>
                  <a:schemeClr val="tx1"/>
                </a:solidFill>
                <a:latin typeface="Tahoma" panose="020B0604030504040204" pitchFamily="34" charset="0"/>
                <a:ea typeface="MS PGothic"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AEB363B-316A-4EDE-9655-F9262F9FB305}" type="slidenum">
              <a:rPr lang="en-US" altLang="en-US" sz="1200" smtClean="0"/>
              <a:pPr/>
              <a:t>8</a:t>
            </a:fld>
            <a:endParaRPr lang="en-US" altLang="en-US" sz="1200"/>
          </a:p>
        </p:txBody>
      </p:sp>
    </p:spTree>
    <p:extLst>
      <p:ext uri="{BB962C8B-B14F-4D97-AF65-F5344CB8AC3E}">
        <p14:creationId xmlns:p14="http://schemas.microsoft.com/office/powerpoint/2010/main" val="328840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5F5F4A-0136-41CB-9F6D-8E83720C74EF}"/>
              </a:ext>
            </a:extLst>
          </p:cNvPr>
          <p:cNvSpPr>
            <a:spLocks noGrp="1" noRot="1" noChangeAspect="1" noChangeArrowheads="1" noTextEdit="1"/>
          </p:cNvSpPr>
          <p:nvPr>
            <p:ph type="sldImg"/>
          </p:nvPr>
        </p:nvSpPr>
        <p:spPr>
          <a:ln/>
        </p:spPr>
      </p:sp>
      <p:sp>
        <p:nvSpPr>
          <p:cNvPr id="15362" name="Notes Placeholder 2">
            <a:extLst>
              <a:ext uri="{FF2B5EF4-FFF2-40B4-BE49-F238E27FC236}">
                <a16:creationId xmlns:a16="http://schemas.microsoft.com/office/drawing/2014/main" id="{FA477579-1F0B-40AD-B10C-9753AC7ADC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3" name="Slide Number Placeholder 3">
            <a:extLst>
              <a:ext uri="{FF2B5EF4-FFF2-40B4-BE49-F238E27FC236}">
                <a16:creationId xmlns:a16="http://schemas.microsoft.com/office/drawing/2014/main" id="{59D81CA8-C989-43BB-9670-168647FF6D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ea typeface="MS PGothic" panose="020B0600070205080204" pitchFamily="34" charset="-128"/>
              </a:defRPr>
            </a:lvl1pPr>
            <a:lvl2pPr marL="742950" indent="-285750" defTabSz="920750">
              <a:defRPr sz="2400">
                <a:solidFill>
                  <a:schemeClr val="tx1"/>
                </a:solidFill>
                <a:latin typeface="Tahoma" panose="020B0604030504040204" pitchFamily="34" charset="0"/>
                <a:ea typeface="MS PGothic" panose="020B0600070205080204" pitchFamily="34" charset="-128"/>
              </a:defRPr>
            </a:lvl2pPr>
            <a:lvl3pPr marL="1143000" indent="-228600" defTabSz="920750">
              <a:defRPr sz="2400">
                <a:solidFill>
                  <a:schemeClr val="tx1"/>
                </a:solidFill>
                <a:latin typeface="Tahoma" panose="020B0604030504040204" pitchFamily="34" charset="0"/>
                <a:ea typeface="MS PGothic" panose="020B0600070205080204" pitchFamily="34" charset="-128"/>
              </a:defRPr>
            </a:lvl3pPr>
            <a:lvl4pPr marL="1600200" indent="-228600" defTabSz="920750">
              <a:defRPr sz="2400">
                <a:solidFill>
                  <a:schemeClr val="tx1"/>
                </a:solidFill>
                <a:latin typeface="Tahoma" panose="020B0604030504040204" pitchFamily="34" charset="0"/>
                <a:ea typeface="MS PGothic" panose="020B0600070205080204" pitchFamily="34" charset="-128"/>
              </a:defRPr>
            </a:lvl4pPr>
            <a:lvl5pPr marL="2057400" indent="-228600" defTabSz="920750">
              <a:defRPr sz="2400">
                <a:solidFill>
                  <a:schemeClr val="tx1"/>
                </a:solidFill>
                <a:latin typeface="Tahoma" panose="020B0604030504040204" pitchFamily="34" charset="0"/>
                <a:ea typeface="MS PGothic"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B0E94F0-E3A4-47D7-993C-80AA64357631}" type="slidenum">
              <a:rPr lang="en-US" altLang="en-US" sz="1200" smtClean="0"/>
              <a:pPr/>
              <a:t>9</a:t>
            </a:fld>
            <a:endParaRPr lang="en-US" altLang="en-US" sz="1200"/>
          </a:p>
        </p:txBody>
      </p:sp>
    </p:spTree>
    <p:extLst>
      <p:ext uri="{BB962C8B-B14F-4D97-AF65-F5344CB8AC3E}">
        <p14:creationId xmlns:p14="http://schemas.microsoft.com/office/powerpoint/2010/main" val="355953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FCCE29BE-EA9C-4EF5-ADBF-7499AA86FE23}"/>
              </a:ext>
            </a:extLst>
          </p:cNvPr>
          <p:cNvSpPr>
            <a:spLocks noGrp="1" noRot="1" noChangeAspect="1" noChangeArrowheads="1" noTextEdit="1"/>
          </p:cNvSpPr>
          <p:nvPr>
            <p:ph type="sldImg"/>
          </p:nvPr>
        </p:nvSpPr>
        <p:spPr>
          <a:ln/>
        </p:spPr>
      </p:sp>
      <p:sp>
        <p:nvSpPr>
          <p:cNvPr id="17410" name="Notes Placeholder 2">
            <a:extLst>
              <a:ext uri="{FF2B5EF4-FFF2-40B4-BE49-F238E27FC236}">
                <a16:creationId xmlns:a16="http://schemas.microsoft.com/office/drawing/2014/main" id="{CB2121A2-7D0F-4200-A864-14E861D3C7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1" name="Slide Number Placeholder 3">
            <a:extLst>
              <a:ext uri="{FF2B5EF4-FFF2-40B4-BE49-F238E27FC236}">
                <a16:creationId xmlns:a16="http://schemas.microsoft.com/office/drawing/2014/main" id="{08D9980B-75D1-47CF-BA24-C0E565BAC2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ea typeface="MS PGothic" panose="020B0600070205080204" pitchFamily="34" charset="-128"/>
              </a:defRPr>
            </a:lvl1pPr>
            <a:lvl2pPr marL="742950" indent="-285750" defTabSz="920750">
              <a:defRPr sz="2400">
                <a:solidFill>
                  <a:schemeClr val="tx1"/>
                </a:solidFill>
                <a:latin typeface="Tahoma" panose="020B0604030504040204" pitchFamily="34" charset="0"/>
                <a:ea typeface="MS PGothic" panose="020B0600070205080204" pitchFamily="34" charset="-128"/>
              </a:defRPr>
            </a:lvl2pPr>
            <a:lvl3pPr marL="1143000" indent="-228600" defTabSz="920750">
              <a:defRPr sz="2400">
                <a:solidFill>
                  <a:schemeClr val="tx1"/>
                </a:solidFill>
                <a:latin typeface="Tahoma" panose="020B0604030504040204" pitchFamily="34" charset="0"/>
                <a:ea typeface="MS PGothic" panose="020B0600070205080204" pitchFamily="34" charset="-128"/>
              </a:defRPr>
            </a:lvl3pPr>
            <a:lvl4pPr marL="1600200" indent="-228600" defTabSz="920750">
              <a:defRPr sz="2400">
                <a:solidFill>
                  <a:schemeClr val="tx1"/>
                </a:solidFill>
                <a:latin typeface="Tahoma" panose="020B0604030504040204" pitchFamily="34" charset="0"/>
                <a:ea typeface="MS PGothic" panose="020B0600070205080204" pitchFamily="34" charset="-128"/>
              </a:defRPr>
            </a:lvl4pPr>
            <a:lvl5pPr marL="2057400" indent="-228600" defTabSz="920750">
              <a:defRPr sz="2400">
                <a:solidFill>
                  <a:schemeClr val="tx1"/>
                </a:solidFill>
                <a:latin typeface="Tahoma" panose="020B0604030504040204" pitchFamily="34" charset="0"/>
                <a:ea typeface="MS PGothic"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A44F4D38-F92F-4048-9EE3-584292CD06C4}" type="slidenum">
              <a:rPr lang="en-US" altLang="en-US" sz="1200" smtClean="0"/>
              <a:pPr/>
              <a:t>10</a:t>
            </a:fld>
            <a:endParaRPr lang="en-US" altLang="en-US" sz="1200"/>
          </a:p>
        </p:txBody>
      </p:sp>
    </p:spTree>
    <p:extLst>
      <p:ext uri="{BB962C8B-B14F-4D97-AF65-F5344CB8AC3E}">
        <p14:creationId xmlns:p14="http://schemas.microsoft.com/office/powerpoint/2010/main" val="47975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50E03395-ED34-410E-AE18-7857BA60D8A0}"/>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11C416BB-7C81-453E-BBBD-4DD2C5FB1D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59" name="Slide Number Placeholder 3">
            <a:extLst>
              <a:ext uri="{FF2B5EF4-FFF2-40B4-BE49-F238E27FC236}">
                <a16:creationId xmlns:a16="http://schemas.microsoft.com/office/drawing/2014/main" id="{935BA216-B552-459B-876D-B178815AF7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ea typeface="MS PGothic" panose="020B0600070205080204" pitchFamily="34" charset="-128"/>
              </a:defRPr>
            </a:lvl1pPr>
            <a:lvl2pPr marL="742950" indent="-285750" defTabSz="920750">
              <a:defRPr sz="2400">
                <a:solidFill>
                  <a:schemeClr val="tx1"/>
                </a:solidFill>
                <a:latin typeface="Tahoma" panose="020B0604030504040204" pitchFamily="34" charset="0"/>
                <a:ea typeface="MS PGothic" panose="020B0600070205080204" pitchFamily="34" charset="-128"/>
              </a:defRPr>
            </a:lvl2pPr>
            <a:lvl3pPr marL="1143000" indent="-228600" defTabSz="920750">
              <a:defRPr sz="2400">
                <a:solidFill>
                  <a:schemeClr val="tx1"/>
                </a:solidFill>
                <a:latin typeface="Tahoma" panose="020B0604030504040204" pitchFamily="34" charset="0"/>
                <a:ea typeface="MS PGothic" panose="020B0600070205080204" pitchFamily="34" charset="-128"/>
              </a:defRPr>
            </a:lvl3pPr>
            <a:lvl4pPr marL="1600200" indent="-228600" defTabSz="920750">
              <a:defRPr sz="2400">
                <a:solidFill>
                  <a:schemeClr val="tx1"/>
                </a:solidFill>
                <a:latin typeface="Tahoma" panose="020B0604030504040204" pitchFamily="34" charset="0"/>
                <a:ea typeface="MS PGothic" panose="020B0600070205080204" pitchFamily="34" charset="-128"/>
              </a:defRPr>
            </a:lvl4pPr>
            <a:lvl5pPr marL="2057400" indent="-228600" defTabSz="920750">
              <a:defRPr sz="2400">
                <a:solidFill>
                  <a:schemeClr val="tx1"/>
                </a:solidFill>
                <a:latin typeface="Tahoma" panose="020B0604030504040204" pitchFamily="34" charset="0"/>
                <a:ea typeface="MS PGothic"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B8C76865-EEAA-45CE-BF86-AE9AB6A4A45D}" type="slidenum">
              <a:rPr lang="en-US" altLang="en-US" sz="1200" smtClean="0"/>
              <a:pPr/>
              <a:t>11</a:t>
            </a:fld>
            <a:endParaRPr lang="en-US" altLang="en-US" sz="1200"/>
          </a:p>
        </p:txBody>
      </p:sp>
    </p:spTree>
    <p:extLst>
      <p:ext uri="{BB962C8B-B14F-4D97-AF65-F5344CB8AC3E}">
        <p14:creationId xmlns:p14="http://schemas.microsoft.com/office/powerpoint/2010/main" val="160547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7C1B59-34C8-4A8E-AB86-23B7F007E764}" type="datetime1">
              <a:rPr lang="en-US" smtClean="0"/>
              <a:t>3/26/2019</a:t>
            </a:fld>
            <a:endParaRPr lang="en-US"/>
          </a:p>
        </p:txBody>
      </p:sp>
      <p:sp>
        <p:nvSpPr>
          <p:cNvPr id="5" name="Footer Placeholder 4"/>
          <p:cNvSpPr>
            <a:spLocks noGrp="1"/>
          </p:cNvSpPr>
          <p:nvPr>
            <p:ph type="ftr" sz="quarter" idx="11"/>
          </p:nvPr>
        </p:nvSpPr>
        <p:spPr/>
        <p:txBody>
          <a:bodyPr/>
          <a:lstStyle/>
          <a:p>
            <a:r>
              <a:rPr lang="pt-BR"/>
              <a:t>16th H&amp;S Com. - Brussels - 25 06 2018</a:t>
            </a:r>
            <a:endParaRPr lang="en-US"/>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CD0BCCEB-D3B8-4160-827F-FEAE3E52EE7D}" type="slidenum">
              <a:rPr lang="en-US" smtClean="0"/>
              <a:pPr/>
              <a:t>‹#›</a:t>
            </a:fld>
            <a:endParaRPr lang="en-US" dirty="0"/>
          </a:p>
        </p:txBody>
      </p:sp>
    </p:spTree>
    <p:extLst>
      <p:ext uri="{BB962C8B-B14F-4D97-AF65-F5344CB8AC3E}">
        <p14:creationId xmlns:p14="http://schemas.microsoft.com/office/powerpoint/2010/main" val="211967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180B57-368C-4711-9DF2-328BE69113AF}" type="datetime1">
              <a:rPr lang="en-US" smtClean="0"/>
              <a:t>3/26/2019</a:t>
            </a:fld>
            <a:endParaRPr lang="en-US"/>
          </a:p>
        </p:txBody>
      </p:sp>
      <p:sp>
        <p:nvSpPr>
          <p:cNvPr id="5" name="Footer Placeholder 4"/>
          <p:cNvSpPr>
            <a:spLocks noGrp="1"/>
          </p:cNvSpPr>
          <p:nvPr>
            <p:ph type="ftr" sz="quarter" idx="11"/>
          </p:nvPr>
        </p:nvSpPr>
        <p:spPr/>
        <p:txBody>
          <a:bodyPr/>
          <a:lstStyle/>
          <a:p>
            <a:r>
              <a:rPr lang="pt-BR"/>
              <a:t>16th H&amp;S Com. - Brussels - 25 06 2018</a:t>
            </a:r>
            <a:endParaRPr lang="en-US"/>
          </a:p>
        </p:txBody>
      </p:sp>
      <p:sp>
        <p:nvSpPr>
          <p:cNvPr id="6" name="Slide Number Placeholder 5"/>
          <p:cNvSpPr>
            <a:spLocks noGrp="1"/>
          </p:cNvSpPr>
          <p:nvPr>
            <p:ph type="sldNum" sz="quarter" idx="12"/>
          </p:nvPr>
        </p:nvSpPr>
        <p:spPr/>
        <p:txBody>
          <a:bodyPr/>
          <a:lstStyle/>
          <a:p>
            <a:fld id="{CD0BCCEB-D3B8-4160-827F-FEAE3E52EE7D}" type="slidenum">
              <a:rPr lang="en-US" smtClean="0"/>
              <a:t>‹#›</a:t>
            </a:fld>
            <a:endParaRPr lang="en-US"/>
          </a:p>
        </p:txBody>
      </p:sp>
    </p:spTree>
    <p:extLst>
      <p:ext uri="{BB962C8B-B14F-4D97-AF65-F5344CB8AC3E}">
        <p14:creationId xmlns:p14="http://schemas.microsoft.com/office/powerpoint/2010/main" val="420219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56ACB-DDE5-473B-971E-463F6C66D762}" type="datetime1">
              <a:rPr lang="en-US" smtClean="0"/>
              <a:t>3/26/2019</a:t>
            </a:fld>
            <a:endParaRPr lang="en-US"/>
          </a:p>
        </p:txBody>
      </p:sp>
      <p:sp>
        <p:nvSpPr>
          <p:cNvPr id="5" name="Footer Placeholder 4"/>
          <p:cNvSpPr>
            <a:spLocks noGrp="1"/>
          </p:cNvSpPr>
          <p:nvPr>
            <p:ph type="ftr" sz="quarter" idx="11"/>
          </p:nvPr>
        </p:nvSpPr>
        <p:spPr/>
        <p:txBody>
          <a:bodyPr/>
          <a:lstStyle/>
          <a:p>
            <a:r>
              <a:rPr lang="pt-BR"/>
              <a:t>16th H&amp;S Com. - Brussels - 25 06 2018</a:t>
            </a:r>
            <a:endParaRPr lang="en-US"/>
          </a:p>
        </p:txBody>
      </p:sp>
      <p:sp>
        <p:nvSpPr>
          <p:cNvPr id="6" name="Slide Number Placeholder 5"/>
          <p:cNvSpPr>
            <a:spLocks noGrp="1"/>
          </p:cNvSpPr>
          <p:nvPr>
            <p:ph type="sldNum" sz="quarter" idx="12"/>
          </p:nvPr>
        </p:nvSpPr>
        <p:spPr/>
        <p:txBody>
          <a:bodyPr/>
          <a:lstStyle/>
          <a:p>
            <a:fld id="{CD0BCCEB-D3B8-4160-827F-FEAE3E52EE7D}" type="slidenum">
              <a:rPr lang="en-US" smtClean="0"/>
              <a:t>‹#›</a:t>
            </a:fld>
            <a:endParaRPr lang="en-US"/>
          </a:p>
        </p:txBody>
      </p:sp>
    </p:spTree>
    <p:extLst>
      <p:ext uri="{BB962C8B-B14F-4D97-AF65-F5344CB8AC3E}">
        <p14:creationId xmlns:p14="http://schemas.microsoft.com/office/powerpoint/2010/main" val="160170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37BAC8-3BEA-4399-8978-D9DCDB7EF6B9}" type="datetime1">
              <a:rPr lang="en-US" smtClean="0"/>
              <a:t>3/26/2019</a:t>
            </a:fld>
            <a:endParaRPr lang="en-US"/>
          </a:p>
        </p:txBody>
      </p:sp>
      <p:sp>
        <p:nvSpPr>
          <p:cNvPr id="5" name="Footer Placeholder 4"/>
          <p:cNvSpPr>
            <a:spLocks noGrp="1"/>
          </p:cNvSpPr>
          <p:nvPr>
            <p:ph type="ftr" sz="quarter" idx="11"/>
          </p:nvPr>
        </p:nvSpPr>
        <p:spPr/>
        <p:txBody>
          <a:bodyPr/>
          <a:lstStyle/>
          <a:p>
            <a:r>
              <a:rPr lang="pt-BR"/>
              <a:t>16th H&amp;S Com. - Brussels - 25 06 2018</a:t>
            </a:r>
            <a:endParaRPr lang="en-US"/>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CD0BCCEB-D3B8-4160-827F-FEAE3E52EE7D}" type="slidenum">
              <a:rPr lang="en-US" smtClean="0"/>
              <a:pPr/>
              <a:t>‹#›</a:t>
            </a:fld>
            <a:endParaRPr lang="en-US" dirty="0"/>
          </a:p>
        </p:txBody>
      </p:sp>
    </p:spTree>
    <p:extLst>
      <p:ext uri="{BB962C8B-B14F-4D97-AF65-F5344CB8AC3E}">
        <p14:creationId xmlns:p14="http://schemas.microsoft.com/office/powerpoint/2010/main" val="24226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2FCBF-11DF-450F-B269-3A799B69280D}" type="datetime1">
              <a:rPr lang="en-US" smtClean="0"/>
              <a:t>3/26/2019</a:t>
            </a:fld>
            <a:endParaRPr lang="en-US"/>
          </a:p>
        </p:txBody>
      </p:sp>
      <p:sp>
        <p:nvSpPr>
          <p:cNvPr id="5" name="Footer Placeholder 4"/>
          <p:cNvSpPr>
            <a:spLocks noGrp="1"/>
          </p:cNvSpPr>
          <p:nvPr>
            <p:ph type="ftr" sz="quarter" idx="11"/>
          </p:nvPr>
        </p:nvSpPr>
        <p:spPr/>
        <p:txBody>
          <a:bodyPr/>
          <a:lstStyle/>
          <a:p>
            <a:r>
              <a:rPr lang="pt-BR"/>
              <a:t>16th H&amp;S Com. - Brussels - 25 06 2018</a:t>
            </a:r>
            <a:endParaRPr lang="en-US"/>
          </a:p>
        </p:txBody>
      </p:sp>
      <p:sp>
        <p:nvSpPr>
          <p:cNvPr id="6" name="Slide Number Placeholder 5"/>
          <p:cNvSpPr>
            <a:spLocks noGrp="1"/>
          </p:cNvSpPr>
          <p:nvPr>
            <p:ph type="sldNum" sz="quarter" idx="12"/>
          </p:nvPr>
        </p:nvSpPr>
        <p:spPr/>
        <p:txBody>
          <a:bodyPr/>
          <a:lstStyle/>
          <a:p>
            <a:fld id="{CD0BCCEB-D3B8-4160-827F-FEAE3E52EE7D}" type="slidenum">
              <a:rPr lang="en-US" smtClean="0"/>
              <a:t>‹#›</a:t>
            </a:fld>
            <a:endParaRPr lang="en-US"/>
          </a:p>
        </p:txBody>
      </p:sp>
    </p:spTree>
    <p:extLst>
      <p:ext uri="{BB962C8B-B14F-4D97-AF65-F5344CB8AC3E}">
        <p14:creationId xmlns:p14="http://schemas.microsoft.com/office/powerpoint/2010/main" val="355921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58365D-C0D0-44F5-884B-5DF52BB56F81}" type="datetime1">
              <a:rPr lang="en-US" smtClean="0"/>
              <a:t>3/26/2019</a:t>
            </a:fld>
            <a:endParaRPr lang="en-US"/>
          </a:p>
        </p:txBody>
      </p:sp>
      <p:sp>
        <p:nvSpPr>
          <p:cNvPr id="6" name="Footer Placeholder 5"/>
          <p:cNvSpPr>
            <a:spLocks noGrp="1"/>
          </p:cNvSpPr>
          <p:nvPr>
            <p:ph type="ftr" sz="quarter" idx="11"/>
          </p:nvPr>
        </p:nvSpPr>
        <p:spPr/>
        <p:txBody>
          <a:bodyPr/>
          <a:lstStyle/>
          <a:p>
            <a:r>
              <a:rPr lang="pt-BR"/>
              <a:t>16th H&amp;S Com. - Brussels - 25 06 2018</a:t>
            </a:r>
            <a:endParaRPr lang="en-US"/>
          </a:p>
        </p:txBody>
      </p:sp>
      <p:sp>
        <p:nvSpPr>
          <p:cNvPr id="7" name="Slide Number Placeholder 6"/>
          <p:cNvSpPr>
            <a:spLocks noGrp="1"/>
          </p:cNvSpPr>
          <p:nvPr>
            <p:ph type="sldNum" sz="quarter" idx="12"/>
          </p:nvPr>
        </p:nvSpPr>
        <p:spPr/>
        <p:txBody>
          <a:bodyPr/>
          <a:lstStyle/>
          <a:p>
            <a:fld id="{CD0BCCEB-D3B8-4160-827F-FEAE3E52EE7D}" type="slidenum">
              <a:rPr lang="en-US" smtClean="0"/>
              <a:t>‹#›</a:t>
            </a:fld>
            <a:endParaRPr lang="en-US"/>
          </a:p>
        </p:txBody>
      </p:sp>
    </p:spTree>
    <p:extLst>
      <p:ext uri="{BB962C8B-B14F-4D97-AF65-F5344CB8AC3E}">
        <p14:creationId xmlns:p14="http://schemas.microsoft.com/office/powerpoint/2010/main" val="8828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DF8EEB-94B6-461E-9647-85B4B8AD081C}" type="datetime1">
              <a:rPr lang="en-US" smtClean="0"/>
              <a:t>3/26/2019</a:t>
            </a:fld>
            <a:endParaRPr lang="en-US"/>
          </a:p>
        </p:txBody>
      </p:sp>
      <p:sp>
        <p:nvSpPr>
          <p:cNvPr id="8" name="Footer Placeholder 7"/>
          <p:cNvSpPr>
            <a:spLocks noGrp="1"/>
          </p:cNvSpPr>
          <p:nvPr>
            <p:ph type="ftr" sz="quarter" idx="11"/>
          </p:nvPr>
        </p:nvSpPr>
        <p:spPr/>
        <p:txBody>
          <a:bodyPr/>
          <a:lstStyle/>
          <a:p>
            <a:r>
              <a:rPr lang="pt-BR"/>
              <a:t>16th H&amp;S Com. - Brussels - 25 06 2018</a:t>
            </a:r>
            <a:endParaRPr lang="en-US"/>
          </a:p>
        </p:txBody>
      </p:sp>
      <p:sp>
        <p:nvSpPr>
          <p:cNvPr id="9" name="Slide Number Placeholder 8"/>
          <p:cNvSpPr>
            <a:spLocks noGrp="1"/>
          </p:cNvSpPr>
          <p:nvPr>
            <p:ph type="sldNum" sz="quarter" idx="12"/>
          </p:nvPr>
        </p:nvSpPr>
        <p:spPr/>
        <p:txBody>
          <a:bodyPr/>
          <a:lstStyle/>
          <a:p>
            <a:fld id="{CD0BCCEB-D3B8-4160-827F-FEAE3E52EE7D}" type="slidenum">
              <a:rPr lang="en-US" smtClean="0"/>
              <a:t>‹#›</a:t>
            </a:fld>
            <a:endParaRPr lang="en-US"/>
          </a:p>
        </p:txBody>
      </p:sp>
    </p:spTree>
    <p:extLst>
      <p:ext uri="{BB962C8B-B14F-4D97-AF65-F5344CB8AC3E}">
        <p14:creationId xmlns:p14="http://schemas.microsoft.com/office/powerpoint/2010/main" val="26863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pt-BR"/>
              <a:t>16th H&amp;S Com. - Brussels - 25 06 2018</a:t>
            </a:r>
            <a:endParaRPr lang="en-US" dirty="0"/>
          </a:p>
        </p:txBody>
      </p:sp>
      <p:sp>
        <p:nvSpPr>
          <p:cNvPr id="5" name="Slide Number Placeholder 4"/>
          <p:cNvSpPr>
            <a:spLocks noGrp="1"/>
          </p:cNvSpPr>
          <p:nvPr>
            <p:ph type="sldNum" sz="quarter" idx="12"/>
          </p:nvPr>
        </p:nvSpPr>
        <p:spPr/>
        <p:txBody>
          <a:bodyPr/>
          <a:lstStyle/>
          <a:p>
            <a:fld id="{CD0BCCEB-D3B8-4160-827F-FEAE3E52EE7D}" type="slidenum">
              <a:rPr lang="en-US" smtClean="0"/>
              <a:t>‹#›</a:t>
            </a:fld>
            <a:endParaRPr lang="en-US"/>
          </a:p>
        </p:txBody>
      </p:sp>
    </p:spTree>
    <p:extLst>
      <p:ext uri="{BB962C8B-B14F-4D97-AF65-F5344CB8AC3E}">
        <p14:creationId xmlns:p14="http://schemas.microsoft.com/office/powerpoint/2010/main" val="201524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pt-BR"/>
              <a:t>16th H&amp;S Com. - Brussels - 25 06 2018</a:t>
            </a:r>
            <a:endParaRPr lang="en-US" dirty="0"/>
          </a:p>
        </p:txBody>
      </p:sp>
      <p:sp>
        <p:nvSpPr>
          <p:cNvPr id="4" name="Slide Number Placeholder 3"/>
          <p:cNvSpPr>
            <a:spLocks noGrp="1"/>
          </p:cNvSpPr>
          <p:nvPr>
            <p:ph type="sldNum" sz="quarter" idx="12"/>
          </p:nvPr>
        </p:nvSpPr>
        <p:spPr/>
        <p:txBody>
          <a:bodyPr/>
          <a:lstStyle>
            <a:lvl1pPr>
              <a:defRPr b="1">
                <a:solidFill>
                  <a:schemeClr val="tx1"/>
                </a:solidFill>
              </a:defRPr>
            </a:lvl1pPr>
          </a:lstStyle>
          <a:p>
            <a:fld id="{CD0BCCEB-D3B8-4160-827F-FEAE3E52EE7D}" type="slidenum">
              <a:rPr lang="en-US" smtClean="0"/>
              <a:pPr/>
              <a:t>‹#›</a:t>
            </a:fld>
            <a:endParaRPr lang="en-US" dirty="0"/>
          </a:p>
        </p:txBody>
      </p:sp>
    </p:spTree>
    <p:extLst>
      <p:ext uri="{BB962C8B-B14F-4D97-AF65-F5344CB8AC3E}">
        <p14:creationId xmlns:p14="http://schemas.microsoft.com/office/powerpoint/2010/main" val="26443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0C6D6-55FF-4CA4-87E2-FEBCEE5F1BA6}" type="datetime1">
              <a:rPr lang="en-US" smtClean="0"/>
              <a:t>3/26/2019</a:t>
            </a:fld>
            <a:endParaRPr lang="en-US"/>
          </a:p>
        </p:txBody>
      </p:sp>
      <p:sp>
        <p:nvSpPr>
          <p:cNvPr id="6" name="Footer Placeholder 5"/>
          <p:cNvSpPr>
            <a:spLocks noGrp="1"/>
          </p:cNvSpPr>
          <p:nvPr>
            <p:ph type="ftr" sz="quarter" idx="11"/>
          </p:nvPr>
        </p:nvSpPr>
        <p:spPr/>
        <p:txBody>
          <a:bodyPr/>
          <a:lstStyle/>
          <a:p>
            <a:r>
              <a:rPr lang="pt-BR"/>
              <a:t>16th H&amp;S Com. - Brussels - 25 06 2018</a:t>
            </a:r>
            <a:endParaRPr lang="en-US"/>
          </a:p>
        </p:txBody>
      </p:sp>
      <p:sp>
        <p:nvSpPr>
          <p:cNvPr id="7" name="Slide Number Placeholder 6"/>
          <p:cNvSpPr>
            <a:spLocks noGrp="1"/>
          </p:cNvSpPr>
          <p:nvPr>
            <p:ph type="sldNum" sz="quarter" idx="12"/>
          </p:nvPr>
        </p:nvSpPr>
        <p:spPr/>
        <p:txBody>
          <a:bodyPr/>
          <a:lstStyle/>
          <a:p>
            <a:fld id="{CD0BCCEB-D3B8-4160-827F-FEAE3E52EE7D}" type="slidenum">
              <a:rPr lang="en-US" smtClean="0"/>
              <a:t>‹#›</a:t>
            </a:fld>
            <a:endParaRPr lang="en-US"/>
          </a:p>
        </p:txBody>
      </p:sp>
    </p:spTree>
    <p:extLst>
      <p:ext uri="{BB962C8B-B14F-4D97-AF65-F5344CB8AC3E}">
        <p14:creationId xmlns:p14="http://schemas.microsoft.com/office/powerpoint/2010/main" val="126879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75FFC7-6258-407D-9956-80CFBD6980B8}" type="datetime1">
              <a:rPr lang="en-US" smtClean="0"/>
              <a:t>3/26/2019</a:t>
            </a:fld>
            <a:endParaRPr lang="en-US"/>
          </a:p>
        </p:txBody>
      </p:sp>
      <p:sp>
        <p:nvSpPr>
          <p:cNvPr id="6" name="Footer Placeholder 5"/>
          <p:cNvSpPr>
            <a:spLocks noGrp="1"/>
          </p:cNvSpPr>
          <p:nvPr>
            <p:ph type="ftr" sz="quarter" idx="11"/>
          </p:nvPr>
        </p:nvSpPr>
        <p:spPr/>
        <p:txBody>
          <a:bodyPr/>
          <a:lstStyle/>
          <a:p>
            <a:r>
              <a:rPr lang="pt-BR"/>
              <a:t>16th H&amp;S Com. - Brussels - 25 06 2018</a:t>
            </a:r>
            <a:endParaRPr lang="en-US"/>
          </a:p>
        </p:txBody>
      </p:sp>
      <p:sp>
        <p:nvSpPr>
          <p:cNvPr id="7" name="Slide Number Placeholder 6"/>
          <p:cNvSpPr>
            <a:spLocks noGrp="1"/>
          </p:cNvSpPr>
          <p:nvPr>
            <p:ph type="sldNum" sz="quarter" idx="12"/>
          </p:nvPr>
        </p:nvSpPr>
        <p:spPr/>
        <p:txBody>
          <a:bodyPr/>
          <a:lstStyle/>
          <a:p>
            <a:fld id="{CD0BCCEB-D3B8-4160-827F-FEAE3E52EE7D}" type="slidenum">
              <a:rPr lang="en-US" smtClean="0"/>
              <a:t>‹#›</a:t>
            </a:fld>
            <a:endParaRPr lang="en-US"/>
          </a:p>
        </p:txBody>
      </p:sp>
    </p:spTree>
    <p:extLst>
      <p:ext uri="{BB962C8B-B14F-4D97-AF65-F5344CB8AC3E}">
        <p14:creationId xmlns:p14="http://schemas.microsoft.com/office/powerpoint/2010/main" val="388337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7544" y="16288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BFF1B-ECC3-4D2E-9A93-6826A0945E68}" type="datetime1">
              <a:rPr lang="en-US" smtClean="0"/>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16th H&amp;S Com. - Brussels - 25 06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D0BCCEB-D3B8-4160-827F-FEAE3E52EE7D}" type="slidenum">
              <a:rPr lang="en-US" smtClean="0"/>
              <a:pPr/>
              <a:t>‹#›</a:t>
            </a:fld>
            <a:endParaRPr lang="en-US" dirty="0"/>
          </a:p>
        </p:txBody>
      </p:sp>
    </p:spTree>
    <p:extLst>
      <p:ext uri="{BB962C8B-B14F-4D97-AF65-F5344CB8AC3E}">
        <p14:creationId xmlns:p14="http://schemas.microsoft.com/office/powerpoint/2010/main" val="46912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ses-europ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2"/>
          <p:cNvSpPr txBox="1">
            <a:spLocks noGrp="1" noChangeArrowheads="1"/>
          </p:cNvSpPr>
          <p:nvPr/>
        </p:nvSpPr>
        <p:spPr bwMode="auto">
          <a:xfrm>
            <a:off x="2771776" y="623592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ea typeface="ＭＳ Ｐゴシック" pitchFamily="2" charset="-128"/>
              </a:defRPr>
            </a:lvl1pPr>
            <a:lvl2pPr marL="742950" indent="-285750" eaLnBrk="0" hangingPunct="0">
              <a:defRPr sz="2400">
                <a:solidFill>
                  <a:schemeClr val="tx1"/>
                </a:solidFill>
                <a:latin typeface="Tahoma" pitchFamily="34" charset="0"/>
                <a:ea typeface="ＭＳ Ｐゴシック" pitchFamily="2" charset="-128"/>
              </a:defRPr>
            </a:lvl2pPr>
            <a:lvl3pPr marL="1143000" indent="-228600" eaLnBrk="0" hangingPunct="0">
              <a:defRPr sz="2400">
                <a:solidFill>
                  <a:schemeClr val="tx1"/>
                </a:solidFill>
                <a:latin typeface="Tahoma" pitchFamily="34" charset="0"/>
                <a:ea typeface="ＭＳ Ｐゴシック" pitchFamily="2" charset="-128"/>
              </a:defRPr>
            </a:lvl3pPr>
            <a:lvl4pPr marL="1600200" indent="-228600" eaLnBrk="0" hangingPunct="0">
              <a:defRPr sz="2400">
                <a:solidFill>
                  <a:schemeClr val="tx1"/>
                </a:solidFill>
                <a:latin typeface="Tahoma" pitchFamily="34" charset="0"/>
                <a:ea typeface="ＭＳ Ｐゴシック" pitchFamily="2" charset="-128"/>
              </a:defRPr>
            </a:lvl4pPr>
            <a:lvl5pPr marL="2057400" indent="-228600" eaLnBrk="0" hangingPunct="0">
              <a:defRPr sz="2400">
                <a:solidFill>
                  <a:schemeClr val="tx1"/>
                </a:solidFill>
                <a:latin typeface="Tahoma"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9pPr>
          </a:lstStyle>
          <a:p>
            <a:pPr algn="ctr" eaLnBrk="1" hangingPunct="1"/>
            <a:endParaRPr lang="en-US" sz="1400" dirty="0"/>
          </a:p>
        </p:txBody>
      </p:sp>
      <p:sp>
        <p:nvSpPr>
          <p:cNvPr id="17413" name="Rectangle 2"/>
          <p:cNvSpPr>
            <a:spLocks noGrp="1" noChangeArrowheads="1"/>
          </p:cNvSpPr>
          <p:nvPr>
            <p:ph type="ctrTitle"/>
          </p:nvPr>
        </p:nvSpPr>
        <p:spPr>
          <a:xfrm>
            <a:off x="323528" y="1592638"/>
            <a:ext cx="8640638" cy="4284634"/>
          </a:xfrm>
        </p:spPr>
        <p:txBody>
          <a:bodyPr>
            <a:normAutofit/>
          </a:bodyPr>
          <a:lstStyle/>
          <a:p>
            <a:r>
              <a:rPr lang="fr-BE" sz="3200" dirty="0">
                <a:ea typeface="ＭＳ Ｐゴシック" pitchFamily="2" charset="-128"/>
              </a:rPr>
              <a:t>International Cadmium Association</a:t>
            </a:r>
            <a:br>
              <a:rPr lang="fr-BE" sz="3200" dirty="0">
                <a:ea typeface="ＭＳ Ｐゴシック" pitchFamily="2" charset="-128"/>
              </a:rPr>
            </a:br>
            <a:br>
              <a:rPr lang="fr-BE" sz="3200">
                <a:ea typeface="ＭＳ Ｐゴシック" pitchFamily="2" charset="-128"/>
              </a:rPr>
            </a:br>
            <a:r>
              <a:rPr lang="fr-BE">
                <a:ea typeface="ＭＳ Ｐゴシック" pitchFamily="2" charset="-128"/>
              </a:rPr>
              <a:t>16</a:t>
            </a:r>
            <a:r>
              <a:rPr lang="fr-BE" baseline="30000">
                <a:ea typeface="ＭＳ Ｐゴシック" pitchFamily="2" charset="-128"/>
              </a:rPr>
              <a:t>th</a:t>
            </a:r>
            <a:r>
              <a:rPr lang="fr-BE">
                <a:ea typeface="ＭＳ Ｐゴシック" pitchFamily="2" charset="-128"/>
              </a:rPr>
              <a:t> </a:t>
            </a:r>
            <a:r>
              <a:rPr lang="fr-BE" dirty="0" err="1">
                <a:ea typeface="ＭＳ Ｐゴシック" pitchFamily="2" charset="-128"/>
              </a:rPr>
              <a:t>Health</a:t>
            </a:r>
            <a:r>
              <a:rPr lang="fr-BE" dirty="0">
                <a:ea typeface="ＭＳ Ｐゴシック" pitchFamily="2" charset="-128"/>
              </a:rPr>
              <a:t> and </a:t>
            </a:r>
            <a:r>
              <a:rPr lang="fr-BE" dirty="0" err="1">
                <a:ea typeface="ＭＳ Ｐゴシック" pitchFamily="2" charset="-128"/>
              </a:rPr>
              <a:t>Safety</a:t>
            </a:r>
            <a:r>
              <a:rPr lang="fr-BE" dirty="0">
                <a:ea typeface="ＭＳ Ｐゴシック" pitchFamily="2" charset="-128"/>
              </a:rPr>
              <a:t> </a:t>
            </a:r>
            <a:r>
              <a:rPr lang="fr-BE" dirty="0" err="1">
                <a:ea typeface="ＭＳ Ｐゴシック" pitchFamily="2" charset="-128"/>
              </a:rPr>
              <a:t>committee</a:t>
            </a:r>
            <a:r>
              <a:rPr lang="fr-BE" dirty="0">
                <a:ea typeface="ＭＳ Ｐゴシック" pitchFamily="2" charset="-128"/>
              </a:rPr>
              <a:t> meeting</a:t>
            </a:r>
            <a:r>
              <a:rPr lang="fr-BE" sz="3600" dirty="0">
                <a:ea typeface="ＭＳ Ｐゴシック" pitchFamily="2" charset="-128"/>
              </a:rPr>
              <a:t> </a:t>
            </a:r>
            <a:br>
              <a:rPr lang="fr-BE" sz="3600" dirty="0">
                <a:ea typeface="ＭＳ Ｐゴシック" pitchFamily="2" charset="-128"/>
              </a:rPr>
            </a:br>
            <a:br>
              <a:rPr lang="fr-BE" sz="2000" dirty="0">
                <a:ea typeface="ＭＳ Ｐゴシック" pitchFamily="2" charset="-128"/>
              </a:rPr>
            </a:br>
            <a:r>
              <a:rPr lang="fr-BE" sz="2400" dirty="0">
                <a:ea typeface="ＭＳ Ｐゴシック" pitchFamily="2" charset="-128"/>
              </a:rPr>
              <a:t>Brussels,  </a:t>
            </a:r>
            <a:r>
              <a:rPr lang="fr-BE" sz="2400">
                <a:ea typeface="ＭＳ Ｐゴシック" pitchFamily="2" charset="-128"/>
              </a:rPr>
              <a:t>June 25</a:t>
            </a:r>
            <a:r>
              <a:rPr lang="fr-BE" sz="2400" baseline="30000">
                <a:ea typeface="ＭＳ Ｐゴシック" pitchFamily="2" charset="-128"/>
              </a:rPr>
              <a:t>th</a:t>
            </a:r>
            <a:r>
              <a:rPr lang="fr-BE" sz="2400">
                <a:ea typeface="ＭＳ Ｐゴシック" pitchFamily="2" charset="-128"/>
              </a:rPr>
              <a:t>, 2018</a:t>
            </a:r>
            <a:br>
              <a:rPr lang="fr-BE" sz="2400" dirty="0">
                <a:ea typeface="ＭＳ Ｐゴシック" pitchFamily="2" charset="-128"/>
              </a:rPr>
            </a:br>
            <a:r>
              <a:rPr lang="fr-BE" sz="2400" dirty="0">
                <a:ea typeface="ＭＳ Ｐゴシック" pitchFamily="2" charset="-128"/>
              </a:rPr>
              <a:t>10:00 </a:t>
            </a:r>
            <a:r>
              <a:rPr lang="fr-BE" sz="2400">
                <a:ea typeface="ＭＳ Ｐゴシック" pitchFamily="2" charset="-128"/>
              </a:rPr>
              <a:t>-17:00</a:t>
            </a:r>
            <a:endParaRPr lang="en-GB" sz="1800" i="1" dirty="0">
              <a:ea typeface="ＭＳ Ｐゴシック" pitchFamily="2" charset="-128"/>
            </a:endParaRPr>
          </a:p>
        </p:txBody>
      </p:sp>
      <p:pic>
        <p:nvPicPr>
          <p:cNvPr id="17414" name="Picture 78" descr="Icd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4" y="404813"/>
            <a:ext cx="23431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25359" y="3941440"/>
            <a:ext cx="8640638" cy="236254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i="1" dirty="0">
              <a:solidFill>
                <a:srgbClr val="FF0000"/>
              </a:solidFill>
              <a:ea typeface="ＭＳ Ｐゴシック" pitchFamily="2" charset="-128"/>
            </a:endParaRPr>
          </a:p>
        </p:txBody>
      </p:sp>
      <p:pic>
        <p:nvPicPr>
          <p:cNvPr id="133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36" y="318542"/>
            <a:ext cx="3822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pt-BR"/>
              <a:t>16th H&amp;S Com. - Brussels - 25 06 2018</a:t>
            </a:r>
            <a:endParaRPr lang="fr-FR" dirty="0"/>
          </a:p>
        </p:txBody>
      </p:sp>
      <p:sp>
        <p:nvSpPr>
          <p:cNvPr id="4" name="Slide Number Placeholder 3"/>
          <p:cNvSpPr>
            <a:spLocks noGrp="1"/>
          </p:cNvSpPr>
          <p:nvPr>
            <p:ph type="sldNum" sz="quarter" idx="12"/>
          </p:nvPr>
        </p:nvSpPr>
        <p:spPr/>
        <p:txBody>
          <a:bodyPr/>
          <a:lstStyle/>
          <a:p>
            <a:fld id="{2ED4C773-6A2D-48E8-8C8A-28F698020F56}" type="slidenum">
              <a:rPr lang="fr-FR" smtClean="0"/>
              <a:pPr/>
              <a:t>1</a:t>
            </a:fld>
            <a:endParaRPr lang="fr-FR"/>
          </a:p>
        </p:txBody>
      </p:sp>
    </p:spTree>
    <p:extLst>
      <p:ext uri="{BB962C8B-B14F-4D97-AF65-F5344CB8AC3E}">
        <p14:creationId xmlns:p14="http://schemas.microsoft.com/office/powerpoint/2010/main" val="101458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descr="Rectangle: Click to edit Master text styles&#10;Second level&#10;Third level&#10;Fourth level&#10;Fifth level">
            <a:extLst>
              <a:ext uri="{FF2B5EF4-FFF2-40B4-BE49-F238E27FC236}">
                <a16:creationId xmlns:a16="http://schemas.microsoft.com/office/drawing/2014/main" id="{086E0961-D17D-CF4F-BBF6-F8F2CEC8CCFD}"/>
              </a:ext>
            </a:extLst>
          </p:cNvPr>
          <p:cNvSpPr>
            <a:spLocks noGrp="1"/>
          </p:cNvSpPr>
          <p:nvPr>
            <p:ph idx="1"/>
          </p:nvPr>
        </p:nvSpPr>
        <p:spPr>
          <a:xfrm>
            <a:off x="685800" y="1341438"/>
            <a:ext cx="8062913" cy="5111750"/>
          </a:xfrm>
        </p:spPr>
        <p:txBody>
          <a:bodyPr>
            <a:normAutofit/>
          </a:bodyPr>
          <a:lstStyle/>
          <a:p>
            <a:pPr marL="0" lvl="1" indent="0">
              <a:buNone/>
              <a:defRPr/>
            </a:pPr>
            <a:r>
              <a:rPr lang="en-GB"/>
              <a:t>Multiple regression analysis for the effect of confounding factors on MN showed: </a:t>
            </a:r>
          </a:p>
          <a:p>
            <a:pPr lvl="1">
              <a:buFont typeface="Wingdings" panose="05000000000000000000" pitchFamily="2" charset="2"/>
              <a:buChar char="ü"/>
              <a:defRPr/>
            </a:pPr>
            <a:r>
              <a:rPr lang="fr-BE" sz="2400">
                <a:solidFill>
                  <a:srgbClr val="0033CC"/>
                </a:solidFill>
              </a:rPr>
              <a:t>No influence of smoking</a:t>
            </a:r>
          </a:p>
          <a:p>
            <a:pPr lvl="1">
              <a:buFont typeface="Wingdings" panose="05000000000000000000" pitchFamily="2" charset="2"/>
              <a:buChar char="ü"/>
              <a:defRPr/>
            </a:pPr>
            <a:r>
              <a:rPr lang="fr-BE" sz="2400">
                <a:solidFill>
                  <a:srgbClr val="0033CC"/>
                </a:solidFill>
              </a:rPr>
              <a:t>No influence of Cd-B, Cd-U</a:t>
            </a:r>
          </a:p>
          <a:p>
            <a:pPr lvl="1">
              <a:buFont typeface="Wingdings" panose="05000000000000000000" pitchFamily="2" charset="2"/>
              <a:buChar char="ü"/>
              <a:defRPr/>
            </a:pPr>
            <a:r>
              <a:rPr lang="fr-BE" sz="2400">
                <a:solidFill>
                  <a:srgbClr val="0033CC"/>
                </a:solidFill>
              </a:rPr>
              <a:t>Influence of </a:t>
            </a:r>
            <a:r>
              <a:rPr lang="fr-BE" sz="2400" u="sng">
                <a:solidFill>
                  <a:srgbClr val="0033CC"/>
                </a:solidFill>
              </a:rPr>
              <a:t>gender</a:t>
            </a:r>
            <a:r>
              <a:rPr lang="fr-BE" sz="2400">
                <a:solidFill>
                  <a:srgbClr val="0033CC"/>
                </a:solidFill>
              </a:rPr>
              <a:t> (F&gt;M)</a:t>
            </a:r>
          </a:p>
          <a:p>
            <a:pPr marL="457200" lvl="1" indent="0">
              <a:buFontTx/>
              <a:buNone/>
              <a:defRPr/>
            </a:pPr>
            <a:endParaRPr lang="en-GB" sz="1100" dirty="0"/>
          </a:p>
          <a:p>
            <a:pPr marL="457200" lvl="1" indent="0">
              <a:buFontTx/>
              <a:buNone/>
              <a:defRPr/>
            </a:pPr>
            <a:r>
              <a:rPr lang="en-GB" sz="1100" b="1" dirty="0"/>
              <a:t>Relationship between cadmium in blood (</a:t>
            </a:r>
            <a:r>
              <a:rPr lang="en-GB" sz="1100" b="1" dirty="0" err="1"/>
              <a:t>CdS</a:t>
            </a:r>
            <a:r>
              <a:rPr lang="en-GB" sz="1100" b="1" dirty="0"/>
              <a:t>) and frequency of micronuclei in circulating lymphocytes (MN/1000 bn).</a:t>
            </a:r>
          </a:p>
          <a:p>
            <a:pPr marL="457200" lvl="1" indent="0">
              <a:buFontTx/>
              <a:buNone/>
              <a:defRPr/>
            </a:pPr>
            <a:endParaRPr lang="en-GB" dirty="0"/>
          </a:p>
          <a:p>
            <a:pPr marL="361950" lvl="1" indent="-361950">
              <a:buFont typeface="Wingdings" panose="05000000000000000000" pitchFamily="2" charset="2"/>
              <a:buChar char="q"/>
              <a:defRPr/>
            </a:pPr>
            <a:endParaRPr lang="en-GB" altLang="fr-FR" dirty="0"/>
          </a:p>
          <a:p>
            <a:pPr marL="342900" lvl="1" indent="-342900">
              <a:spcAft>
                <a:spcPts val="1800"/>
              </a:spcAft>
              <a:buFont typeface="Wingdings" panose="05000000000000000000" pitchFamily="2" charset="2"/>
              <a:buChar char="q"/>
              <a:defRPr/>
            </a:pPr>
            <a:endParaRPr lang="en-GB" dirty="0"/>
          </a:p>
          <a:p>
            <a:pPr marL="0" lvl="1" indent="0">
              <a:spcAft>
                <a:spcPts val="1800"/>
              </a:spcAft>
              <a:buFontTx/>
              <a:buNone/>
              <a:defRPr/>
            </a:pPr>
            <a:endParaRPr lang="en-GB" dirty="0"/>
          </a:p>
        </p:txBody>
      </p:sp>
      <p:sp>
        <p:nvSpPr>
          <p:cNvPr id="3" name="Footer Placeholder 2">
            <a:extLst>
              <a:ext uri="{FF2B5EF4-FFF2-40B4-BE49-F238E27FC236}">
                <a16:creationId xmlns:a16="http://schemas.microsoft.com/office/drawing/2014/main" id="{24CF7A48-1DCF-6E43-99E8-D1753016BDE8}"/>
              </a:ext>
            </a:extLst>
          </p:cNvPr>
          <p:cNvSpPr>
            <a:spLocks noGrp="1"/>
          </p:cNvSpPr>
          <p:nvPr>
            <p:ph type="ftr" sz="quarter" idx="10"/>
          </p:nvPr>
        </p:nvSpPr>
        <p:spPr/>
        <p:txBody>
          <a:bodyPr/>
          <a:lstStyle/>
          <a:p>
            <a:pPr>
              <a:defRPr/>
            </a:pPr>
            <a:r>
              <a:rPr lang="en-GB" dirty="0"/>
              <a:t>Cadmium Consortium 21-06-2018</a:t>
            </a:r>
          </a:p>
        </p:txBody>
      </p:sp>
      <p:sp>
        <p:nvSpPr>
          <p:cNvPr id="16387" name="Slide Number Placeholder 3">
            <a:extLst>
              <a:ext uri="{FF2B5EF4-FFF2-40B4-BE49-F238E27FC236}">
                <a16:creationId xmlns:a16="http://schemas.microsoft.com/office/drawing/2014/main" id="{B4AE29A6-6A26-4100-B420-9BD8BFB9075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8E0D8AB2-73A6-42ED-8A0C-D165F5711833}" type="slidenum">
              <a:rPr lang="en-GB" altLang="fr-FR" sz="1400" smtClean="0"/>
              <a:pPr>
                <a:spcBef>
                  <a:spcPct val="0"/>
                </a:spcBef>
                <a:buClrTx/>
                <a:buSzTx/>
                <a:buFontTx/>
                <a:buNone/>
              </a:pPr>
              <a:t>10</a:t>
            </a:fld>
            <a:endParaRPr lang="en-GB" altLang="fr-FR" sz="1400"/>
          </a:p>
        </p:txBody>
      </p:sp>
      <p:sp>
        <p:nvSpPr>
          <p:cNvPr id="16388" name="Title 1">
            <a:extLst>
              <a:ext uri="{FF2B5EF4-FFF2-40B4-BE49-F238E27FC236}">
                <a16:creationId xmlns:a16="http://schemas.microsoft.com/office/drawing/2014/main" id="{BC4D4072-8AF7-47B5-B66E-F247E5C11FB9}"/>
              </a:ext>
            </a:extLst>
          </p:cNvPr>
          <p:cNvSpPr>
            <a:spLocks noGrp="1" noChangeArrowheads="1"/>
          </p:cNvSpPr>
          <p:nvPr>
            <p:ph type="title"/>
          </p:nvPr>
        </p:nvSpPr>
        <p:spPr>
          <a:xfrm>
            <a:off x="-107950" y="260350"/>
            <a:ext cx="9359900" cy="762000"/>
          </a:xfrm>
        </p:spPr>
        <p:txBody>
          <a:bodyPr>
            <a:normAutofit/>
          </a:bodyPr>
          <a:lstStyle/>
          <a:p>
            <a:pPr marL="342900" indent="-342900"/>
            <a:r>
              <a:rPr lang="en-GB" altLang="en-US" sz="3200" b="1"/>
              <a:t>Genotoxicity study: Results (2)</a:t>
            </a:r>
          </a:p>
        </p:txBody>
      </p:sp>
      <p:sp>
        <p:nvSpPr>
          <p:cNvPr id="16389" name="Rectangle 10">
            <a:extLst>
              <a:ext uri="{FF2B5EF4-FFF2-40B4-BE49-F238E27FC236}">
                <a16:creationId xmlns:a16="http://schemas.microsoft.com/office/drawing/2014/main" id="{A88C6B9E-8030-46AA-B47B-A7E81464CBFB}"/>
              </a:ext>
            </a:extLst>
          </p:cNvPr>
          <p:cNvSpPr>
            <a:spLocks noChangeArrowheads="1"/>
          </p:cNvSpPr>
          <p:nvPr/>
        </p:nvSpPr>
        <p:spPr bwMode="auto">
          <a:xfrm>
            <a:off x="2700338" y="3541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endParaRPr lang="en-US" altLang="en-US" sz="2400"/>
          </a:p>
        </p:txBody>
      </p:sp>
      <p:graphicFrame>
        <p:nvGraphicFramePr>
          <p:cNvPr id="16390" name="Object 6">
            <a:extLst>
              <a:ext uri="{FF2B5EF4-FFF2-40B4-BE49-F238E27FC236}">
                <a16:creationId xmlns:a16="http://schemas.microsoft.com/office/drawing/2014/main" id="{6263E058-4971-46B9-B9FD-0923845CBFF7}"/>
              </a:ext>
            </a:extLst>
          </p:cNvPr>
          <p:cNvGraphicFramePr>
            <a:graphicFrameLocks noChangeAspect="1"/>
          </p:cNvGraphicFramePr>
          <p:nvPr>
            <p:extLst>
              <p:ext uri="{D42A27DB-BD31-4B8C-83A1-F6EECF244321}">
                <p14:modId xmlns:p14="http://schemas.microsoft.com/office/powerpoint/2010/main" val="4167513911"/>
              </p:ext>
            </p:extLst>
          </p:nvPr>
        </p:nvGraphicFramePr>
        <p:xfrm>
          <a:off x="2700338" y="3998913"/>
          <a:ext cx="3240222" cy="2357437"/>
        </p:xfrm>
        <a:graphic>
          <a:graphicData uri="http://schemas.openxmlformats.org/presentationml/2006/ole">
            <mc:AlternateContent xmlns:mc="http://schemas.openxmlformats.org/markup-compatibility/2006">
              <mc:Choice xmlns:v="urn:schemas-microsoft-com:vml" Requires="v">
                <p:oleObj spid="_x0000_s1026" r:id="rId4" imgW="0" imgH="0" progId="Prism6.Document">
                  <p:embed/>
                </p:oleObj>
              </mc:Choice>
              <mc:Fallback>
                <p:oleObj r:id="rId4" imgW="0" imgH="0" progId="Prism6.Document">
                  <p:embed/>
                  <p:pic>
                    <p:nvPicPr>
                      <p:cNvPr id="16390" name="Object 6">
                        <a:extLst>
                          <a:ext uri="{FF2B5EF4-FFF2-40B4-BE49-F238E27FC236}">
                            <a16:creationId xmlns:a16="http://schemas.microsoft.com/office/drawing/2014/main" id="{6263E058-4971-46B9-B9FD-0923845CBF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3998913"/>
                        <a:ext cx="3240222" cy="2357437"/>
                      </a:xfrm>
                      <a:prstGeom prst="rect">
                        <a:avLst/>
                      </a:prstGeom>
                      <a:noFill/>
                      <a:ln>
                        <a:noFill/>
                      </a:ln>
                    </p:spPr>
                  </p:pic>
                </p:oleObj>
              </mc:Fallback>
            </mc:AlternateContent>
          </a:graphicData>
        </a:graphic>
      </p:graphicFrame>
      <p:sp>
        <p:nvSpPr>
          <p:cNvPr id="16391" name="TextBox 7">
            <a:extLst>
              <a:ext uri="{FF2B5EF4-FFF2-40B4-BE49-F238E27FC236}">
                <a16:creationId xmlns:a16="http://schemas.microsoft.com/office/drawing/2014/main" id="{060E4C5A-BC4F-4A0E-89DB-501147D8D96A}"/>
              </a:ext>
            </a:extLst>
          </p:cNvPr>
          <p:cNvSpPr txBox="1">
            <a:spLocks noChangeArrowheads="1"/>
          </p:cNvSpPr>
          <p:nvPr/>
        </p:nvSpPr>
        <p:spPr bwMode="auto">
          <a:xfrm>
            <a:off x="6169161" y="4513263"/>
            <a:ext cx="26890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1200"/>
              <a:t>For CdS values &gt; 0.15 µg/dl, </a:t>
            </a:r>
          </a:p>
          <a:p>
            <a:pPr>
              <a:spcBef>
                <a:spcPct val="0"/>
              </a:spcBef>
              <a:buClrTx/>
              <a:buSzTx/>
              <a:buFontTx/>
              <a:buNone/>
            </a:pPr>
            <a:r>
              <a:rPr lang="en-US" altLang="en-US" sz="1200"/>
              <a:t>the frequency of MN is significantly higher in women (F, red) </a:t>
            </a:r>
            <a:endParaRPr lang="en-GB" altLang="en-US" sz="1200"/>
          </a:p>
          <a:p>
            <a:pPr>
              <a:spcBef>
                <a:spcPct val="0"/>
              </a:spcBef>
              <a:buClrTx/>
              <a:buSzTx/>
              <a:buFontTx/>
              <a:buNone/>
            </a:pPr>
            <a:r>
              <a:rPr lang="en-US" altLang="en-US" sz="1200"/>
              <a:t>than in men (M, green).</a:t>
            </a:r>
            <a:endParaRPr lang="en-GB" altLang="en-US" sz="1200"/>
          </a:p>
        </p:txBody>
      </p:sp>
    </p:spTree>
    <p:extLst>
      <p:ext uri="{BB962C8B-B14F-4D97-AF65-F5344CB8AC3E}">
        <p14:creationId xmlns:p14="http://schemas.microsoft.com/office/powerpoint/2010/main" val="272873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descr="Rectangle: Click to edit Master text styles&#10;Second level&#10;Third level&#10;Fourth level&#10;Fifth level">
            <a:extLst>
              <a:ext uri="{FF2B5EF4-FFF2-40B4-BE49-F238E27FC236}">
                <a16:creationId xmlns:a16="http://schemas.microsoft.com/office/drawing/2014/main" id="{086E0961-D17D-CF4F-BBF6-F8F2CEC8CCFD}"/>
              </a:ext>
            </a:extLst>
          </p:cNvPr>
          <p:cNvSpPr>
            <a:spLocks noGrp="1"/>
          </p:cNvSpPr>
          <p:nvPr>
            <p:ph idx="1"/>
          </p:nvPr>
        </p:nvSpPr>
        <p:spPr>
          <a:xfrm>
            <a:off x="685800" y="1341438"/>
            <a:ext cx="7772400" cy="4708525"/>
          </a:xfrm>
        </p:spPr>
        <p:txBody>
          <a:bodyPr>
            <a:normAutofit/>
          </a:bodyPr>
          <a:lstStyle/>
          <a:p>
            <a:pPr marL="457200" lvl="1" indent="-457200">
              <a:spcBef>
                <a:spcPts val="1800"/>
              </a:spcBef>
              <a:buFont typeface="Wingdings" panose="05000000000000000000" pitchFamily="2" charset="2"/>
              <a:buChar char="ü"/>
              <a:defRPr/>
            </a:pPr>
            <a:r>
              <a:rPr lang="en-GB" dirty="0"/>
              <a:t>Absence of genotoxic effects in lymphocytes of workers exposed to low levels of cadmium</a:t>
            </a:r>
          </a:p>
          <a:p>
            <a:pPr marL="457200" lvl="1" indent="-457200">
              <a:spcBef>
                <a:spcPts val="1800"/>
              </a:spcBef>
              <a:buFont typeface="Wingdings" panose="05000000000000000000" pitchFamily="2" charset="2"/>
              <a:buChar char="ü"/>
              <a:defRPr/>
            </a:pPr>
            <a:r>
              <a:rPr lang="en-GB" dirty="0"/>
              <a:t>The frequency of MN in lymphocytes of workers was related to internal Cd doses to test the hypothesis of a threshold for the genotoxic effects of Cd</a:t>
            </a:r>
          </a:p>
          <a:p>
            <a:pPr marL="457200" lvl="1" indent="-457200">
              <a:spcBef>
                <a:spcPts val="1800"/>
              </a:spcBef>
              <a:buFont typeface="Wingdings" panose="05000000000000000000" pitchFamily="2" charset="2"/>
              <a:buChar char="ü"/>
              <a:defRPr/>
            </a:pPr>
            <a:r>
              <a:rPr lang="en-GB" dirty="0"/>
              <a:t>and showed </a:t>
            </a:r>
            <a:r>
              <a:rPr lang="en-GB"/>
              <a:t>the </a:t>
            </a:r>
            <a:r>
              <a:rPr lang="en-GB" altLang="en-US" dirty="0">
                <a:solidFill>
                  <a:srgbClr val="0033CC"/>
                </a:solidFill>
              </a:rPr>
              <a:t>Cd-U threshold for genotoxic effects is &gt;10 µg/g creatinine</a:t>
            </a:r>
            <a:r>
              <a:rPr lang="en-GB" altLang="en-US" dirty="0"/>
              <a:t>, i.e. higher than the current BLV (2 µg/</a:t>
            </a:r>
            <a:r>
              <a:rPr lang="en-GB" altLang="en-US"/>
              <a:t>g creatinine)</a:t>
            </a:r>
            <a:endParaRPr lang="en-GB" dirty="0"/>
          </a:p>
          <a:p>
            <a:pPr marL="0" lvl="1" indent="0">
              <a:spcAft>
                <a:spcPts val="1800"/>
              </a:spcAft>
              <a:buFontTx/>
              <a:buNone/>
              <a:defRPr/>
            </a:pPr>
            <a:endParaRPr lang="en-GB" dirty="0"/>
          </a:p>
        </p:txBody>
      </p:sp>
      <p:sp>
        <p:nvSpPr>
          <p:cNvPr id="3" name="Footer Placeholder 2">
            <a:extLst>
              <a:ext uri="{FF2B5EF4-FFF2-40B4-BE49-F238E27FC236}">
                <a16:creationId xmlns:a16="http://schemas.microsoft.com/office/drawing/2014/main" id="{24CF7A48-1DCF-6E43-99E8-D1753016BDE8}"/>
              </a:ext>
            </a:extLst>
          </p:cNvPr>
          <p:cNvSpPr>
            <a:spLocks noGrp="1"/>
          </p:cNvSpPr>
          <p:nvPr>
            <p:ph type="ftr" sz="quarter" idx="10"/>
          </p:nvPr>
        </p:nvSpPr>
        <p:spPr/>
        <p:txBody>
          <a:bodyPr/>
          <a:lstStyle/>
          <a:p>
            <a:pPr>
              <a:defRPr/>
            </a:pPr>
            <a:r>
              <a:rPr lang="en-GB" dirty="0"/>
              <a:t>Cadmium Consortium 21-06-2018</a:t>
            </a:r>
          </a:p>
        </p:txBody>
      </p:sp>
      <p:sp>
        <p:nvSpPr>
          <p:cNvPr id="18435" name="Slide Number Placeholder 3">
            <a:extLst>
              <a:ext uri="{FF2B5EF4-FFF2-40B4-BE49-F238E27FC236}">
                <a16:creationId xmlns:a16="http://schemas.microsoft.com/office/drawing/2014/main" id="{1F8C8425-F775-4A64-91FB-5D1A43700299}"/>
              </a:ext>
            </a:extLst>
          </p:cNvPr>
          <p:cNvSpPr>
            <a:spLocks noGrp="1"/>
          </p:cNvSpPr>
          <p:nvPr>
            <p:ph type="sldNum" sz="quarter" idx="11"/>
          </p:nvPr>
        </p:nvSpPr>
        <p:spPr>
          <a:xfrm>
            <a:off x="3124200" y="6057271"/>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A8379F1C-69B8-419D-A9BE-FAAB7F959781}" type="slidenum">
              <a:rPr lang="en-GB" altLang="fr-FR" sz="1400" smtClean="0"/>
              <a:pPr>
                <a:spcBef>
                  <a:spcPct val="0"/>
                </a:spcBef>
                <a:buClrTx/>
                <a:buSzTx/>
                <a:buFontTx/>
                <a:buNone/>
              </a:pPr>
              <a:t>11</a:t>
            </a:fld>
            <a:endParaRPr lang="en-GB" altLang="fr-FR" sz="1400"/>
          </a:p>
        </p:txBody>
      </p:sp>
      <p:sp>
        <p:nvSpPr>
          <p:cNvPr id="18436" name="Title 1">
            <a:extLst>
              <a:ext uri="{FF2B5EF4-FFF2-40B4-BE49-F238E27FC236}">
                <a16:creationId xmlns:a16="http://schemas.microsoft.com/office/drawing/2014/main" id="{2458B40A-0496-4489-9E05-3C9A3FFF2D97}"/>
              </a:ext>
            </a:extLst>
          </p:cNvPr>
          <p:cNvSpPr>
            <a:spLocks noGrp="1" noChangeArrowheads="1"/>
          </p:cNvSpPr>
          <p:nvPr>
            <p:ph type="title"/>
          </p:nvPr>
        </p:nvSpPr>
        <p:spPr>
          <a:xfrm>
            <a:off x="-107950" y="260350"/>
            <a:ext cx="9359900" cy="762000"/>
          </a:xfrm>
        </p:spPr>
        <p:txBody>
          <a:bodyPr>
            <a:normAutofit/>
          </a:bodyPr>
          <a:lstStyle/>
          <a:p>
            <a:pPr marL="342900" indent="-342900"/>
            <a:r>
              <a:rPr lang="en-GB" altLang="en-US" sz="3200" b="1"/>
              <a:t>Genotoxicity study: Conclusions</a:t>
            </a:r>
          </a:p>
        </p:txBody>
      </p:sp>
    </p:spTree>
    <p:extLst>
      <p:ext uri="{BB962C8B-B14F-4D97-AF65-F5344CB8AC3E}">
        <p14:creationId xmlns:p14="http://schemas.microsoft.com/office/powerpoint/2010/main" val="278941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376F43B4-652E-4125-AC05-0BA5F4FEDB5F}"/>
              </a:ext>
            </a:extLst>
          </p:cNvPr>
          <p:cNvSpPr>
            <a:spLocks noGrp="1" noChangeArrowheads="1"/>
          </p:cNvSpPr>
          <p:nvPr>
            <p:ph type="title"/>
          </p:nvPr>
        </p:nvSpPr>
        <p:spPr/>
        <p:txBody>
          <a:bodyPr/>
          <a:lstStyle/>
          <a:p>
            <a:r>
              <a:rPr lang="en-GB" altLang="en-US" sz="3200" b="1"/>
              <a:t>ICdA participation at ISES Europe 2018</a:t>
            </a:r>
          </a:p>
        </p:txBody>
      </p:sp>
      <p:sp>
        <p:nvSpPr>
          <p:cNvPr id="3" name="Content Placeholder 2" descr="Rectangle: Click to edit Master text styles&#10;Second level&#10;Third level&#10;Fourth level&#10;Fifth level">
            <a:extLst>
              <a:ext uri="{FF2B5EF4-FFF2-40B4-BE49-F238E27FC236}">
                <a16:creationId xmlns:a16="http://schemas.microsoft.com/office/drawing/2014/main" id="{9B8C0DDE-4165-42D5-86C1-6A3F3AC65987}"/>
              </a:ext>
            </a:extLst>
          </p:cNvPr>
          <p:cNvSpPr>
            <a:spLocks noGrp="1"/>
          </p:cNvSpPr>
          <p:nvPr>
            <p:ph idx="1"/>
          </p:nvPr>
        </p:nvSpPr>
        <p:spPr>
          <a:xfrm>
            <a:off x="457200" y="1417638"/>
            <a:ext cx="8507288" cy="4525963"/>
          </a:xfrm>
        </p:spPr>
        <p:txBody>
          <a:bodyPr>
            <a:normAutofit fontScale="70000" lnSpcReduction="20000"/>
          </a:bodyPr>
          <a:lstStyle/>
          <a:p>
            <a:pPr>
              <a:spcBef>
                <a:spcPts val="1800"/>
              </a:spcBef>
              <a:defRPr/>
            </a:pPr>
            <a:r>
              <a:rPr lang="en-GB" dirty="0"/>
              <a:t>International Society of Exposure Science Europe had its </a:t>
            </a:r>
            <a:r>
              <a:rPr lang="en-US" altLang="en-US" dirty="0"/>
              <a:t>1st European Exposure Science Strategy Workshop, June </a:t>
            </a:r>
            <a:r>
              <a:rPr lang="en-GB" dirty="0"/>
              <a:t>19-20 at the Federal Institute for Occupational Safety and Health (</a:t>
            </a:r>
            <a:r>
              <a:rPr lang="en-GB" dirty="0" err="1"/>
              <a:t>BAuA</a:t>
            </a:r>
            <a:r>
              <a:rPr lang="en-GB" dirty="0"/>
              <a:t>), Dortmund </a:t>
            </a:r>
            <a:br>
              <a:rPr lang="en-GB" dirty="0"/>
            </a:br>
            <a:r>
              <a:rPr lang="en-US" altLang="en-US" dirty="0">
                <a:hlinkClick r:id="rId2"/>
              </a:rPr>
              <a:t>https://ises-europe.org</a:t>
            </a:r>
            <a:endParaRPr lang="en-GB" altLang="en-US" sz="800" dirty="0"/>
          </a:p>
          <a:p>
            <a:pPr>
              <a:spcBef>
                <a:spcPts val="1800"/>
              </a:spcBef>
              <a:defRPr/>
            </a:pPr>
            <a:r>
              <a:rPr lang="en-GB" dirty="0"/>
              <a:t>Mission of ISES: “</a:t>
            </a:r>
            <a:r>
              <a:rPr lang="en-GB" i="1" dirty="0"/>
              <a:t>To integrate </a:t>
            </a:r>
            <a:r>
              <a:rPr lang="en-GB" b="1" i="1" dirty="0"/>
              <a:t>exposure science </a:t>
            </a:r>
            <a:r>
              <a:rPr lang="en-GB" i="1" dirty="0"/>
              <a:t>into </a:t>
            </a:r>
            <a:r>
              <a:rPr lang="en-GB" b="1" i="1" dirty="0"/>
              <a:t>European regulations </a:t>
            </a:r>
            <a:r>
              <a:rPr lang="en-GB" i="1" dirty="0"/>
              <a:t>and </a:t>
            </a:r>
            <a:r>
              <a:rPr lang="en-GB" b="1" i="1" dirty="0"/>
              <a:t>industry practice</a:t>
            </a:r>
            <a:r>
              <a:rPr lang="en-GB" i="1" dirty="0"/>
              <a:t>, and to anchor it in academic research and education, in order to foster </a:t>
            </a:r>
            <a:r>
              <a:rPr lang="en-GB" b="1" i="1" dirty="0"/>
              <a:t>innovation</a:t>
            </a:r>
            <a:r>
              <a:rPr lang="en-GB" i="1" dirty="0"/>
              <a:t> and to create a safe and sustainable future for humans and the environment</a:t>
            </a:r>
            <a:r>
              <a:rPr lang="en-GB" dirty="0"/>
              <a:t>”</a:t>
            </a:r>
          </a:p>
          <a:p>
            <a:pPr>
              <a:spcBef>
                <a:spcPts val="1800"/>
              </a:spcBef>
              <a:defRPr/>
            </a:pPr>
            <a:r>
              <a:rPr lang="en-GB" dirty="0" err="1"/>
              <a:t>ICdA</a:t>
            </a:r>
            <a:r>
              <a:rPr lang="en-GB" dirty="0"/>
              <a:t> presented 2 posters related to:</a:t>
            </a:r>
          </a:p>
          <a:p>
            <a:pPr marL="914400" lvl="1" indent="-457200">
              <a:spcBef>
                <a:spcPts val="1800"/>
              </a:spcBef>
              <a:buFont typeface="+mj-lt"/>
              <a:buAutoNum type="arabicPeriod"/>
              <a:defRPr/>
            </a:pPr>
            <a:r>
              <a:rPr lang="en-GB" dirty="0" err="1"/>
              <a:t>ICdA</a:t>
            </a:r>
            <a:r>
              <a:rPr lang="en-GB" dirty="0"/>
              <a:t> risk management </a:t>
            </a:r>
            <a:r>
              <a:rPr lang="en-GB"/>
              <a:t>system (</a:t>
            </a:r>
            <a:r>
              <a:rPr lang="en-GB" dirty="0">
                <a:sym typeface="Wingdings" panose="05000000000000000000" pitchFamily="2" charset="2"/>
              </a:rPr>
              <a:t></a:t>
            </a:r>
            <a:r>
              <a:rPr lang="en-US" dirty="0"/>
              <a:t>Exposure Assessment Methods &amp; Tools)</a:t>
            </a:r>
            <a:endParaRPr lang="en-GB" dirty="0"/>
          </a:p>
          <a:p>
            <a:pPr marL="914400" lvl="1" indent="-457200">
              <a:spcBef>
                <a:spcPts val="1800"/>
              </a:spcBef>
              <a:buFont typeface="+mj-lt"/>
              <a:buAutoNum type="arabicPeriod"/>
              <a:defRPr/>
            </a:pPr>
            <a:r>
              <a:rPr lang="en-GB" dirty="0" err="1"/>
              <a:t>OCdBio</a:t>
            </a:r>
            <a:r>
              <a:rPr lang="en-GB" dirty="0"/>
              <a:t> Campaign (</a:t>
            </a:r>
            <a:r>
              <a:rPr lang="en-GB" dirty="0">
                <a:sym typeface="Wingdings" panose="05000000000000000000" pitchFamily="2" charset="2"/>
              </a:rPr>
              <a:t> </a:t>
            </a:r>
            <a:r>
              <a:rPr lang="en-US" dirty="0"/>
              <a:t>Data Repositories &amp; Analytics)	</a:t>
            </a:r>
            <a:endParaRPr lang="en-GB" dirty="0"/>
          </a:p>
          <a:p>
            <a:pPr lvl="1">
              <a:defRPr/>
            </a:pPr>
            <a:endParaRPr lang="en-GB" dirty="0"/>
          </a:p>
          <a:p>
            <a:pPr>
              <a:defRPr/>
            </a:pPr>
            <a:endParaRPr lang="en-GB" dirty="0"/>
          </a:p>
        </p:txBody>
      </p:sp>
      <p:sp>
        <p:nvSpPr>
          <p:cNvPr id="4" name="Footer Placeholder 3">
            <a:extLst>
              <a:ext uri="{FF2B5EF4-FFF2-40B4-BE49-F238E27FC236}">
                <a16:creationId xmlns:a16="http://schemas.microsoft.com/office/drawing/2014/main" id="{CFB8E5E2-5B86-4107-9905-5102378F0E85}"/>
              </a:ext>
            </a:extLst>
          </p:cNvPr>
          <p:cNvSpPr>
            <a:spLocks noGrp="1"/>
          </p:cNvSpPr>
          <p:nvPr>
            <p:ph type="ftr" sz="quarter" idx="10"/>
          </p:nvPr>
        </p:nvSpPr>
        <p:spPr/>
        <p:txBody>
          <a:bodyPr/>
          <a:lstStyle/>
          <a:p>
            <a:pPr>
              <a:defRPr/>
            </a:pPr>
            <a:r>
              <a:rPr lang="en-GB" dirty="0"/>
              <a:t>Cadmium Consortium 21-06-2018</a:t>
            </a:r>
          </a:p>
        </p:txBody>
      </p:sp>
      <p:sp>
        <p:nvSpPr>
          <p:cNvPr id="20484" name="Slide Number Placeholder 4">
            <a:extLst>
              <a:ext uri="{FF2B5EF4-FFF2-40B4-BE49-F238E27FC236}">
                <a16:creationId xmlns:a16="http://schemas.microsoft.com/office/drawing/2014/main" id="{7038D6A8-C0F5-4790-9E9A-5B7CAB76800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A22A7597-D5FB-497D-A7D6-296D40607E5C}" type="slidenum">
              <a:rPr lang="en-GB" altLang="fr-FR" sz="1400" smtClean="0"/>
              <a:pPr>
                <a:spcBef>
                  <a:spcPct val="0"/>
                </a:spcBef>
                <a:buClrTx/>
                <a:buSzTx/>
                <a:buFontTx/>
                <a:buNone/>
              </a:pPr>
              <a:t>12</a:t>
            </a:fld>
            <a:endParaRPr lang="en-GB" altLang="fr-FR" sz="1400"/>
          </a:p>
        </p:txBody>
      </p:sp>
    </p:spTree>
    <p:extLst>
      <p:ext uri="{BB962C8B-B14F-4D97-AF65-F5344CB8AC3E}">
        <p14:creationId xmlns:p14="http://schemas.microsoft.com/office/powerpoint/2010/main" val="61383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DD1609-C769-4D18-8BB1-3A377234CFBC}"/>
              </a:ext>
            </a:extLst>
          </p:cNvPr>
          <p:cNvSpPr>
            <a:spLocks noGrp="1"/>
          </p:cNvSpPr>
          <p:nvPr>
            <p:ph type="ftr" sz="quarter" idx="10"/>
          </p:nvPr>
        </p:nvSpPr>
        <p:spPr/>
        <p:txBody>
          <a:bodyPr/>
          <a:lstStyle/>
          <a:p>
            <a:pPr>
              <a:defRPr/>
            </a:pPr>
            <a:endParaRPr lang="en-GB"/>
          </a:p>
        </p:txBody>
      </p:sp>
      <p:sp>
        <p:nvSpPr>
          <p:cNvPr id="21506" name="Slide Number Placeholder 2">
            <a:extLst>
              <a:ext uri="{FF2B5EF4-FFF2-40B4-BE49-F238E27FC236}">
                <a16:creationId xmlns:a16="http://schemas.microsoft.com/office/drawing/2014/main" id="{670A3C0D-B17F-466F-B82F-1380FED0C6C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99E5035C-A33E-4D6E-AC4C-BE5A591127B0}" type="slidenum">
              <a:rPr lang="en-GB" altLang="fr-FR" sz="1400" smtClean="0"/>
              <a:pPr>
                <a:spcBef>
                  <a:spcPct val="0"/>
                </a:spcBef>
                <a:buClrTx/>
                <a:buSzTx/>
                <a:buFontTx/>
                <a:buNone/>
              </a:pPr>
              <a:t>13</a:t>
            </a:fld>
            <a:endParaRPr lang="en-GB" altLang="fr-FR" sz="1400"/>
          </a:p>
        </p:txBody>
      </p:sp>
      <p:pic>
        <p:nvPicPr>
          <p:cNvPr id="21507" name="Picture 3">
            <a:extLst>
              <a:ext uri="{FF2B5EF4-FFF2-40B4-BE49-F238E27FC236}">
                <a16:creationId xmlns:a16="http://schemas.microsoft.com/office/drawing/2014/main" id="{F1021C26-8967-4194-BEB1-BC4FD2DF1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482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0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A1A8B4-4D7F-4C99-B2FF-B8832C0DFBBE}"/>
              </a:ext>
            </a:extLst>
          </p:cNvPr>
          <p:cNvSpPr>
            <a:spLocks noGrp="1"/>
          </p:cNvSpPr>
          <p:nvPr>
            <p:ph type="ftr" sz="quarter" idx="10"/>
          </p:nvPr>
        </p:nvSpPr>
        <p:spPr/>
        <p:txBody>
          <a:bodyPr/>
          <a:lstStyle/>
          <a:p>
            <a:pPr>
              <a:defRPr/>
            </a:pPr>
            <a:endParaRPr lang="en-GB"/>
          </a:p>
        </p:txBody>
      </p:sp>
      <p:sp>
        <p:nvSpPr>
          <p:cNvPr id="22530" name="Slide Number Placeholder 4">
            <a:extLst>
              <a:ext uri="{FF2B5EF4-FFF2-40B4-BE49-F238E27FC236}">
                <a16:creationId xmlns:a16="http://schemas.microsoft.com/office/drawing/2014/main" id="{EB7CBEA8-694A-4965-B375-E63CB879C76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E4E0588E-53C0-4E36-8C73-423EA99567BF}" type="slidenum">
              <a:rPr lang="en-GB" altLang="fr-FR" sz="1400" smtClean="0"/>
              <a:pPr>
                <a:spcBef>
                  <a:spcPct val="0"/>
                </a:spcBef>
                <a:buClrTx/>
                <a:buSzTx/>
                <a:buFontTx/>
                <a:buNone/>
              </a:pPr>
              <a:t>14</a:t>
            </a:fld>
            <a:endParaRPr lang="en-GB" altLang="fr-FR" sz="1400"/>
          </a:p>
        </p:txBody>
      </p:sp>
      <p:pic>
        <p:nvPicPr>
          <p:cNvPr id="22531" name="Picture 5">
            <a:extLst>
              <a:ext uri="{FF2B5EF4-FFF2-40B4-BE49-F238E27FC236}">
                <a16:creationId xmlns:a16="http://schemas.microsoft.com/office/drawing/2014/main" id="{6911A78F-38D4-4C02-B67F-53CBFF159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69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p:nvPr>
        </p:nvSpPr>
        <p:spPr>
          <a:xfrm>
            <a:off x="467544" y="1340768"/>
            <a:ext cx="8153400" cy="1857375"/>
          </a:xfrm>
        </p:spPr>
        <p:txBody>
          <a:bodyPr>
            <a:noAutofit/>
          </a:bodyPr>
          <a:lstStyle/>
          <a:p>
            <a:br>
              <a:rPr lang="fr-BE" sz="5400" dirty="0">
                <a:ea typeface="ＭＳ Ｐゴシック" charset="-128"/>
              </a:rPr>
            </a:br>
            <a:r>
              <a:rPr lang="en-GB" sz="5400" b="1" dirty="0">
                <a:ea typeface="ＭＳ Ｐゴシック" charset="-128"/>
                <a:cs typeface="Arial" pitchFamily="34" charset="0"/>
              </a:rPr>
              <a:t>Cadmium Occupational monitoring</a:t>
            </a:r>
            <a:br>
              <a:rPr lang="en-GB" sz="3200" b="1" i="1" dirty="0">
                <a:ea typeface="ＭＳ Ｐゴシック" charset="-128"/>
              </a:rPr>
            </a:br>
            <a:endParaRPr lang="en-GB" sz="2000" b="1" i="1" dirty="0">
              <a:ea typeface="ＭＳ Ｐゴシック" charset="-128"/>
            </a:endParaRPr>
          </a:p>
        </p:txBody>
      </p:sp>
      <p:sp>
        <p:nvSpPr>
          <p:cNvPr id="63490" name="Slide Number Placeholder 2"/>
          <p:cNvSpPr>
            <a:spLocks noGrp="1"/>
          </p:cNvSpPr>
          <p:nvPr>
            <p:ph type="sldNum" sz="quarter" idx="11"/>
          </p:nvPr>
        </p:nvSpPr>
        <p:spPr>
          <a:xfrm>
            <a:off x="7596336" y="6309320"/>
            <a:ext cx="1455440" cy="365125"/>
          </a:xfrm>
          <a:noFill/>
        </p:spPr>
        <p:txBody>
          <a:bodyPr/>
          <a:lstStyle/>
          <a:p>
            <a:fld id="{A68BD98E-10D0-43EE-9BBB-472BDAB25A57}" type="slidenum">
              <a:rPr lang="en-GB" b="1">
                <a:solidFill>
                  <a:schemeClr val="tx1"/>
                </a:solidFill>
              </a:rPr>
              <a:pPr/>
              <a:t>15</a:t>
            </a:fld>
            <a:endParaRPr lang="en-GB" b="1" dirty="0">
              <a:solidFill>
                <a:schemeClr val="tx1"/>
              </a:solidFill>
            </a:endParaRPr>
          </a:p>
        </p:txBody>
      </p:sp>
      <p:sp>
        <p:nvSpPr>
          <p:cNvPr id="5" name="Footer Placeholder 8"/>
          <p:cNvSpPr>
            <a:spLocks noGrp="1"/>
          </p:cNvSpPr>
          <p:nvPr>
            <p:ph type="ftr" sz="quarter" idx="10"/>
          </p:nvPr>
        </p:nvSpPr>
        <p:spPr>
          <a:xfrm>
            <a:off x="2843808" y="6237312"/>
            <a:ext cx="3529012" cy="457200"/>
          </a:xfrm>
          <a:noFill/>
        </p:spPr>
        <p:txBody>
          <a:bodyPr/>
          <a:lstStyle/>
          <a:p>
            <a:r>
              <a:rPr lang="pt-BR">
                <a:ea typeface="ＭＳ Ｐゴシック" charset="-128"/>
              </a:rPr>
              <a:t>16th H&amp;S Com. - Brussels - 25 06 2018</a:t>
            </a:r>
            <a:endParaRPr lang="en-US" dirty="0">
              <a:ea typeface="ＭＳ Ｐゴシック" charset="-128"/>
            </a:endParaRPr>
          </a:p>
        </p:txBody>
      </p:sp>
    </p:spTree>
    <p:extLst>
      <p:ext uri="{BB962C8B-B14F-4D97-AF65-F5344CB8AC3E}">
        <p14:creationId xmlns:p14="http://schemas.microsoft.com/office/powerpoint/2010/main" val="411080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en-US" dirty="0"/>
              <a:t>OBSERVATORIES:</a:t>
            </a:r>
            <a:br>
              <a:rPr lang="en-US" dirty="0"/>
            </a:br>
            <a:r>
              <a:rPr lang="en-US" dirty="0"/>
              <a:t>Monitoring Cd exposure of workers</a:t>
            </a:r>
          </a:p>
        </p:txBody>
      </p:sp>
      <p:sp>
        <p:nvSpPr>
          <p:cNvPr id="3" name="Content Placeholder 2"/>
          <p:cNvSpPr>
            <a:spLocks noGrp="1"/>
          </p:cNvSpPr>
          <p:nvPr>
            <p:ph idx="1"/>
          </p:nvPr>
        </p:nvSpPr>
        <p:spPr>
          <a:xfrm>
            <a:off x="467544" y="1556792"/>
            <a:ext cx="8229600" cy="4525963"/>
          </a:xfrm>
        </p:spPr>
        <p:txBody>
          <a:bodyPr>
            <a:noAutofit/>
          </a:bodyPr>
          <a:lstStyle/>
          <a:p>
            <a:pPr>
              <a:spcBef>
                <a:spcPts val="1200"/>
              </a:spcBef>
              <a:spcAft>
                <a:spcPts val="300"/>
              </a:spcAft>
            </a:pPr>
            <a:r>
              <a:rPr lang="en-US" sz="2000"/>
              <a:t>OCdAIR-5: results, analysis, discussion</a:t>
            </a:r>
          </a:p>
          <a:p>
            <a:pPr lvl="1"/>
            <a:r>
              <a:rPr lang="en-US" sz="1600">
                <a:solidFill>
                  <a:srgbClr val="0033CC"/>
                </a:solidFill>
              </a:rPr>
              <a:t>Presentation of reported data from members</a:t>
            </a:r>
          </a:p>
          <a:p>
            <a:pPr lvl="1"/>
            <a:r>
              <a:rPr lang="en-US" sz="1600">
                <a:solidFill>
                  <a:srgbClr val="0033CC"/>
                </a:solidFill>
              </a:rPr>
              <a:t>Conclusions</a:t>
            </a:r>
          </a:p>
          <a:p>
            <a:pPr>
              <a:spcBef>
                <a:spcPts val="1200"/>
              </a:spcBef>
            </a:pPr>
            <a:r>
              <a:rPr lang="en-US" sz="2000"/>
              <a:t>OCdBIO-10: </a:t>
            </a:r>
            <a:r>
              <a:rPr lang="en-US" sz="2000" dirty="0"/>
              <a:t>results, analysis, conclusions</a:t>
            </a:r>
          </a:p>
          <a:p>
            <a:pPr lvl="1"/>
            <a:r>
              <a:rPr lang="en-US" sz="1600" dirty="0">
                <a:solidFill>
                  <a:srgbClr val="0033CC"/>
                </a:solidFill>
              </a:rPr>
              <a:t>Presentation of reported data from members: </a:t>
            </a:r>
            <a:r>
              <a:rPr lang="en-US" sz="1600" dirty="0" err="1">
                <a:solidFill>
                  <a:srgbClr val="0033CC"/>
                </a:solidFill>
              </a:rPr>
              <a:t>CdU</a:t>
            </a:r>
            <a:r>
              <a:rPr lang="en-US" sz="1600" dirty="0">
                <a:solidFill>
                  <a:srgbClr val="0033CC"/>
                </a:solidFill>
              </a:rPr>
              <a:t>, </a:t>
            </a:r>
            <a:r>
              <a:rPr lang="en-US" sz="1600" dirty="0" err="1">
                <a:solidFill>
                  <a:srgbClr val="0033CC"/>
                </a:solidFill>
              </a:rPr>
              <a:t>CdB</a:t>
            </a:r>
            <a:r>
              <a:rPr lang="en-US" sz="1600" dirty="0">
                <a:solidFill>
                  <a:srgbClr val="0033CC"/>
                </a:solidFill>
              </a:rPr>
              <a:t>, and post-2000 hires subgroup</a:t>
            </a:r>
          </a:p>
          <a:p>
            <a:pPr lvl="1"/>
            <a:r>
              <a:rPr lang="en-US" sz="1600" dirty="0">
                <a:solidFill>
                  <a:srgbClr val="0033CC"/>
                </a:solidFill>
              </a:rPr>
              <a:t>Conclusions</a:t>
            </a:r>
          </a:p>
          <a:p>
            <a:pPr>
              <a:spcBef>
                <a:spcPts val="1200"/>
              </a:spcBef>
            </a:pPr>
            <a:r>
              <a:rPr lang="en-US" sz="2000"/>
              <a:t>Way </a:t>
            </a:r>
            <a:r>
              <a:rPr lang="en-US" sz="2000" dirty="0"/>
              <a:t>forward</a:t>
            </a:r>
          </a:p>
        </p:txBody>
      </p:sp>
      <p:sp>
        <p:nvSpPr>
          <p:cNvPr id="4" name="Footer Placeholder 3"/>
          <p:cNvSpPr>
            <a:spLocks noGrp="1"/>
          </p:cNvSpPr>
          <p:nvPr>
            <p:ph type="ftr" sz="quarter" idx="11"/>
          </p:nvPr>
        </p:nvSpPr>
        <p:spPr/>
        <p:txBody>
          <a:bodyPr/>
          <a:lstStyle/>
          <a:p>
            <a:r>
              <a:rPr lang="pt-BR"/>
              <a:t>16th H&amp;S Com. - Brussels - 25 06 2018</a:t>
            </a:r>
            <a:endParaRPr lang="en-US"/>
          </a:p>
        </p:txBody>
      </p:sp>
      <p:sp>
        <p:nvSpPr>
          <p:cNvPr id="5" name="Slide Number Placeholder 4"/>
          <p:cNvSpPr>
            <a:spLocks noGrp="1"/>
          </p:cNvSpPr>
          <p:nvPr>
            <p:ph type="sldNum" sz="quarter" idx="12"/>
          </p:nvPr>
        </p:nvSpPr>
        <p:spPr/>
        <p:txBody>
          <a:bodyPr/>
          <a:lstStyle/>
          <a:p>
            <a:fld id="{CD0BCCEB-D3B8-4160-827F-FEAE3E52EE7D}" type="slidenum">
              <a:rPr lang="en-US" smtClean="0"/>
              <a:t>16</a:t>
            </a:fld>
            <a:endParaRPr lang="en-US" dirty="0"/>
          </a:p>
        </p:txBody>
      </p:sp>
    </p:spTree>
    <p:extLst>
      <p:ext uri="{BB962C8B-B14F-4D97-AF65-F5344CB8AC3E}">
        <p14:creationId xmlns:p14="http://schemas.microsoft.com/office/powerpoint/2010/main" val="39684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p:nvPr>
        </p:nvSpPr>
        <p:spPr>
          <a:xfrm>
            <a:off x="467544" y="1916832"/>
            <a:ext cx="8153400" cy="1857375"/>
          </a:xfrm>
        </p:spPr>
        <p:txBody>
          <a:bodyPr>
            <a:normAutofit fontScale="90000"/>
          </a:bodyPr>
          <a:lstStyle/>
          <a:p>
            <a:br>
              <a:rPr lang="fr-BE" dirty="0">
                <a:ea typeface="ＭＳ Ｐゴシック" charset="-128"/>
              </a:rPr>
            </a:br>
            <a:br>
              <a:rPr lang="fr-BE">
                <a:ea typeface="ＭＳ Ｐゴシック" charset="-128"/>
              </a:rPr>
            </a:br>
            <a:r>
              <a:rPr lang="en-GB" b="1">
                <a:ea typeface="ＭＳ Ｐゴシック" charset="-128"/>
                <a:cs typeface="Arial" pitchFamily="34" charset="0"/>
              </a:rPr>
              <a:t>OCdAIR-5</a:t>
            </a:r>
            <a:br>
              <a:rPr lang="en-GB" dirty="0">
                <a:ea typeface="ＭＳ Ｐゴシック" charset="-128"/>
                <a:cs typeface="Arial" pitchFamily="34" charset="0"/>
              </a:rPr>
            </a:br>
            <a:br>
              <a:rPr lang="en-GB" dirty="0">
                <a:ea typeface="ＭＳ Ｐゴシック" charset="-128"/>
                <a:cs typeface="Arial" pitchFamily="34" charset="0"/>
              </a:rPr>
            </a:br>
            <a:r>
              <a:rPr lang="en-GB" sz="3600" dirty="0">
                <a:ea typeface="ＭＳ Ｐゴシック" charset="-128"/>
                <a:cs typeface="Arial" pitchFamily="34" charset="0"/>
              </a:rPr>
              <a:t>Occupational Cadmium </a:t>
            </a:r>
            <a:r>
              <a:rPr lang="en-GB" sz="3600">
                <a:ea typeface="ＭＳ Ｐゴシック" charset="-128"/>
                <a:cs typeface="Arial" pitchFamily="34" charset="0"/>
              </a:rPr>
              <a:t>Air-monitoring Observatory</a:t>
            </a:r>
            <a:br>
              <a:rPr lang="en-GB" sz="3600">
                <a:ea typeface="ＭＳ Ｐゴシック" charset="-128"/>
                <a:cs typeface="Arial" pitchFamily="34" charset="0"/>
              </a:rPr>
            </a:br>
            <a:br>
              <a:rPr lang="en-GB" sz="3600">
                <a:ea typeface="ＭＳ Ｐゴシック" charset="-128"/>
                <a:cs typeface="Arial" pitchFamily="34" charset="0"/>
              </a:rPr>
            </a:br>
            <a:r>
              <a:rPr lang="en-GB" sz="3600">
                <a:ea typeface="ＭＳ Ｐゴシック" charset="-128"/>
                <a:cs typeface="Arial" pitchFamily="34" charset="0"/>
              </a:rPr>
              <a:t>Report of 2017 monitoring results</a:t>
            </a:r>
            <a:endParaRPr lang="en-GB" sz="1800" i="1" dirty="0">
              <a:ea typeface="ＭＳ Ｐゴシック" charset="-128"/>
            </a:endParaRPr>
          </a:p>
        </p:txBody>
      </p:sp>
      <p:sp>
        <p:nvSpPr>
          <p:cNvPr id="63490" name="Slide Number Placeholder 2"/>
          <p:cNvSpPr>
            <a:spLocks noGrp="1"/>
          </p:cNvSpPr>
          <p:nvPr>
            <p:ph type="sldNum" sz="quarter" idx="11"/>
          </p:nvPr>
        </p:nvSpPr>
        <p:spPr>
          <a:xfrm>
            <a:off x="7704856" y="6376243"/>
            <a:ext cx="1403648" cy="365125"/>
          </a:xfrm>
          <a:noFill/>
        </p:spPr>
        <p:txBody>
          <a:bodyPr/>
          <a:lstStyle/>
          <a:p>
            <a:fld id="{A68BD98E-10D0-43EE-9BBB-472BDAB25A57}" type="slidenum">
              <a:rPr lang="en-GB" b="1">
                <a:solidFill>
                  <a:schemeClr val="tx1"/>
                </a:solidFill>
              </a:rPr>
              <a:pPr/>
              <a:t>17</a:t>
            </a:fld>
            <a:endParaRPr lang="en-GB" b="1" dirty="0">
              <a:solidFill>
                <a:schemeClr val="tx1"/>
              </a:solidFill>
            </a:endParaRPr>
          </a:p>
        </p:txBody>
      </p:sp>
      <p:sp>
        <p:nvSpPr>
          <p:cNvPr id="5" name="Footer Placeholder 8"/>
          <p:cNvSpPr>
            <a:spLocks noGrp="1"/>
          </p:cNvSpPr>
          <p:nvPr>
            <p:ph type="ftr" sz="quarter" idx="10"/>
          </p:nvPr>
        </p:nvSpPr>
        <p:spPr>
          <a:xfrm>
            <a:off x="3132138" y="6237288"/>
            <a:ext cx="3529012" cy="457200"/>
          </a:xfrm>
          <a:noFill/>
        </p:spPr>
        <p:txBody>
          <a:bodyPr/>
          <a:lstStyle/>
          <a:p>
            <a:r>
              <a:rPr lang="pt-BR">
                <a:ea typeface="ＭＳ Ｐゴシック" charset="-128"/>
              </a:rPr>
              <a:t>16th H&amp;S Com. - Brussels - 25 06 2018</a:t>
            </a:r>
            <a:endParaRPr lang="en-US" dirty="0">
              <a:ea typeface="ＭＳ Ｐゴシック" charset="-128"/>
            </a:endParaRPr>
          </a:p>
        </p:txBody>
      </p:sp>
    </p:spTree>
    <p:extLst>
      <p:ext uri="{BB962C8B-B14F-4D97-AF65-F5344CB8AC3E}">
        <p14:creationId xmlns:p14="http://schemas.microsoft.com/office/powerpoint/2010/main" val="130702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OCdAir</a:t>
            </a:r>
            <a:endParaRPr lang="en-US" dirty="0"/>
          </a:p>
        </p:txBody>
      </p:sp>
      <p:sp>
        <p:nvSpPr>
          <p:cNvPr id="3" name="Content Placeholder 2"/>
          <p:cNvSpPr>
            <a:spLocks noGrp="1"/>
          </p:cNvSpPr>
          <p:nvPr>
            <p:ph idx="1"/>
          </p:nvPr>
        </p:nvSpPr>
        <p:spPr>
          <a:xfrm>
            <a:off x="457200" y="1392201"/>
            <a:ext cx="8507288" cy="1324744"/>
          </a:xfrm>
        </p:spPr>
        <p:txBody>
          <a:bodyPr>
            <a:noAutofit/>
          </a:bodyPr>
          <a:lstStyle/>
          <a:p>
            <a:r>
              <a:rPr lang="en-US" sz="2400" dirty="0"/>
              <a:t>Personal air sampling at the workplace</a:t>
            </a:r>
          </a:p>
          <a:p>
            <a:pPr lvl="1"/>
            <a:r>
              <a:rPr lang="en-US" sz="2000">
                <a:solidFill>
                  <a:srgbClr val="0033CC"/>
                </a:solidFill>
              </a:rPr>
              <a:t>Fifth </a:t>
            </a:r>
            <a:r>
              <a:rPr lang="en-US" sz="2000" dirty="0">
                <a:solidFill>
                  <a:srgbClr val="0033CC"/>
                </a:solidFill>
              </a:rPr>
              <a:t>year of data collection</a:t>
            </a:r>
          </a:p>
          <a:p>
            <a:pPr lvl="1"/>
            <a:r>
              <a:rPr lang="en-US" sz="2000">
                <a:solidFill>
                  <a:srgbClr val="0033CC"/>
                </a:solidFill>
              </a:rPr>
              <a:t>Sharp increase in response in anticipation of the EU OEL setting</a:t>
            </a:r>
            <a:endParaRPr lang="en-US" sz="2000" dirty="0">
              <a:solidFill>
                <a:srgbClr val="0033CC"/>
              </a:solidFill>
            </a:endParaRPr>
          </a:p>
          <a:p>
            <a:pPr marL="457200" lvl="1" indent="0">
              <a:buNone/>
            </a:pPr>
            <a:endParaRPr lang="en-US" sz="2000" dirty="0">
              <a:solidFill>
                <a:srgbClr val="0033CC"/>
              </a:solidFill>
            </a:endParaRPr>
          </a:p>
        </p:txBody>
      </p:sp>
      <p:sp>
        <p:nvSpPr>
          <p:cNvPr id="6" name="Content Placeholder 2"/>
          <p:cNvSpPr txBox="1">
            <a:spLocks/>
          </p:cNvSpPr>
          <p:nvPr/>
        </p:nvSpPr>
        <p:spPr>
          <a:xfrm>
            <a:off x="457200" y="4610546"/>
            <a:ext cx="8686800" cy="16987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a:t>Sampling quality improved</a:t>
            </a:r>
            <a:endParaRPr lang="en-US" sz="2400" dirty="0"/>
          </a:p>
          <a:p>
            <a:pPr lvl="1"/>
            <a:r>
              <a:rPr lang="en-US" sz="2000">
                <a:solidFill>
                  <a:srgbClr val="0033CC"/>
                </a:solidFill>
              </a:rPr>
              <a:t>More samples for each SEG</a:t>
            </a:r>
            <a:endParaRPr lang="en-US" sz="2000" dirty="0">
              <a:solidFill>
                <a:srgbClr val="0033CC"/>
              </a:solidFill>
            </a:endParaRPr>
          </a:p>
          <a:p>
            <a:pPr lvl="1"/>
            <a:r>
              <a:rPr lang="en-US" sz="2000" dirty="0">
                <a:solidFill>
                  <a:srgbClr val="0033CC"/>
                </a:solidFill>
              </a:rPr>
              <a:t>All </a:t>
            </a:r>
            <a:r>
              <a:rPr lang="en-US" sz="2000">
                <a:solidFill>
                  <a:srgbClr val="0033CC"/>
                </a:solidFill>
              </a:rPr>
              <a:t>measures mentioned respirable of inhalable fraction</a:t>
            </a:r>
            <a:endParaRPr lang="en-US" sz="2000" dirty="0">
              <a:solidFill>
                <a:srgbClr val="0033CC"/>
              </a:solidFill>
            </a:endParaRPr>
          </a:p>
          <a:p>
            <a:pPr lvl="1"/>
            <a:r>
              <a:rPr lang="en-US" sz="2000" dirty="0">
                <a:solidFill>
                  <a:srgbClr val="0033CC"/>
                </a:solidFill>
              </a:rPr>
              <a:t>Correction for Personal Protection Equipment during sampling</a:t>
            </a:r>
          </a:p>
          <a:p>
            <a:endParaRPr lang="en-US" sz="2400" dirty="0"/>
          </a:p>
        </p:txBody>
      </p:sp>
      <p:sp>
        <p:nvSpPr>
          <p:cNvPr id="4" name="Footer Placeholder 3"/>
          <p:cNvSpPr>
            <a:spLocks noGrp="1"/>
          </p:cNvSpPr>
          <p:nvPr>
            <p:ph type="ftr" sz="quarter" idx="11"/>
          </p:nvPr>
        </p:nvSpPr>
        <p:spPr/>
        <p:txBody>
          <a:bodyPr/>
          <a:lstStyle/>
          <a:p>
            <a:r>
              <a:rPr lang="pt-BR"/>
              <a:t>16th H&amp;S Com. - Brussels - 25 06 2018</a:t>
            </a:r>
            <a:endParaRPr lang="en-US"/>
          </a:p>
        </p:txBody>
      </p:sp>
      <p:sp>
        <p:nvSpPr>
          <p:cNvPr id="7" name="Slide Number Placeholder 6"/>
          <p:cNvSpPr>
            <a:spLocks noGrp="1"/>
          </p:cNvSpPr>
          <p:nvPr>
            <p:ph type="sldNum" sz="quarter" idx="12"/>
          </p:nvPr>
        </p:nvSpPr>
        <p:spPr/>
        <p:txBody>
          <a:bodyPr/>
          <a:lstStyle/>
          <a:p>
            <a:fld id="{CD0BCCEB-D3B8-4160-827F-FEAE3E52EE7D}" type="slidenum">
              <a:rPr lang="en-US" smtClean="0"/>
              <a:t>18</a:t>
            </a:fld>
            <a:endParaRPr lang="en-US" dirty="0"/>
          </a:p>
        </p:txBody>
      </p:sp>
      <p:graphicFrame>
        <p:nvGraphicFramePr>
          <p:cNvPr id="10" name="Table 9">
            <a:extLst>
              <a:ext uri="{FF2B5EF4-FFF2-40B4-BE49-F238E27FC236}">
                <a16:creationId xmlns:a16="http://schemas.microsoft.com/office/drawing/2014/main" id="{86D9BF19-08EB-409C-A767-B251383C5D36}"/>
              </a:ext>
            </a:extLst>
          </p:cNvPr>
          <p:cNvGraphicFramePr>
            <a:graphicFrameLocks noGrp="1"/>
          </p:cNvGraphicFramePr>
          <p:nvPr>
            <p:extLst>
              <p:ext uri="{D42A27DB-BD31-4B8C-83A1-F6EECF244321}">
                <p14:modId xmlns:p14="http://schemas.microsoft.com/office/powerpoint/2010/main" val="2736865856"/>
              </p:ext>
            </p:extLst>
          </p:nvPr>
        </p:nvGraphicFramePr>
        <p:xfrm>
          <a:off x="1259632" y="2974705"/>
          <a:ext cx="5976665" cy="1486421"/>
        </p:xfrm>
        <a:graphic>
          <a:graphicData uri="http://schemas.openxmlformats.org/drawingml/2006/table">
            <a:tbl>
              <a:tblPr/>
              <a:tblGrid>
                <a:gridCol w="1015197">
                  <a:extLst>
                    <a:ext uri="{9D8B030D-6E8A-4147-A177-3AD203B41FA5}">
                      <a16:colId xmlns:a16="http://schemas.microsoft.com/office/drawing/2014/main" val="2162872409"/>
                    </a:ext>
                  </a:extLst>
                </a:gridCol>
                <a:gridCol w="993532">
                  <a:extLst>
                    <a:ext uri="{9D8B030D-6E8A-4147-A177-3AD203B41FA5}">
                      <a16:colId xmlns:a16="http://schemas.microsoft.com/office/drawing/2014/main" val="1033119846"/>
                    </a:ext>
                  </a:extLst>
                </a:gridCol>
                <a:gridCol w="993532">
                  <a:extLst>
                    <a:ext uri="{9D8B030D-6E8A-4147-A177-3AD203B41FA5}">
                      <a16:colId xmlns:a16="http://schemas.microsoft.com/office/drawing/2014/main" val="2909997872"/>
                    </a:ext>
                  </a:extLst>
                </a:gridCol>
                <a:gridCol w="993532">
                  <a:extLst>
                    <a:ext uri="{9D8B030D-6E8A-4147-A177-3AD203B41FA5}">
                      <a16:colId xmlns:a16="http://schemas.microsoft.com/office/drawing/2014/main" val="1937105643"/>
                    </a:ext>
                  </a:extLst>
                </a:gridCol>
                <a:gridCol w="990436">
                  <a:extLst>
                    <a:ext uri="{9D8B030D-6E8A-4147-A177-3AD203B41FA5}">
                      <a16:colId xmlns:a16="http://schemas.microsoft.com/office/drawing/2014/main" val="3954970857"/>
                    </a:ext>
                  </a:extLst>
                </a:gridCol>
                <a:gridCol w="990436">
                  <a:extLst>
                    <a:ext uri="{9D8B030D-6E8A-4147-A177-3AD203B41FA5}">
                      <a16:colId xmlns:a16="http://schemas.microsoft.com/office/drawing/2014/main" val="2545023937"/>
                    </a:ext>
                  </a:extLst>
                </a:gridCol>
              </a:tblGrid>
              <a:tr h="371475">
                <a:tc>
                  <a:txBody>
                    <a:bodyPr/>
                    <a:lstStyle/>
                    <a:p>
                      <a:pPr algn="l" rtl="0" fontAlgn="b"/>
                      <a:r>
                        <a:rPr lang="nl-BE" sz="1800" b="0" i="0" u="none" strike="noStrike">
                          <a:solidFill>
                            <a:srgbClr val="000000"/>
                          </a:solidFill>
                          <a:effectLst/>
                          <a:latin typeface="Arial" panose="020B0604020202020204" pitchFamily="34" charset="0"/>
                        </a:rPr>
                        <a:t> </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nl-BE" sz="1800" b="1" i="0" u="none" strike="noStrike">
                          <a:solidFill>
                            <a:srgbClr val="FFFFFF"/>
                          </a:solidFill>
                          <a:effectLst/>
                          <a:latin typeface="Calibri" panose="020F0502020204030204" pitchFamily="34" charset="0"/>
                        </a:rPr>
                        <a:t>2013</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nl-BE" sz="1800" b="1" i="0" u="none" strike="noStrike">
                          <a:solidFill>
                            <a:srgbClr val="FFFFFF"/>
                          </a:solidFill>
                          <a:effectLst/>
                          <a:latin typeface="Calibri" panose="020F0502020204030204" pitchFamily="34" charset="0"/>
                        </a:rPr>
                        <a:t>2014</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nl-BE" sz="1800" b="1" i="0" u="none" strike="noStrike">
                          <a:solidFill>
                            <a:srgbClr val="FFFFFF"/>
                          </a:solidFill>
                          <a:effectLst/>
                          <a:latin typeface="Calibri" panose="020F0502020204030204" pitchFamily="34" charset="0"/>
                        </a:rPr>
                        <a:t>2015</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nl-BE" sz="1800" b="1" i="0" u="none" strike="noStrike" dirty="0">
                          <a:solidFill>
                            <a:srgbClr val="FFFFFF"/>
                          </a:solidFill>
                          <a:effectLst/>
                          <a:latin typeface="Calibri" panose="020F0502020204030204" pitchFamily="34" charset="0"/>
                        </a:rPr>
                        <a:t>2016</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nl-BE" sz="1800" b="1" i="0" u="none" strike="noStrike">
                          <a:solidFill>
                            <a:srgbClr val="FFFFFF"/>
                          </a:solidFill>
                          <a:effectLst/>
                          <a:latin typeface="Calibri" panose="020F0502020204030204" pitchFamily="34" charset="0"/>
                        </a:rPr>
                        <a:t>2017</a:t>
                      </a:r>
                      <a:endParaRPr lang="nl-BE" sz="1800" b="1" i="0" u="none" strike="noStrike" dirty="0">
                        <a:solidFill>
                          <a:srgbClr val="FFFFFF"/>
                        </a:solidFill>
                        <a:effectLst/>
                        <a:latin typeface="Calibri" panose="020F0502020204030204" pitchFamily="34" charset="0"/>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800559051"/>
                  </a:ext>
                </a:extLst>
              </a:tr>
              <a:tr h="371996">
                <a:tc>
                  <a:txBody>
                    <a:bodyPr/>
                    <a:lstStyle/>
                    <a:p>
                      <a:pPr algn="l" rtl="0" fontAlgn="b"/>
                      <a:r>
                        <a:rPr lang="nl-BE" sz="2000" b="1" i="0" u="none" strike="noStrike">
                          <a:solidFill>
                            <a:srgbClr val="000000"/>
                          </a:solidFill>
                          <a:effectLst/>
                          <a:latin typeface="Calibri" panose="020F0502020204030204" pitchFamily="34" charset="0"/>
                        </a:rPr>
                        <a:t> Plants</a:t>
                      </a:r>
                      <a:endParaRPr lang="nl-BE" sz="2000" b="1"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nl-BE" sz="1800" b="0" i="0" u="none" strike="noStrike">
                          <a:solidFill>
                            <a:srgbClr val="000000"/>
                          </a:solidFill>
                          <a:effectLst/>
                          <a:latin typeface="Calibri" panose="020F0502020204030204" pitchFamily="34" charset="0"/>
                        </a:rPr>
                        <a:t>12</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nl-BE" sz="1800" b="0" i="0" u="none" strike="noStrike" dirty="0">
                          <a:solidFill>
                            <a:srgbClr val="000000"/>
                          </a:solidFill>
                          <a:effectLst/>
                          <a:latin typeface="Calibri" panose="020F0502020204030204" pitchFamily="34" charset="0"/>
                        </a:rPr>
                        <a:t>22</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nl-BE" sz="1800" b="0" i="0" u="none" strike="noStrike" dirty="0">
                          <a:solidFill>
                            <a:srgbClr val="000000"/>
                          </a:solidFill>
                          <a:effectLst/>
                          <a:latin typeface="Calibri" panose="020F0502020204030204" pitchFamily="34" charset="0"/>
                        </a:rPr>
                        <a:t>20</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nl-BE" sz="1800" b="0" i="0" u="none" strike="noStrike">
                          <a:solidFill>
                            <a:srgbClr val="000000"/>
                          </a:solidFill>
                          <a:effectLst/>
                          <a:latin typeface="Calibri" panose="020F0502020204030204" pitchFamily="34" charset="0"/>
                        </a:rPr>
                        <a:t>16</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en-GB" sz="1800" b="0" i="0" u="none" strike="noStrike">
                          <a:solidFill>
                            <a:srgbClr val="000000"/>
                          </a:solidFill>
                          <a:effectLst/>
                          <a:latin typeface="Calibri" panose="020F0502020204030204" pitchFamily="34" charset="0"/>
                        </a:rPr>
                        <a:t>3</a:t>
                      </a:r>
                      <a:r>
                        <a:rPr lang="nl-BE" sz="1800" b="0" i="0" u="none" strike="noStrike">
                          <a:solidFill>
                            <a:srgbClr val="000000"/>
                          </a:solidFill>
                          <a:effectLst/>
                          <a:latin typeface="Calibri" panose="020F0502020204030204" pitchFamily="34" charset="0"/>
                        </a:rPr>
                        <a:t>0</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987435773"/>
                  </a:ext>
                </a:extLst>
              </a:tr>
              <a:tr h="371475">
                <a:tc>
                  <a:txBody>
                    <a:bodyPr/>
                    <a:lstStyle/>
                    <a:p>
                      <a:pPr algn="l" rtl="0" fontAlgn="b"/>
                      <a:r>
                        <a:rPr lang="nl-BE" sz="2000" b="1" i="0" u="none" strike="noStrike">
                          <a:solidFill>
                            <a:srgbClr val="000000"/>
                          </a:solidFill>
                          <a:effectLst/>
                          <a:latin typeface="Calibri" panose="020F0502020204030204" pitchFamily="34" charset="0"/>
                        </a:rPr>
                        <a:t> SEGs</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nl-BE" sz="1800" b="0" i="0" u="none" strike="noStrike">
                          <a:solidFill>
                            <a:srgbClr val="000000"/>
                          </a:solidFill>
                          <a:effectLst/>
                          <a:latin typeface="Calibri" panose="020F0502020204030204" pitchFamily="34" charset="0"/>
                        </a:rPr>
                        <a:t>67</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nl-BE" sz="1800" b="0" i="0" u="none" strike="noStrike">
                          <a:solidFill>
                            <a:srgbClr val="000000"/>
                          </a:solidFill>
                          <a:effectLst/>
                          <a:latin typeface="Calibri" panose="020F0502020204030204" pitchFamily="34" charset="0"/>
                        </a:rPr>
                        <a:t>142</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nl-BE" sz="1800" b="0" i="0" u="none" strike="noStrike" dirty="0">
                          <a:solidFill>
                            <a:srgbClr val="000000"/>
                          </a:solidFill>
                          <a:effectLst/>
                          <a:latin typeface="Calibri" panose="020F0502020204030204" pitchFamily="34" charset="0"/>
                        </a:rPr>
                        <a:t>131</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nl-BE" sz="1800" b="0" i="0" u="none" strike="noStrike" dirty="0">
                          <a:solidFill>
                            <a:srgbClr val="000000"/>
                          </a:solidFill>
                          <a:effectLst/>
                          <a:latin typeface="Calibri" panose="020F0502020204030204" pitchFamily="34" charset="0"/>
                        </a:rPr>
                        <a:t>124</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GB" sz="1800" b="0" i="0" u="none" strike="noStrike">
                          <a:solidFill>
                            <a:srgbClr val="000000"/>
                          </a:solidFill>
                          <a:effectLst/>
                          <a:latin typeface="Calibri" panose="020F0502020204030204" pitchFamily="34" charset="0"/>
                        </a:rPr>
                        <a:t>1</a:t>
                      </a:r>
                      <a:r>
                        <a:rPr lang="nl-BE" sz="1800" b="0" i="0" u="none" strike="noStrike">
                          <a:solidFill>
                            <a:srgbClr val="000000"/>
                          </a:solidFill>
                          <a:effectLst/>
                          <a:latin typeface="Calibri" panose="020F0502020204030204" pitchFamily="34" charset="0"/>
                        </a:rPr>
                        <a:t>62</a:t>
                      </a:r>
                      <a:endParaRPr lang="nl-BE" sz="18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21990100"/>
                  </a:ext>
                </a:extLst>
              </a:tr>
              <a:tr h="371475">
                <a:tc>
                  <a:txBody>
                    <a:bodyPr/>
                    <a:lstStyle/>
                    <a:p>
                      <a:pPr algn="l" rtl="0" fontAlgn="b"/>
                      <a:r>
                        <a:rPr lang="nl-BE" sz="2000" b="1" i="0" u="none" strike="noStrike">
                          <a:solidFill>
                            <a:srgbClr val="000000"/>
                          </a:solidFill>
                          <a:effectLst/>
                          <a:latin typeface="Calibri" panose="020F0502020204030204" pitchFamily="34" charset="0"/>
                        </a:rPr>
                        <a:t> Workers</a:t>
                      </a:r>
                      <a:endParaRPr lang="nl-BE" sz="2000" b="1"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nl-BE" sz="1800" b="0" i="0" u="none" strike="noStrike">
                          <a:solidFill>
                            <a:srgbClr val="000000"/>
                          </a:solidFill>
                          <a:effectLst/>
                          <a:latin typeface="Calibri" panose="020F0502020204030204" pitchFamily="34" charset="0"/>
                        </a:rPr>
                        <a:t>994</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nl-BE" sz="1800" b="0" i="0" u="none" strike="noStrike">
                          <a:solidFill>
                            <a:srgbClr val="000000"/>
                          </a:solidFill>
                          <a:effectLst/>
                          <a:latin typeface="Calibri" panose="020F0502020204030204" pitchFamily="34" charset="0"/>
                        </a:rPr>
                        <a:t>1548</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nl-BE" sz="1800" b="0" i="0" u="none" strike="noStrike" dirty="0">
                          <a:solidFill>
                            <a:srgbClr val="000000"/>
                          </a:solidFill>
                          <a:effectLst/>
                          <a:latin typeface="Calibri" panose="020F0502020204030204" pitchFamily="34" charset="0"/>
                        </a:rPr>
                        <a:t>1369</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nl-BE" sz="1800" b="0" i="0" u="none" strike="noStrike" dirty="0">
                          <a:solidFill>
                            <a:srgbClr val="000000"/>
                          </a:solidFill>
                          <a:effectLst/>
                          <a:latin typeface="Calibri" panose="020F0502020204030204" pitchFamily="34" charset="0"/>
                        </a:rPr>
                        <a:t>1278</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b"/>
                      <a:r>
                        <a:rPr lang="nl-BE" sz="1800" b="0" i="0" u="none" strike="noStrike">
                          <a:solidFill>
                            <a:srgbClr val="000000"/>
                          </a:solidFill>
                          <a:effectLst/>
                          <a:latin typeface="Calibri" panose="020F0502020204030204" pitchFamily="34" charset="0"/>
                        </a:rPr>
                        <a:t>2249</a:t>
                      </a:r>
                      <a:endParaRPr lang="nl-BE" sz="18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84862979"/>
                  </a:ext>
                </a:extLst>
              </a:tr>
            </a:tbl>
          </a:graphicData>
        </a:graphic>
      </p:graphicFrame>
    </p:spTree>
    <p:extLst>
      <p:ext uri="{BB962C8B-B14F-4D97-AF65-F5344CB8AC3E}">
        <p14:creationId xmlns:p14="http://schemas.microsoft.com/office/powerpoint/2010/main" val="348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56" y="1628800"/>
            <a:ext cx="8586832" cy="4248472"/>
          </a:xfrm>
        </p:spPr>
        <p:txBody>
          <a:bodyPr>
            <a:noAutofit/>
          </a:bodyPr>
          <a:lstStyle/>
          <a:p>
            <a:pPr>
              <a:spcBef>
                <a:spcPts val="1800"/>
              </a:spcBef>
              <a:spcAft>
                <a:spcPts val="600"/>
              </a:spcAft>
            </a:pPr>
            <a:r>
              <a:rPr lang="en-US" sz="2400" dirty="0"/>
              <a:t>ICdA  guidance: Air quality should be under control to </a:t>
            </a:r>
            <a:r>
              <a:rPr lang="en-US" sz="2400"/>
              <a:t>assure </a:t>
            </a:r>
            <a:br>
              <a:rPr lang="en-US" sz="2400"/>
            </a:br>
            <a:r>
              <a:rPr lang="en-US" sz="2400"/>
              <a:t>&lt; </a:t>
            </a:r>
            <a:r>
              <a:rPr lang="en-US" sz="2400" dirty="0"/>
              <a:t>4µg Cd/m³ </a:t>
            </a:r>
            <a:r>
              <a:rPr lang="en-US" sz="2400" b="1" dirty="0">
                <a:solidFill>
                  <a:srgbClr val="FF0000"/>
                </a:solidFill>
              </a:rPr>
              <a:t>respirable</a:t>
            </a:r>
            <a:r>
              <a:rPr lang="en-US" sz="2400" dirty="0"/>
              <a:t> air, </a:t>
            </a:r>
            <a:r>
              <a:rPr lang="en-US" sz="2400" u="sng" dirty="0"/>
              <a:t>always</a:t>
            </a:r>
            <a:r>
              <a:rPr lang="en-US" sz="2400" dirty="0"/>
              <a:t> and for </a:t>
            </a:r>
            <a:r>
              <a:rPr lang="en-US" sz="2400" u="sng" dirty="0"/>
              <a:t>all workers</a:t>
            </a:r>
          </a:p>
          <a:p>
            <a:pPr lvl="1">
              <a:spcBef>
                <a:spcPts val="1800"/>
              </a:spcBef>
              <a:spcAft>
                <a:spcPts val="600"/>
              </a:spcAft>
            </a:pPr>
            <a:r>
              <a:rPr lang="en-US" sz="2000"/>
              <a:t>In line with the SCOEL 2010 Recommendation.</a:t>
            </a:r>
          </a:p>
          <a:p>
            <a:pPr lvl="1">
              <a:spcBef>
                <a:spcPts val="1800"/>
              </a:spcBef>
              <a:spcAft>
                <a:spcPts val="600"/>
              </a:spcAft>
            </a:pPr>
            <a:r>
              <a:rPr lang="en-US" sz="2000"/>
              <a:t>Confirmed in SCOEL 2017 Opinion, provided that biomonitoring is in place and a BLV of 2µg Cd/g creatinine is considered</a:t>
            </a:r>
          </a:p>
          <a:p>
            <a:pPr lvl="1">
              <a:spcBef>
                <a:spcPts val="1800"/>
              </a:spcBef>
              <a:spcAft>
                <a:spcPts val="600"/>
              </a:spcAft>
            </a:pPr>
            <a:r>
              <a:rPr lang="en-US" sz="2000"/>
              <a:t>But… on request of the EU COM, the SCOEL issued the 2017 Opinion:</a:t>
            </a:r>
            <a:endParaRPr lang="en-US" sz="2400"/>
          </a:p>
          <a:p>
            <a:pPr marL="1077913" lvl="1" indent="0">
              <a:spcBef>
                <a:spcPts val="600"/>
              </a:spcBef>
              <a:spcAft>
                <a:spcPts val="600"/>
              </a:spcAft>
              <a:buNone/>
            </a:pPr>
            <a:r>
              <a:rPr lang="en-US" sz="2000">
                <a:solidFill>
                  <a:srgbClr val="FF0000"/>
                </a:solidFill>
              </a:rPr>
              <a:t>In absence of biomonitoring the OEL should be 1µg</a:t>
            </a:r>
            <a:r>
              <a:rPr lang="en-US" sz="2000" dirty="0">
                <a:solidFill>
                  <a:srgbClr val="FF0000"/>
                </a:solidFill>
              </a:rPr>
              <a:t>/m³ </a:t>
            </a:r>
            <a:r>
              <a:rPr lang="en-US" sz="2000" u="sng" dirty="0">
                <a:solidFill>
                  <a:srgbClr val="FF0000"/>
                </a:solidFill>
              </a:rPr>
              <a:t>inhalable</a:t>
            </a:r>
            <a:r>
              <a:rPr lang="en-US" sz="2000">
                <a:solidFill>
                  <a:srgbClr val="FF0000"/>
                </a:solidFill>
              </a:rPr>
              <a:t>.   </a:t>
            </a:r>
          </a:p>
          <a:p>
            <a:pPr marL="457200" lvl="1" indent="0">
              <a:spcBef>
                <a:spcPts val="0"/>
              </a:spcBef>
              <a:spcAft>
                <a:spcPts val="600"/>
              </a:spcAft>
              <a:buNone/>
            </a:pPr>
            <a:r>
              <a:rPr lang="en-US" sz="2000">
                <a:solidFill>
                  <a:srgbClr val="FF0000"/>
                </a:solidFill>
              </a:rPr>
              <a:t>					</a:t>
            </a:r>
            <a:r>
              <a:rPr lang="en-US" sz="2000"/>
              <a:t>(= 0,10 à </a:t>
            </a:r>
            <a:r>
              <a:rPr lang="en-US" sz="2000" dirty="0"/>
              <a:t>0,25µg/m³ respirable)</a:t>
            </a:r>
          </a:p>
          <a:p>
            <a:pPr marL="0" indent="0">
              <a:spcBef>
                <a:spcPts val="1800"/>
              </a:spcBef>
              <a:spcAft>
                <a:spcPts val="600"/>
              </a:spcAft>
              <a:buNone/>
            </a:pPr>
            <a:endParaRPr lang="en-US" sz="2000" dirty="0">
              <a:solidFill>
                <a:srgbClr val="0033CC"/>
              </a:solidFill>
            </a:endParaRPr>
          </a:p>
        </p:txBody>
      </p:sp>
      <p:sp>
        <p:nvSpPr>
          <p:cNvPr id="2" name="Title 1"/>
          <p:cNvSpPr>
            <a:spLocks noGrp="1"/>
          </p:cNvSpPr>
          <p:nvPr>
            <p:ph type="title"/>
          </p:nvPr>
        </p:nvSpPr>
        <p:spPr/>
        <p:txBody>
          <a:bodyPr/>
          <a:lstStyle/>
          <a:p>
            <a:r>
              <a:rPr lang="en-US" dirty="0" err="1"/>
              <a:t>OCdAir</a:t>
            </a:r>
            <a:endParaRPr lang="en-US" dirty="0"/>
          </a:p>
        </p:txBody>
      </p:sp>
      <p:sp>
        <p:nvSpPr>
          <p:cNvPr id="4" name="Footer Placeholder 3"/>
          <p:cNvSpPr>
            <a:spLocks noGrp="1"/>
          </p:cNvSpPr>
          <p:nvPr>
            <p:ph type="ftr" sz="quarter" idx="11"/>
          </p:nvPr>
        </p:nvSpPr>
        <p:spPr/>
        <p:txBody>
          <a:bodyPr/>
          <a:lstStyle/>
          <a:p>
            <a:r>
              <a:rPr lang="pt-BR"/>
              <a:t>16th H&amp;S Com. - Brussels - 25 06 2018</a:t>
            </a:r>
            <a:endParaRPr lang="en-US"/>
          </a:p>
        </p:txBody>
      </p:sp>
      <p:sp>
        <p:nvSpPr>
          <p:cNvPr id="5" name="Slide Number Placeholder 4"/>
          <p:cNvSpPr>
            <a:spLocks noGrp="1"/>
          </p:cNvSpPr>
          <p:nvPr>
            <p:ph type="sldNum" sz="quarter" idx="12"/>
          </p:nvPr>
        </p:nvSpPr>
        <p:spPr/>
        <p:txBody>
          <a:bodyPr/>
          <a:lstStyle/>
          <a:p>
            <a:fld id="{CD0BCCEB-D3B8-4160-827F-FEAE3E52EE7D}" type="slidenum">
              <a:rPr lang="en-US" smtClean="0"/>
              <a:t>19</a:t>
            </a:fld>
            <a:endParaRPr lang="en-US" dirty="0"/>
          </a:p>
        </p:txBody>
      </p:sp>
    </p:spTree>
    <p:extLst>
      <p:ext uri="{BB962C8B-B14F-4D97-AF65-F5344CB8AC3E}">
        <p14:creationId xmlns:p14="http://schemas.microsoft.com/office/powerpoint/2010/main" val="66960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22114"/>
          </a:xfrm>
        </p:spPr>
        <p:txBody>
          <a:bodyPr/>
          <a:lstStyle/>
          <a:p>
            <a:r>
              <a:rPr lang="en-GB" dirty="0"/>
              <a:t>Agenda</a:t>
            </a:r>
            <a:endParaRPr lang="fr-BE" dirty="0"/>
          </a:p>
        </p:txBody>
      </p:sp>
      <p:sp>
        <p:nvSpPr>
          <p:cNvPr id="3" name="Content Placeholder 2"/>
          <p:cNvSpPr>
            <a:spLocks noGrp="1"/>
          </p:cNvSpPr>
          <p:nvPr>
            <p:ph idx="1"/>
          </p:nvPr>
        </p:nvSpPr>
        <p:spPr>
          <a:xfrm>
            <a:off x="395536" y="1110754"/>
            <a:ext cx="8496944" cy="5112568"/>
          </a:xfrm>
        </p:spPr>
        <p:txBody>
          <a:bodyPr>
            <a:noAutofit/>
          </a:bodyPr>
          <a:lstStyle/>
          <a:p>
            <a:pPr marL="0" indent="0">
              <a:buNone/>
              <a:tabLst>
                <a:tab pos="896938" algn="l"/>
              </a:tabLst>
            </a:pPr>
            <a:r>
              <a:rPr lang="en-US" sz="1300" dirty="0"/>
              <a:t>10.00</a:t>
            </a:r>
            <a:r>
              <a:rPr lang="en-US" sz="1300"/>
              <a:t>	Welcome, tour de table </a:t>
            </a:r>
            <a:r>
              <a:rPr lang="en-US" sz="1300" dirty="0"/>
              <a:t>and statement of Compliance </a:t>
            </a:r>
          </a:p>
          <a:p>
            <a:pPr marL="0" indent="0">
              <a:buNone/>
              <a:tabLst>
                <a:tab pos="896938" algn="l"/>
              </a:tabLst>
            </a:pPr>
            <a:r>
              <a:rPr lang="en-US" sz="1300" dirty="0"/>
              <a:t>10.10	Update </a:t>
            </a:r>
            <a:r>
              <a:rPr lang="en-US" sz="1300"/>
              <a:t>on REACh</a:t>
            </a:r>
          </a:p>
          <a:p>
            <a:pPr marL="0" indent="0">
              <a:buNone/>
              <a:tabLst>
                <a:tab pos="896938" algn="l"/>
              </a:tabLst>
            </a:pPr>
            <a:r>
              <a:rPr lang="en-US" sz="1300"/>
              <a:t>	Results of Cadmium Genotox study</a:t>
            </a:r>
          </a:p>
          <a:p>
            <a:pPr marL="0" indent="0">
              <a:buNone/>
              <a:tabLst>
                <a:tab pos="896938" algn="l"/>
              </a:tabLst>
            </a:pPr>
            <a:r>
              <a:rPr lang="en-US" sz="1300"/>
              <a:t>	ISES workshop on (bio)monitoring</a:t>
            </a:r>
            <a:endParaRPr lang="en-US" sz="1300" dirty="0"/>
          </a:p>
          <a:p>
            <a:pPr marL="0" indent="0">
              <a:buNone/>
              <a:tabLst>
                <a:tab pos="896938" algn="l"/>
              </a:tabLst>
            </a:pPr>
            <a:r>
              <a:rPr lang="en-US" sz="1300" dirty="0"/>
              <a:t>	</a:t>
            </a:r>
            <a:r>
              <a:rPr lang="en-US" sz="1300"/>
              <a:t>		C</a:t>
            </a:r>
            <a:r>
              <a:rPr lang="en-US" sz="1300" dirty="0" err="1"/>
              <a:t>.Canoo</a:t>
            </a:r>
            <a:r>
              <a:rPr lang="en-US" sz="1300" dirty="0"/>
              <a:t> and </a:t>
            </a:r>
            <a:r>
              <a:rPr lang="en-US" sz="1300" dirty="0" err="1"/>
              <a:t>N.Lombaert</a:t>
            </a:r>
            <a:r>
              <a:rPr lang="en-US" sz="1300" dirty="0"/>
              <a:t> </a:t>
            </a:r>
          </a:p>
          <a:p>
            <a:pPr marL="0" indent="0">
              <a:buNone/>
              <a:tabLst>
                <a:tab pos="896938" algn="l"/>
              </a:tabLst>
            </a:pPr>
            <a:r>
              <a:rPr lang="en-US" sz="1300"/>
              <a:t>10:30	Reporting on workplace air monitoring OCdAir-5</a:t>
            </a:r>
          </a:p>
          <a:p>
            <a:pPr marL="0" indent="0">
              <a:buNone/>
              <a:tabLst>
                <a:tab pos="896938" algn="l"/>
              </a:tabLst>
            </a:pPr>
            <a:r>
              <a:rPr lang="en-US" sz="1300"/>
              <a:t>			M.Gilles </a:t>
            </a:r>
          </a:p>
          <a:p>
            <a:pPr marL="0" indent="0">
              <a:buNone/>
              <a:tabLst>
                <a:tab pos="896938" algn="l"/>
              </a:tabLst>
            </a:pPr>
            <a:r>
              <a:rPr lang="en-US" sz="1300" b="1">
                <a:solidFill>
                  <a:srgbClr val="0033CC"/>
                </a:solidFill>
              </a:rPr>
              <a:t>11:00</a:t>
            </a:r>
            <a:r>
              <a:rPr lang="en-US" sz="1300" b="1"/>
              <a:t>	</a:t>
            </a:r>
            <a:r>
              <a:rPr lang="en-US" sz="1300" b="1">
                <a:solidFill>
                  <a:srgbClr val="0033CC"/>
                </a:solidFill>
              </a:rPr>
              <a:t>Coffee </a:t>
            </a:r>
            <a:r>
              <a:rPr lang="en-US" sz="1300" b="1" dirty="0">
                <a:solidFill>
                  <a:srgbClr val="0033CC"/>
                </a:solidFill>
              </a:rPr>
              <a:t>break</a:t>
            </a:r>
          </a:p>
          <a:p>
            <a:pPr marL="0" indent="0">
              <a:buNone/>
              <a:tabLst>
                <a:tab pos="896938" algn="l"/>
              </a:tabLst>
            </a:pPr>
            <a:r>
              <a:rPr lang="en-US" sz="1300"/>
              <a:t>11:30	Reporting on monitoring of Cd in urine and blood OCdBio-10 </a:t>
            </a:r>
          </a:p>
          <a:p>
            <a:pPr marL="0" indent="0">
              <a:buNone/>
              <a:tabLst>
                <a:tab pos="896938" algn="l"/>
              </a:tabLst>
            </a:pPr>
            <a:r>
              <a:rPr lang="en-US" sz="1300"/>
              <a:t>			M.Gilles </a:t>
            </a:r>
          </a:p>
          <a:p>
            <a:pPr marL="0" indent="0">
              <a:buNone/>
              <a:tabLst>
                <a:tab pos="896938" algn="l"/>
              </a:tabLst>
            </a:pPr>
            <a:r>
              <a:rPr lang="en-US" sz="1300" b="1">
                <a:solidFill>
                  <a:srgbClr val="0033CC"/>
                </a:solidFill>
              </a:rPr>
              <a:t>12:15</a:t>
            </a:r>
            <a:r>
              <a:rPr lang="en-US" sz="1300" b="1"/>
              <a:t> </a:t>
            </a:r>
            <a:r>
              <a:rPr lang="en-US" sz="1300" b="1" dirty="0"/>
              <a:t>	</a:t>
            </a:r>
            <a:r>
              <a:rPr lang="en-US" sz="1300" b="1" dirty="0">
                <a:solidFill>
                  <a:srgbClr val="0033CC"/>
                </a:solidFill>
              </a:rPr>
              <a:t>Lunch</a:t>
            </a:r>
          </a:p>
          <a:p>
            <a:pPr marL="896938" indent="-896938">
              <a:buNone/>
              <a:tabLst>
                <a:tab pos="896938" algn="l"/>
              </a:tabLst>
            </a:pPr>
            <a:r>
              <a:rPr lang="en-US" sz="1300"/>
              <a:t>13:00	Amendment to the CMD proposed by the EU Commission: setting a binding </a:t>
            </a:r>
            <a:r>
              <a:rPr lang="en-US" sz="1300" dirty="0"/>
              <a:t>OEL for </a:t>
            </a:r>
            <a:r>
              <a:rPr lang="en-US" sz="1300"/>
              <a:t>cadmium at 1µg</a:t>
            </a:r>
            <a:r>
              <a:rPr lang="en-US" sz="1300" dirty="0"/>
              <a:t>/m³ </a:t>
            </a:r>
            <a:r>
              <a:rPr lang="en-US" sz="1300"/>
              <a:t>inhalable? 	P. de Metz</a:t>
            </a:r>
          </a:p>
          <a:p>
            <a:pPr marL="1258888" indent="-180975">
              <a:tabLst>
                <a:tab pos="896938" algn="l"/>
              </a:tabLst>
            </a:pPr>
            <a:r>
              <a:rPr lang="en-US" sz="1300"/>
              <a:t>History of the amendment: SCOEL-IA-WPC/ACSH-COM</a:t>
            </a:r>
          </a:p>
          <a:p>
            <a:pPr marL="1258888" indent="-180975">
              <a:tabLst>
                <a:tab pos="896938" algn="l"/>
              </a:tabLst>
            </a:pPr>
            <a:r>
              <a:rPr lang="en-US" sz="1300"/>
              <a:t>Legislative process: Commission-Parliament-Council</a:t>
            </a:r>
          </a:p>
          <a:p>
            <a:pPr marL="1258888" indent="-180975">
              <a:tabLst>
                <a:tab pos="896938" algn="l"/>
              </a:tabLst>
            </a:pPr>
            <a:r>
              <a:rPr lang="en-US" sz="1300"/>
              <a:t>Actions undertaken by ICdA</a:t>
            </a:r>
          </a:p>
          <a:p>
            <a:pPr marL="896938" indent="-896938">
              <a:buNone/>
              <a:tabLst>
                <a:tab pos="896938" algn="l"/>
              </a:tabLst>
            </a:pPr>
            <a:r>
              <a:rPr lang="en-US" sz="1300" b="1">
                <a:solidFill>
                  <a:srgbClr val="0033CC"/>
                </a:solidFill>
              </a:rPr>
              <a:t>14:30</a:t>
            </a:r>
            <a:r>
              <a:rPr lang="en-US" sz="1300" b="1" dirty="0">
                <a:solidFill>
                  <a:srgbClr val="0033CC"/>
                </a:solidFill>
              </a:rPr>
              <a:t>	</a:t>
            </a:r>
            <a:r>
              <a:rPr lang="en-US" sz="1300" b="1">
                <a:solidFill>
                  <a:srgbClr val="0033CC"/>
                </a:solidFill>
              </a:rPr>
              <a:t>Coffee break</a:t>
            </a:r>
          </a:p>
          <a:p>
            <a:pPr marL="896938" indent="-896938">
              <a:buNone/>
              <a:tabLst>
                <a:tab pos="896938" algn="l"/>
              </a:tabLst>
            </a:pPr>
            <a:r>
              <a:rPr lang="en-US" sz="1300"/>
              <a:t>15:00	Amendment to the CMD: next steps	 P. de Metz</a:t>
            </a:r>
            <a:endParaRPr lang="en-US" sz="1300" dirty="0"/>
          </a:p>
          <a:p>
            <a:pPr marL="0" indent="0">
              <a:buNone/>
              <a:tabLst>
                <a:tab pos="896938" algn="l"/>
              </a:tabLst>
            </a:pPr>
            <a:r>
              <a:rPr lang="en-US" sz="1300"/>
              <a:t>16:30</a:t>
            </a:r>
            <a:r>
              <a:rPr lang="en-US" sz="1300" dirty="0"/>
              <a:t>	</a:t>
            </a:r>
            <a:r>
              <a:rPr lang="en-US" sz="1300"/>
              <a:t>Revision </a:t>
            </a:r>
            <a:r>
              <a:rPr lang="en-US" sz="1300" dirty="0"/>
              <a:t>of </a:t>
            </a:r>
            <a:r>
              <a:rPr lang="en-US" sz="1300"/>
              <a:t>ICdA Guidance (edition 2013) </a:t>
            </a:r>
            <a:endParaRPr lang="en-US" sz="1300" dirty="0"/>
          </a:p>
          <a:p>
            <a:pPr marL="0" indent="0">
              <a:buNone/>
              <a:tabLst>
                <a:tab pos="896938" algn="l"/>
              </a:tabLst>
            </a:pPr>
            <a:r>
              <a:rPr lang="en-US" sz="1300"/>
              <a:t>		</a:t>
            </a:r>
            <a:r>
              <a:rPr lang="en-US" sz="1300" dirty="0"/>
              <a:t>	P. de Metz</a:t>
            </a:r>
          </a:p>
          <a:p>
            <a:pPr marL="0" indent="0">
              <a:buNone/>
              <a:tabLst>
                <a:tab pos="896938" algn="l"/>
              </a:tabLst>
            </a:pPr>
            <a:r>
              <a:rPr lang="en-US" sz="1300"/>
              <a:t>16:55</a:t>
            </a:r>
            <a:r>
              <a:rPr lang="en-US" sz="1300" dirty="0"/>
              <a:t>	</a:t>
            </a:r>
            <a:r>
              <a:rPr lang="en-US" sz="1300" dirty="0" err="1"/>
              <a:t>A.o.b</a:t>
            </a:r>
            <a:r>
              <a:rPr lang="en-US" sz="1300" dirty="0"/>
              <a:t>. </a:t>
            </a:r>
          </a:p>
          <a:p>
            <a:pPr marL="0" indent="0">
              <a:buNone/>
              <a:tabLst>
                <a:tab pos="896938" algn="l"/>
              </a:tabLst>
            </a:pPr>
            <a:r>
              <a:rPr lang="en-US" sz="1300"/>
              <a:t>17:00</a:t>
            </a:r>
            <a:r>
              <a:rPr lang="en-US" sz="1300" dirty="0"/>
              <a:t>	End of the meeting</a:t>
            </a:r>
          </a:p>
          <a:p>
            <a:pPr marL="0" indent="0">
              <a:buNone/>
            </a:pPr>
            <a:endParaRPr lang="fr-BE" sz="1300" dirty="0"/>
          </a:p>
          <a:p>
            <a:endParaRPr lang="fr-BE" sz="1300" dirty="0"/>
          </a:p>
        </p:txBody>
      </p:sp>
      <p:sp>
        <p:nvSpPr>
          <p:cNvPr id="4" name="Footer Placeholder 3"/>
          <p:cNvSpPr>
            <a:spLocks noGrp="1"/>
          </p:cNvSpPr>
          <p:nvPr>
            <p:ph type="ftr" sz="quarter" idx="11"/>
          </p:nvPr>
        </p:nvSpPr>
        <p:spPr/>
        <p:txBody>
          <a:bodyPr/>
          <a:lstStyle/>
          <a:p>
            <a:r>
              <a:rPr lang="pt-BR"/>
              <a:t>16th H&amp;S Com. - Brussels - 25 06 2018</a:t>
            </a:r>
            <a:endParaRPr lang="en-US" dirty="0"/>
          </a:p>
        </p:txBody>
      </p:sp>
      <p:sp>
        <p:nvSpPr>
          <p:cNvPr id="5" name="Slide Number Placeholder 4"/>
          <p:cNvSpPr>
            <a:spLocks noGrp="1"/>
          </p:cNvSpPr>
          <p:nvPr>
            <p:ph type="sldNum" sz="quarter" idx="12"/>
          </p:nvPr>
        </p:nvSpPr>
        <p:spPr/>
        <p:txBody>
          <a:bodyPr/>
          <a:lstStyle/>
          <a:p>
            <a:fld id="{CD0BCCEB-D3B8-4160-827F-FEAE3E52EE7D}" type="slidenum">
              <a:rPr lang="en-US" smtClean="0"/>
              <a:pPr/>
              <a:t>2</a:t>
            </a:fld>
            <a:endParaRPr lang="en-US" dirty="0"/>
          </a:p>
        </p:txBody>
      </p:sp>
    </p:spTree>
    <p:extLst>
      <p:ext uri="{BB962C8B-B14F-4D97-AF65-F5344CB8AC3E}">
        <p14:creationId xmlns:p14="http://schemas.microsoft.com/office/powerpoint/2010/main" val="80590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62D0-B23E-45CC-AAE1-67C42B9AD067}"/>
              </a:ext>
            </a:extLst>
          </p:cNvPr>
          <p:cNvSpPr>
            <a:spLocks noGrp="1"/>
          </p:cNvSpPr>
          <p:nvPr>
            <p:ph type="title"/>
          </p:nvPr>
        </p:nvSpPr>
        <p:spPr>
          <a:xfrm>
            <a:off x="457200" y="246929"/>
            <a:ext cx="8229600" cy="562074"/>
          </a:xfrm>
        </p:spPr>
        <p:txBody>
          <a:bodyPr>
            <a:normAutofit fontScale="90000"/>
          </a:bodyPr>
          <a:lstStyle/>
          <a:p>
            <a:r>
              <a:rPr lang="en-GB" dirty="0" err="1"/>
              <a:t>OCdAir</a:t>
            </a:r>
            <a:r>
              <a:rPr lang="en-GB" dirty="0"/>
              <a:t> Reporting: </a:t>
            </a:r>
            <a:r>
              <a:rPr lang="en-GB" dirty="0">
                <a:highlight>
                  <a:srgbClr val="FFFF00"/>
                </a:highlight>
              </a:rPr>
              <a:t>Geometric mean</a:t>
            </a:r>
            <a:endParaRPr lang="nl-BE" dirty="0">
              <a:highlight>
                <a:srgbClr val="FFFF00"/>
              </a:highlight>
            </a:endParaRPr>
          </a:p>
        </p:txBody>
      </p:sp>
      <p:sp>
        <p:nvSpPr>
          <p:cNvPr id="4" name="Footer Placeholder 3">
            <a:extLst>
              <a:ext uri="{FF2B5EF4-FFF2-40B4-BE49-F238E27FC236}">
                <a16:creationId xmlns:a16="http://schemas.microsoft.com/office/drawing/2014/main" id="{B3A113B9-6FFA-4156-BE27-1C5553BC7BD8}"/>
              </a:ext>
            </a:extLst>
          </p:cNvPr>
          <p:cNvSpPr>
            <a:spLocks noGrp="1"/>
          </p:cNvSpPr>
          <p:nvPr>
            <p:ph type="ftr" sz="quarter" idx="11"/>
          </p:nvPr>
        </p:nvSpPr>
        <p:spPr/>
        <p:txBody>
          <a:bodyPr/>
          <a:lstStyle/>
          <a:p>
            <a:r>
              <a:rPr lang="pt-BR"/>
              <a:t>16th H&amp;S Com. - Brussels - 25 06 2018</a:t>
            </a:r>
            <a:endParaRPr lang="en-US"/>
          </a:p>
        </p:txBody>
      </p:sp>
      <p:sp>
        <p:nvSpPr>
          <p:cNvPr id="5" name="Slide Number Placeholder 4">
            <a:extLst>
              <a:ext uri="{FF2B5EF4-FFF2-40B4-BE49-F238E27FC236}">
                <a16:creationId xmlns:a16="http://schemas.microsoft.com/office/drawing/2014/main" id="{80FBDE2D-0E63-4927-9D2A-6B2DD0B06D03}"/>
              </a:ext>
            </a:extLst>
          </p:cNvPr>
          <p:cNvSpPr>
            <a:spLocks noGrp="1"/>
          </p:cNvSpPr>
          <p:nvPr>
            <p:ph type="sldNum" sz="quarter" idx="12"/>
          </p:nvPr>
        </p:nvSpPr>
        <p:spPr/>
        <p:txBody>
          <a:bodyPr/>
          <a:lstStyle/>
          <a:p>
            <a:fld id="{CD0BCCEB-D3B8-4160-827F-FEAE3E52EE7D}" type="slidenum">
              <a:rPr lang="en-US" smtClean="0"/>
              <a:pPr/>
              <a:t>20</a:t>
            </a:fld>
            <a:endParaRPr lang="en-US" dirty="0"/>
          </a:p>
        </p:txBody>
      </p:sp>
      <p:sp>
        <p:nvSpPr>
          <p:cNvPr id="3" name="TextBox 2">
            <a:extLst>
              <a:ext uri="{FF2B5EF4-FFF2-40B4-BE49-F238E27FC236}">
                <a16:creationId xmlns:a16="http://schemas.microsoft.com/office/drawing/2014/main" id="{9133D4E0-EBE7-4456-ABEF-9D1A905B75A0}"/>
              </a:ext>
            </a:extLst>
          </p:cNvPr>
          <p:cNvSpPr txBox="1"/>
          <p:nvPr/>
        </p:nvSpPr>
        <p:spPr>
          <a:xfrm>
            <a:off x="251520" y="5877272"/>
            <a:ext cx="8640960" cy="646331"/>
          </a:xfrm>
          <a:prstGeom prst="rect">
            <a:avLst/>
          </a:prstGeom>
          <a:noFill/>
        </p:spPr>
        <p:txBody>
          <a:bodyPr wrap="square" rtlCol="0">
            <a:spAutoFit/>
          </a:bodyPr>
          <a:lstStyle/>
          <a:p>
            <a:r>
              <a:rPr lang="en-US" dirty="0"/>
              <a:t>“non-conclusive” was added in 2015 for not lognormal distribution of SEG or insufficient samples</a:t>
            </a:r>
            <a:endParaRPr lang="nl-BE" dirty="0"/>
          </a:p>
        </p:txBody>
      </p:sp>
      <p:pic>
        <p:nvPicPr>
          <p:cNvPr id="11" name="Content Placeholder 10">
            <a:extLst>
              <a:ext uri="{FF2B5EF4-FFF2-40B4-BE49-F238E27FC236}">
                <a16:creationId xmlns:a16="http://schemas.microsoft.com/office/drawing/2014/main" id="{A874ECAD-F537-4827-83F8-D8E7AA3FE208}"/>
              </a:ext>
            </a:extLst>
          </p:cNvPr>
          <p:cNvPicPr>
            <a:picLocks noGrp="1" noChangeAspect="1"/>
          </p:cNvPicPr>
          <p:nvPr>
            <p:ph idx="1"/>
          </p:nvPr>
        </p:nvPicPr>
        <p:blipFill>
          <a:blip r:embed="rId2"/>
          <a:stretch>
            <a:fillRect/>
          </a:stretch>
        </p:blipFill>
        <p:spPr>
          <a:xfrm>
            <a:off x="323528" y="1175683"/>
            <a:ext cx="8229600" cy="4506634"/>
          </a:xfrm>
          <a:prstGeom prst="rect">
            <a:avLst/>
          </a:prstGeom>
        </p:spPr>
      </p:pic>
    </p:spTree>
    <p:extLst>
      <p:ext uri="{BB962C8B-B14F-4D97-AF65-F5344CB8AC3E}">
        <p14:creationId xmlns:p14="http://schemas.microsoft.com/office/powerpoint/2010/main" val="280775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CF90-3593-44D6-A67B-6591B1C334FF}"/>
              </a:ext>
            </a:extLst>
          </p:cNvPr>
          <p:cNvSpPr>
            <a:spLocks noGrp="1"/>
          </p:cNvSpPr>
          <p:nvPr>
            <p:ph type="title"/>
          </p:nvPr>
        </p:nvSpPr>
        <p:spPr>
          <a:xfrm>
            <a:off x="457200" y="274638"/>
            <a:ext cx="8229600" cy="562074"/>
          </a:xfrm>
        </p:spPr>
        <p:txBody>
          <a:bodyPr>
            <a:normAutofit fontScale="90000"/>
          </a:bodyPr>
          <a:lstStyle/>
          <a:p>
            <a:r>
              <a:rPr lang="en-GB" dirty="0" err="1"/>
              <a:t>OCdAir</a:t>
            </a:r>
            <a:r>
              <a:rPr lang="en-GB" dirty="0"/>
              <a:t> Reporting: Summary </a:t>
            </a:r>
            <a:r>
              <a:rPr lang="en-GB" dirty="0">
                <a:highlight>
                  <a:srgbClr val="FFFF00"/>
                </a:highlight>
              </a:rPr>
              <a:t>geo-mean</a:t>
            </a:r>
            <a:endParaRPr lang="nl-BE" dirty="0">
              <a:solidFill>
                <a:srgbClr val="FF0000"/>
              </a:solidFill>
              <a:highlight>
                <a:srgbClr val="FFFF00"/>
              </a:highlight>
            </a:endParaRPr>
          </a:p>
        </p:txBody>
      </p:sp>
      <p:sp>
        <p:nvSpPr>
          <p:cNvPr id="4" name="Footer Placeholder 3">
            <a:extLst>
              <a:ext uri="{FF2B5EF4-FFF2-40B4-BE49-F238E27FC236}">
                <a16:creationId xmlns:a16="http://schemas.microsoft.com/office/drawing/2014/main" id="{F73022A5-93DB-4871-AC66-314C5C1FAAD8}"/>
              </a:ext>
            </a:extLst>
          </p:cNvPr>
          <p:cNvSpPr>
            <a:spLocks noGrp="1"/>
          </p:cNvSpPr>
          <p:nvPr>
            <p:ph type="ftr" sz="quarter" idx="11"/>
          </p:nvPr>
        </p:nvSpPr>
        <p:spPr/>
        <p:txBody>
          <a:bodyPr/>
          <a:lstStyle/>
          <a:p>
            <a:r>
              <a:rPr lang="pt-BR"/>
              <a:t>16th H&amp;S Com. - Brussels - 25 06 2018</a:t>
            </a:r>
            <a:endParaRPr lang="en-US"/>
          </a:p>
        </p:txBody>
      </p:sp>
      <p:sp>
        <p:nvSpPr>
          <p:cNvPr id="5" name="Slide Number Placeholder 4">
            <a:extLst>
              <a:ext uri="{FF2B5EF4-FFF2-40B4-BE49-F238E27FC236}">
                <a16:creationId xmlns:a16="http://schemas.microsoft.com/office/drawing/2014/main" id="{B17564B1-E166-4639-9EF7-7B9081FC67E8}"/>
              </a:ext>
            </a:extLst>
          </p:cNvPr>
          <p:cNvSpPr>
            <a:spLocks noGrp="1"/>
          </p:cNvSpPr>
          <p:nvPr>
            <p:ph type="sldNum" sz="quarter" idx="12"/>
          </p:nvPr>
        </p:nvSpPr>
        <p:spPr/>
        <p:txBody>
          <a:bodyPr/>
          <a:lstStyle/>
          <a:p>
            <a:fld id="{CD0BCCEB-D3B8-4160-827F-FEAE3E52EE7D}" type="slidenum">
              <a:rPr lang="en-US" smtClean="0"/>
              <a:pPr/>
              <a:t>21</a:t>
            </a:fld>
            <a:endParaRPr lang="en-US" dirty="0"/>
          </a:p>
        </p:txBody>
      </p:sp>
      <p:graphicFrame>
        <p:nvGraphicFramePr>
          <p:cNvPr id="8" name="Table 7">
            <a:extLst>
              <a:ext uri="{FF2B5EF4-FFF2-40B4-BE49-F238E27FC236}">
                <a16:creationId xmlns:a16="http://schemas.microsoft.com/office/drawing/2014/main" id="{41ACB110-0B5D-4A92-8966-74A907517C11}"/>
              </a:ext>
            </a:extLst>
          </p:cNvPr>
          <p:cNvGraphicFramePr>
            <a:graphicFrameLocks noGrp="1"/>
          </p:cNvGraphicFramePr>
          <p:nvPr>
            <p:extLst>
              <p:ext uri="{D42A27DB-BD31-4B8C-83A1-F6EECF244321}">
                <p14:modId xmlns:p14="http://schemas.microsoft.com/office/powerpoint/2010/main" val="1604906552"/>
              </p:ext>
            </p:extLst>
          </p:nvPr>
        </p:nvGraphicFramePr>
        <p:xfrm>
          <a:off x="1489655" y="922020"/>
          <a:ext cx="5702300" cy="2506980"/>
        </p:xfrm>
        <a:graphic>
          <a:graphicData uri="http://schemas.openxmlformats.org/drawingml/2006/table">
            <a:tbl>
              <a:tblPr/>
              <a:tblGrid>
                <a:gridCol w="2044700">
                  <a:extLst>
                    <a:ext uri="{9D8B030D-6E8A-4147-A177-3AD203B41FA5}">
                      <a16:colId xmlns:a16="http://schemas.microsoft.com/office/drawing/2014/main" val="2563818825"/>
                    </a:ext>
                  </a:extLst>
                </a:gridCol>
                <a:gridCol w="914400">
                  <a:extLst>
                    <a:ext uri="{9D8B030D-6E8A-4147-A177-3AD203B41FA5}">
                      <a16:colId xmlns:a16="http://schemas.microsoft.com/office/drawing/2014/main" val="1344226659"/>
                    </a:ext>
                  </a:extLst>
                </a:gridCol>
                <a:gridCol w="914400">
                  <a:extLst>
                    <a:ext uri="{9D8B030D-6E8A-4147-A177-3AD203B41FA5}">
                      <a16:colId xmlns:a16="http://schemas.microsoft.com/office/drawing/2014/main" val="634245313"/>
                    </a:ext>
                  </a:extLst>
                </a:gridCol>
                <a:gridCol w="914400">
                  <a:extLst>
                    <a:ext uri="{9D8B030D-6E8A-4147-A177-3AD203B41FA5}">
                      <a16:colId xmlns:a16="http://schemas.microsoft.com/office/drawing/2014/main" val="2398440701"/>
                    </a:ext>
                  </a:extLst>
                </a:gridCol>
                <a:gridCol w="914400">
                  <a:extLst>
                    <a:ext uri="{9D8B030D-6E8A-4147-A177-3AD203B41FA5}">
                      <a16:colId xmlns:a16="http://schemas.microsoft.com/office/drawing/2014/main" val="2598009855"/>
                    </a:ext>
                  </a:extLst>
                </a:gridCol>
              </a:tblGrid>
              <a:tr h="247650">
                <a:tc gridSpan="5">
                  <a:txBody>
                    <a:bodyPr/>
                    <a:lstStyle/>
                    <a:p>
                      <a:pPr algn="ctr" fontAlgn="b"/>
                      <a:r>
                        <a:rPr lang="nl-BE" sz="2000" b="1" i="0" u="none" strike="noStrike">
                          <a:solidFill>
                            <a:srgbClr val="FF0000"/>
                          </a:solidFill>
                          <a:effectLst/>
                          <a:latin typeface="Calibri" panose="020F0502020204030204" pitchFamily="34" charset="0"/>
                        </a:rPr>
                        <a:t>Geomean (compliance check with 4µg Cd/m³ resp.)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96678418"/>
                  </a:ext>
                </a:extLst>
              </a:tr>
              <a:tr h="333375">
                <a:tc>
                  <a:txBody>
                    <a:bodyPr/>
                    <a:lstStyle/>
                    <a:p>
                      <a:pPr algn="ctr" fontAlgn="ctr"/>
                      <a:r>
                        <a:rPr lang="nl-BE" sz="1200" b="1" i="0" u="none" strike="noStrike">
                          <a:solidFill>
                            <a:srgbClr val="000000"/>
                          </a:solidFill>
                          <a:effectLst/>
                          <a:latin typeface="Calibri" panose="020F0502020204030204" pitchFamily="34" charset="0"/>
                        </a:rPr>
                        <a:t>Range  [µg/m³]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1" i="0" u="none" strike="noStrike">
                          <a:solidFill>
                            <a:srgbClr val="000000"/>
                          </a:solidFill>
                          <a:effectLst/>
                          <a:latin typeface="Calibri" panose="020F0502020204030204" pitchFamily="34" charset="0"/>
                        </a:rPr>
                        <a:t>2014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100" b="1" i="0" u="none" strike="noStrike">
                          <a:solidFill>
                            <a:srgbClr val="000000"/>
                          </a:solidFill>
                          <a:effectLst/>
                          <a:latin typeface="Calibri" panose="020F0502020204030204" pitchFamily="34" charset="0"/>
                        </a:rPr>
                        <a:t>2015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100" b="1" i="0" u="none" strike="noStrike">
                          <a:solidFill>
                            <a:srgbClr val="000000"/>
                          </a:solidFill>
                          <a:effectLst/>
                          <a:latin typeface="Calibri" panose="020F0502020204030204" pitchFamily="34" charset="0"/>
                        </a:rPr>
                        <a:t>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100" b="1" i="0" u="none" strike="noStrike">
                          <a:solidFill>
                            <a:srgbClr val="000000"/>
                          </a:solidFill>
                          <a:effectLst/>
                          <a:latin typeface="Calibri" panose="020F0502020204030204" pitchFamily="34" charset="0"/>
                        </a:rPr>
                        <a:t>2017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664895"/>
                  </a:ext>
                </a:extLst>
              </a:tr>
              <a:tr h="447675">
                <a:tc>
                  <a:txBody>
                    <a:bodyPr/>
                    <a:lstStyle/>
                    <a:p>
                      <a:pPr algn="ctr" fontAlgn="ctr"/>
                      <a:r>
                        <a:rPr lang="en-US" sz="1200" b="1" i="0" u="none" strike="noStrike">
                          <a:solidFill>
                            <a:srgbClr val="00B050"/>
                          </a:solidFill>
                          <a:effectLst/>
                          <a:latin typeface="Calibri" panose="020F0502020204030204" pitchFamily="34" charset="0"/>
                        </a:rPr>
                        <a:t>% workers in a compliant SEG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600" b="1" i="0" u="none" strike="noStrike">
                          <a:solidFill>
                            <a:srgbClr val="00B050"/>
                          </a:solidFill>
                          <a:effectLst/>
                          <a:latin typeface="Calibri" panose="020F0502020204030204" pitchFamily="34" charset="0"/>
                        </a:rPr>
                        <a:t>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600" b="1" i="0" u="none" strike="noStrike">
                          <a:solidFill>
                            <a:srgbClr val="00B050"/>
                          </a:solidFill>
                          <a:effectLst/>
                          <a:latin typeface="Calibri" panose="020F0502020204030204" pitchFamily="34" charset="0"/>
                        </a:rPr>
                        <a:t>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600" b="1" i="0" u="none" strike="noStrike">
                          <a:solidFill>
                            <a:srgbClr val="00B050"/>
                          </a:solidFill>
                          <a:effectLst/>
                          <a:latin typeface="Calibri" panose="020F0502020204030204" pitchFamily="34" charset="0"/>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600" b="1" i="0" u="none" strike="noStrike">
                          <a:solidFill>
                            <a:srgbClr val="00B050"/>
                          </a:solidFill>
                          <a:effectLst/>
                          <a:latin typeface="Calibri" panose="020F0502020204030204" pitchFamily="34" charset="0"/>
                        </a:rPr>
                        <a:t>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922320"/>
                  </a:ext>
                </a:extLst>
              </a:tr>
              <a:tr h="447675">
                <a:tc>
                  <a:txBody>
                    <a:bodyPr/>
                    <a:lstStyle/>
                    <a:p>
                      <a:pPr algn="ctr" fontAlgn="ctr"/>
                      <a:r>
                        <a:rPr lang="en-US" sz="1200" b="0" i="0" u="none" strike="noStrike">
                          <a:solidFill>
                            <a:srgbClr val="000000"/>
                          </a:solidFill>
                          <a:effectLst/>
                          <a:latin typeface="Calibri" panose="020F0502020204030204" pitchFamily="34" charset="0"/>
                        </a:rPr>
                        <a:t>% workers in a </a:t>
                      </a:r>
                      <a:r>
                        <a:rPr lang="en-US" sz="1200" b="1" i="0" u="none" strike="noStrike">
                          <a:solidFill>
                            <a:srgbClr val="FF0000"/>
                          </a:solidFill>
                          <a:effectLst/>
                          <a:latin typeface="Calibri" panose="020F0502020204030204" pitchFamily="34" charset="0"/>
                        </a:rPr>
                        <a:t>non-compliant</a:t>
                      </a:r>
                      <a:r>
                        <a:rPr lang="en-US" sz="1200" b="0" i="0" u="none" strike="noStrike">
                          <a:solidFill>
                            <a:srgbClr val="000000"/>
                          </a:solidFill>
                          <a:effectLst/>
                          <a:latin typeface="Calibri" panose="020F0502020204030204" pitchFamily="34" charset="0"/>
                        </a:rPr>
                        <a:t> SEG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91371"/>
                  </a:ext>
                </a:extLst>
              </a:tr>
              <a:tr h="447675">
                <a:tc>
                  <a:txBody>
                    <a:bodyPr/>
                    <a:lstStyle/>
                    <a:p>
                      <a:pPr algn="ctr" fontAlgn="ctr"/>
                      <a:r>
                        <a:rPr lang="nl-BE" sz="1200" b="0" i="0" u="none" strike="noStrike">
                          <a:solidFill>
                            <a:srgbClr val="000000"/>
                          </a:solidFill>
                          <a:effectLst/>
                          <a:latin typeface="Calibri" panose="020F0502020204030204" pitchFamily="34" charset="0"/>
                        </a:rPr>
                        <a:t>% workers in a </a:t>
                      </a:r>
                      <a:r>
                        <a:rPr lang="nl-BE" sz="1200" b="1" i="0" u="none" strike="noStrike">
                          <a:solidFill>
                            <a:srgbClr val="FF0000"/>
                          </a:solidFill>
                          <a:effectLst/>
                          <a:latin typeface="Calibri" panose="020F0502020204030204" pitchFamily="34" charset="0"/>
                        </a:rPr>
                        <a:t>non-conclusive</a:t>
                      </a:r>
                      <a:r>
                        <a:rPr lang="nl-BE" sz="1200" b="0" i="0" u="none" strike="noStrike">
                          <a:solidFill>
                            <a:srgbClr val="000000"/>
                          </a:solidFill>
                          <a:effectLst/>
                          <a:latin typeface="Calibri" panose="020F0502020204030204" pitchFamily="34" charset="0"/>
                        </a:rPr>
                        <a:t> SEG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222945"/>
                  </a:ext>
                </a:extLst>
              </a:tr>
              <a:tr h="447675">
                <a:tc>
                  <a:txBody>
                    <a:bodyPr/>
                    <a:lstStyle/>
                    <a:p>
                      <a:pPr algn="ctr" fontAlgn="ctr"/>
                      <a:r>
                        <a:rPr lang="nl-BE" sz="1200" b="0" i="0" u="none" strike="noStrike">
                          <a:solidFill>
                            <a:srgbClr val="000000"/>
                          </a:solidFill>
                          <a:effectLst/>
                          <a:latin typeface="Calibri" panose="020F0502020204030204" pitchFamily="34" charset="0"/>
                        </a:rPr>
                        <a:t>workers </a:t>
                      </a:r>
                      <a:r>
                        <a:rPr lang="nl-BE" sz="1200" b="1" i="0" u="none" strike="noStrike">
                          <a:solidFill>
                            <a:srgbClr val="FF0000"/>
                          </a:solidFill>
                          <a:effectLst/>
                          <a:latin typeface="Calibri" panose="020F0502020204030204" pitchFamily="34" charset="0"/>
                        </a:rPr>
                        <a:t>above</a:t>
                      </a:r>
                      <a:r>
                        <a:rPr lang="nl-BE" sz="1200" b="0" i="0" u="none" strike="noStrike">
                          <a:solidFill>
                            <a:srgbClr val="000000"/>
                          </a:solidFill>
                          <a:effectLst/>
                          <a:latin typeface="Calibri" panose="020F0502020204030204" pitchFamily="34" charset="0"/>
                        </a:rPr>
                        <a:t> 0,25µg/m³</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0" i="0" u="none" strike="noStrike">
                          <a:solidFill>
                            <a:srgbClr val="000000"/>
                          </a:solidFill>
                          <a:effectLst/>
                          <a:latin typeface="Calibri" panose="020F0502020204030204" pitchFamily="34" charset="0"/>
                        </a:rPr>
                        <a:t>(</a:t>
                      </a:r>
                      <a:r>
                        <a:rPr lang="nl-BE" sz="1050" b="0" i="0" u="none" strike="noStrike">
                          <a:solidFill>
                            <a:srgbClr val="000000"/>
                          </a:solidFill>
                          <a:effectLst/>
                          <a:latin typeface="Calibri" panose="020F0502020204030204" pitchFamily="34" charset="0"/>
                        </a:rPr>
                        <a:t>=  +/- 1µg/m³ inhalable)</a:t>
                      </a:r>
                    </a:p>
                    <a:p>
                      <a:pPr algn="ctr" fontAlgn="ctr"/>
                      <a:endParaRPr lang="nl-BE" sz="12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35980"/>
                  </a:ext>
                </a:extLst>
              </a:tr>
            </a:tbl>
          </a:graphicData>
        </a:graphic>
      </p:graphicFrame>
      <p:pic>
        <p:nvPicPr>
          <p:cNvPr id="13" name="Content Placeholder 12">
            <a:extLst>
              <a:ext uri="{FF2B5EF4-FFF2-40B4-BE49-F238E27FC236}">
                <a16:creationId xmlns:a16="http://schemas.microsoft.com/office/drawing/2014/main" id="{9C06AB94-017F-4A91-8A68-B975ABFCC31C}"/>
              </a:ext>
            </a:extLst>
          </p:cNvPr>
          <p:cNvPicPr>
            <a:picLocks noGrp="1" noChangeAspect="1"/>
          </p:cNvPicPr>
          <p:nvPr>
            <p:ph idx="1"/>
          </p:nvPr>
        </p:nvPicPr>
        <p:blipFill>
          <a:blip r:embed="rId2"/>
          <a:stretch>
            <a:fillRect/>
          </a:stretch>
        </p:blipFill>
        <p:spPr>
          <a:xfrm>
            <a:off x="1477217" y="3366758"/>
            <a:ext cx="5702300" cy="2149531"/>
          </a:xfrm>
          <a:prstGeom prst="rect">
            <a:avLst/>
          </a:prstGeom>
        </p:spPr>
      </p:pic>
      <p:sp>
        <p:nvSpPr>
          <p:cNvPr id="14" name="Content Placeholder 2">
            <a:extLst>
              <a:ext uri="{FF2B5EF4-FFF2-40B4-BE49-F238E27FC236}">
                <a16:creationId xmlns:a16="http://schemas.microsoft.com/office/drawing/2014/main" id="{DD336F40-F89D-4A15-A526-658C02FBCFB0}"/>
              </a:ext>
            </a:extLst>
          </p:cNvPr>
          <p:cNvSpPr txBox="1">
            <a:spLocks/>
          </p:cNvSpPr>
          <p:nvPr/>
        </p:nvSpPr>
        <p:spPr>
          <a:xfrm>
            <a:off x="1043608" y="5517232"/>
            <a:ext cx="7272808" cy="793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pPr>
            <a:r>
              <a:rPr lang="en-US" sz="1600">
                <a:solidFill>
                  <a:srgbClr val="007A37"/>
                </a:solidFill>
              </a:rPr>
              <a:t>96% is compliant </a:t>
            </a:r>
            <a:r>
              <a:rPr lang="en-US" sz="1600"/>
              <a:t>with 4 µg/m³ respirable</a:t>
            </a:r>
          </a:p>
          <a:p>
            <a:pPr>
              <a:spcBef>
                <a:spcPts val="0"/>
              </a:spcBef>
              <a:spcAft>
                <a:spcPts val="600"/>
              </a:spcAft>
            </a:pPr>
            <a:r>
              <a:rPr lang="en-US" sz="1600"/>
              <a:t>But: only </a:t>
            </a:r>
            <a:r>
              <a:rPr lang="en-US" sz="1600">
                <a:solidFill>
                  <a:srgbClr val="007A37"/>
                </a:solidFill>
              </a:rPr>
              <a:t>53% is compliant </a:t>
            </a:r>
            <a:r>
              <a:rPr lang="en-US" sz="1600"/>
              <a:t>with 1µg/m³ inhalable</a:t>
            </a:r>
          </a:p>
          <a:p>
            <a:pPr>
              <a:spcBef>
                <a:spcPts val="0"/>
              </a:spcBef>
              <a:spcAft>
                <a:spcPts val="600"/>
              </a:spcAft>
            </a:pPr>
            <a:r>
              <a:rPr lang="en-US" sz="1600">
                <a:solidFill>
                  <a:srgbClr val="007A37"/>
                </a:solidFill>
              </a:rPr>
              <a:t>Less inconclusive assessments</a:t>
            </a:r>
            <a:endParaRPr lang="en-US" sz="1400" dirty="0">
              <a:solidFill>
                <a:srgbClr val="007A37"/>
              </a:solidFill>
            </a:endParaRPr>
          </a:p>
        </p:txBody>
      </p:sp>
      <p:sp>
        <p:nvSpPr>
          <p:cNvPr id="3" name="Oval 2">
            <a:extLst>
              <a:ext uri="{FF2B5EF4-FFF2-40B4-BE49-F238E27FC236}">
                <a16:creationId xmlns:a16="http://schemas.microsoft.com/office/drawing/2014/main" id="{5FA464BC-DA7F-4FA1-9E42-BDEB9A73C37D}"/>
              </a:ext>
            </a:extLst>
          </p:cNvPr>
          <p:cNvSpPr/>
          <p:nvPr/>
        </p:nvSpPr>
        <p:spPr>
          <a:xfrm>
            <a:off x="1476437" y="2780928"/>
            <a:ext cx="2015443"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sp>
        <p:nvSpPr>
          <p:cNvPr id="9" name="Oval 8">
            <a:extLst>
              <a:ext uri="{FF2B5EF4-FFF2-40B4-BE49-F238E27FC236}">
                <a16:creationId xmlns:a16="http://schemas.microsoft.com/office/drawing/2014/main" id="{FF0EE89A-C6B4-4481-975C-4E1F5D5E561D}"/>
              </a:ext>
            </a:extLst>
          </p:cNvPr>
          <p:cNvSpPr/>
          <p:nvPr/>
        </p:nvSpPr>
        <p:spPr>
          <a:xfrm>
            <a:off x="6300192" y="2852936"/>
            <a:ext cx="769620"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spTree>
    <p:extLst>
      <p:ext uri="{BB962C8B-B14F-4D97-AF65-F5344CB8AC3E}">
        <p14:creationId xmlns:p14="http://schemas.microsoft.com/office/powerpoint/2010/main" val="509880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764D-A851-4792-96D0-AD36D032B976}"/>
              </a:ext>
            </a:extLst>
          </p:cNvPr>
          <p:cNvSpPr>
            <a:spLocks noGrp="1"/>
          </p:cNvSpPr>
          <p:nvPr>
            <p:ph type="title"/>
          </p:nvPr>
        </p:nvSpPr>
        <p:spPr>
          <a:xfrm>
            <a:off x="457200" y="274638"/>
            <a:ext cx="8229600" cy="629002"/>
          </a:xfrm>
        </p:spPr>
        <p:txBody>
          <a:bodyPr>
            <a:normAutofit fontScale="90000"/>
          </a:bodyPr>
          <a:lstStyle/>
          <a:p>
            <a:r>
              <a:rPr lang="en-GB" dirty="0" err="1"/>
              <a:t>OCdAir</a:t>
            </a:r>
            <a:r>
              <a:rPr lang="en-GB" dirty="0"/>
              <a:t> Reporting: </a:t>
            </a:r>
            <a:r>
              <a:rPr lang="en-GB" dirty="0">
                <a:highlight>
                  <a:srgbClr val="FFFF00"/>
                </a:highlight>
              </a:rPr>
              <a:t>90 percentile</a:t>
            </a:r>
            <a:endParaRPr lang="nl-BE" dirty="0">
              <a:highlight>
                <a:srgbClr val="FFFF00"/>
              </a:highlight>
            </a:endParaRPr>
          </a:p>
        </p:txBody>
      </p:sp>
      <p:sp>
        <p:nvSpPr>
          <p:cNvPr id="4" name="Footer Placeholder 3">
            <a:extLst>
              <a:ext uri="{FF2B5EF4-FFF2-40B4-BE49-F238E27FC236}">
                <a16:creationId xmlns:a16="http://schemas.microsoft.com/office/drawing/2014/main" id="{547B1BE4-C8DF-4718-94DE-CC399C87B45D}"/>
              </a:ext>
            </a:extLst>
          </p:cNvPr>
          <p:cNvSpPr>
            <a:spLocks noGrp="1"/>
          </p:cNvSpPr>
          <p:nvPr>
            <p:ph type="ftr" sz="quarter" idx="11"/>
          </p:nvPr>
        </p:nvSpPr>
        <p:spPr/>
        <p:txBody>
          <a:bodyPr/>
          <a:lstStyle/>
          <a:p>
            <a:r>
              <a:rPr lang="pt-BR"/>
              <a:t>16th H&amp;S Com. - Brussels - 25 06 2018</a:t>
            </a:r>
            <a:endParaRPr lang="en-US"/>
          </a:p>
        </p:txBody>
      </p:sp>
      <p:sp>
        <p:nvSpPr>
          <p:cNvPr id="5" name="Slide Number Placeholder 4">
            <a:extLst>
              <a:ext uri="{FF2B5EF4-FFF2-40B4-BE49-F238E27FC236}">
                <a16:creationId xmlns:a16="http://schemas.microsoft.com/office/drawing/2014/main" id="{342EE138-14CD-4205-97EB-701FEB074790}"/>
              </a:ext>
            </a:extLst>
          </p:cNvPr>
          <p:cNvSpPr>
            <a:spLocks noGrp="1"/>
          </p:cNvSpPr>
          <p:nvPr>
            <p:ph type="sldNum" sz="quarter" idx="12"/>
          </p:nvPr>
        </p:nvSpPr>
        <p:spPr/>
        <p:txBody>
          <a:bodyPr/>
          <a:lstStyle/>
          <a:p>
            <a:fld id="{CD0BCCEB-D3B8-4160-827F-FEAE3E52EE7D}" type="slidenum">
              <a:rPr lang="en-US" smtClean="0"/>
              <a:pPr/>
              <a:t>22</a:t>
            </a:fld>
            <a:endParaRPr lang="en-US" dirty="0"/>
          </a:p>
        </p:txBody>
      </p:sp>
      <p:graphicFrame>
        <p:nvGraphicFramePr>
          <p:cNvPr id="3" name="Table 2">
            <a:extLst>
              <a:ext uri="{FF2B5EF4-FFF2-40B4-BE49-F238E27FC236}">
                <a16:creationId xmlns:a16="http://schemas.microsoft.com/office/drawing/2014/main" id="{EC208010-8BE0-4960-8EB8-E4953AC72EC6}"/>
              </a:ext>
            </a:extLst>
          </p:cNvPr>
          <p:cNvGraphicFramePr>
            <a:graphicFrameLocks noGrp="1"/>
          </p:cNvGraphicFramePr>
          <p:nvPr>
            <p:extLst>
              <p:ext uri="{D42A27DB-BD31-4B8C-83A1-F6EECF244321}">
                <p14:modId xmlns:p14="http://schemas.microsoft.com/office/powerpoint/2010/main" val="1369627180"/>
              </p:ext>
            </p:extLst>
          </p:nvPr>
        </p:nvGraphicFramePr>
        <p:xfrm>
          <a:off x="611560" y="1163299"/>
          <a:ext cx="6984775" cy="4991466"/>
        </p:xfrm>
        <a:graphic>
          <a:graphicData uri="http://schemas.openxmlformats.org/drawingml/2006/table">
            <a:tbl>
              <a:tblPr/>
              <a:tblGrid>
                <a:gridCol w="1896373">
                  <a:extLst>
                    <a:ext uri="{9D8B030D-6E8A-4147-A177-3AD203B41FA5}">
                      <a16:colId xmlns:a16="http://schemas.microsoft.com/office/drawing/2014/main" val="1638476808"/>
                    </a:ext>
                  </a:extLst>
                </a:gridCol>
                <a:gridCol w="848067">
                  <a:extLst>
                    <a:ext uri="{9D8B030D-6E8A-4147-A177-3AD203B41FA5}">
                      <a16:colId xmlns:a16="http://schemas.microsoft.com/office/drawing/2014/main" val="3512153375"/>
                    </a:ext>
                  </a:extLst>
                </a:gridCol>
                <a:gridCol w="848067">
                  <a:extLst>
                    <a:ext uri="{9D8B030D-6E8A-4147-A177-3AD203B41FA5}">
                      <a16:colId xmlns:a16="http://schemas.microsoft.com/office/drawing/2014/main" val="2647040371"/>
                    </a:ext>
                  </a:extLst>
                </a:gridCol>
                <a:gridCol w="848067">
                  <a:extLst>
                    <a:ext uri="{9D8B030D-6E8A-4147-A177-3AD203B41FA5}">
                      <a16:colId xmlns:a16="http://schemas.microsoft.com/office/drawing/2014/main" val="2288946423"/>
                    </a:ext>
                  </a:extLst>
                </a:gridCol>
                <a:gridCol w="848067">
                  <a:extLst>
                    <a:ext uri="{9D8B030D-6E8A-4147-A177-3AD203B41FA5}">
                      <a16:colId xmlns:a16="http://schemas.microsoft.com/office/drawing/2014/main" val="3106171296"/>
                    </a:ext>
                  </a:extLst>
                </a:gridCol>
                <a:gridCol w="848067">
                  <a:extLst>
                    <a:ext uri="{9D8B030D-6E8A-4147-A177-3AD203B41FA5}">
                      <a16:colId xmlns:a16="http://schemas.microsoft.com/office/drawing/2014/main" val="3472134245"/>
                    </a:ext>
                  </a:extLst>
                </a:gridCol>
                <a:gridCol w="848067">
                  <a:extLst>
                    <a:ext uri="{9D8B030D-6E8A-4147-A177-3AD203B41FA5}">
                      <a16:colId xmlns:a16="http://schemas.microsoft.com/office/drawing/2014/main" val="3899425178"/>
                    </a:ext>
                  </a:extLst>
                </a:gridCol>
              </a:tblGrid>
              <a:tr h="375438">
                <a:tc>
                  <a:txBody>
                    <a:bodyPr/>
                    <a:lstStyle/>
                    <a:p>
                      <a:pPr algn="l" fontAlgn="b"/>
                      <a:endParaRPr lang="nl-B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ctr"/>
                      <a:r>
                        <a:rPr lang="nl-BE" sz="2000" b="1" i="0" u="none" strike="noStrike">
                          <a:solidFill>
                            <a:srgbClr val="000000"/>
                          </a:solidFill>
                          <a:effectLst/>
                          <a:latin typeface="Calibri" panose="020F0502020204030204" pitchFamily="34" charset="0"/>
                        </a:rPr>
                        <a:t> -  OCd-AIR 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nl-BE"/>
                    </a:p>
                  </a:txBody>
                  <a:tcPr/>
                </a:tc>
                <a:tc gridSpan="2">
                  <a:txBody>
                    <a:bodyPr/>
                    <a:lstStyle/>
                    <a:p>
                      <a:pPr algn="ctr" fontAlgn="ctr"/>
                      <a:r>
                        <a:rPr lang="nl-BE" sz="2000" b="1" i="0" u="none" strike="noStrike">
                          <a:solidFill>
                            <a:srgbClr val="000000"/>
                          </a:solidFill>
                          <a:effectLst/>
                          <a:latin typeface="Calibri" panose="020F0502020204030204" pitchFamily="34" charset="0"/>
                        </a:rPr>
                        <a:t> -  OCd-AIR 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nl-BE"/>
                    </a:p>
                  </a:txBody>
                  <a:tcPr/>
                </a:tc>
                <a:tc gridSpan="2">
                  <a:txBody>
                    <a:bodyPr/>
                    <a:lstStyle/>
                    <a:p>
                      <a:pPr algn="ctr" fontAlgn="ctr"/>
                      <a:r>
                        <a:rPr lang="nl-BE" sz="2000" b="1" i="0" u="none" strike="noStrike">
                          <a:solidFill>
                            <a:srgbClr val="000000"/>
                          </a:solidFill>
                          <a:effectLst/>
                          <a:latin typeface="Calibri" panose="020F0502020204030204" pitchFamily="34" charset="0"/>
                        </a:rPr>
                        <a:t> -  OCd-AIR 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1671859507"/>
                  </a:ext>
                </a:extLst>
              </a:tr>
              <a:tr h="285384">
                <a:tc>
                  <a:txBody>
                    <a:bodyPr/>
                    <a:lstStyle/>
                    <a:p>
                      <a:pPr algn="l" fontAlgn="b"/>
                      <a:r>
                        <a:rPr lang="nl-BE" sz="900" b="0" i="0" u="none" strike="noStrike">
                          <a:solidFill>
                            <a:srgbClr val="000000"/>
                          </a:solidFill>
                          <a:effectLst/>
                          <a:latin typeface="Calibri" panose="020F0502020204030204" pitchFamily="34" charset="0"/>
                        </a:rPr>
                        <a:t>90 percentile</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nl-BE" sz="1700" b="1" i="0" u="none" strike="noStrike">
                          <a:solidFill>
                            <a:srgbClr val="000000"/>
                          </a:solidFill>
                          <a:effectLst/>
                          <a:latin typeface="Calibri" panose="020F0502020204030204" pitchFamily="34" charset="0"/>
                        </a:rPr>
                        <a:t>2015</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gridSpan="2">
                  <a:txBody>
                    <a:bodyPr/>
                    <a:lstStyle/>
                    <a:p>
                      <a:pPr algn="ctr" fontAlgn="ctr"/>
                      <a:r>
                        <a:rPr lang="nl-BE" sz="1700" b="1" i="0" u="none" strike="noStrike">
                          <a:solidFill>
                            <a:srgbClr val="000000"/>
                          </a:solidFill>
                          <a:effectLst/>
                          <a:latin typeface="Calibri" panose="020F0502020204030204" pitchFamily="34" charset="0"/>
                        </a:rPr>
                        <a:t>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gridSpan="2">
                  <a:txBody>
                    <a:bodyPr/>
                    <a:lstStyle/>
                    <a:p>
                      <a:pPr algn="ctr" fontAlgn="ctr"/>
                      <a:r>
                        <a:rPr lang="nl-BE" sz="1700" b="1" i="0" u="none" strike="noStrike">
                          <a:solidFill>
                            <a:srgbClr val="000000"/>
                          </a:solidFill>
                          <a:effectLst/>
                          <a:latin typeface="Calibri" panose="020F0502020204030204" pitchFamily="34" charset="0"/>
                        </a:rPr>
                        <a:t>2017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1827861138"/>
                  </a:ext>
                </a:extLst>
              </a:tr>
              <a:tr h="558792">
                <a:tc>
                  <a:txBody>
                    <a:bodyPr/>
                    <a:lstStyle/>
                    <a:p>
                      <a:pPr algn="ctr" fontAlgn="ctr"/>
                      <a:r>
                        <a:rPr lang="nl-BE" sz="1000" b="1" i="0" u="none" strike="noStrike">
                          <a:solidFill>
                            <a:srgbClr val="000000"/>
                          </a:solidFill>
                          <a:effectLst/>
                          <a:latin typeface="Calibri" panose="020F0502020204030204" pitchFamily="34" charset="0"/>
                        </a:rPr>
                        <a:t>Range  [µg/m³]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number of SEGs in this range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0000"/>
                          </a:solidFill>
                          <a:effectLst/>
                          <a:latin typeface="Calibri" panose="020F0502020204030204" pitchFamily="34" charset="0"/>
                        </a:rPr>
                        <a:t>Number of workers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number of SEGs in this range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0000"/>
                          </a:solidFill>
                          <a:effectLst/>
                          <a:latin typeface="Calibri" panose="020F0502020204030204" pitchFamily="34" charset="0"/>
                        </a:rPr>
                        <a:t>Number of workers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number of SEGs in this range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0000"/>
                          </a:solidFill>
                          <a:effectLst/>
                          <a:latin typeface="Calibri" panose="020F0502020204030204" pitchFamily="34" charset="0"/>
                        </a:rPr>
                        <a:t>Number of workers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098654"/>
                  </a:ext>
                </a:extLst>
              </a:tr>
              <a:tr h="314321">
                <a:tc>
                  <a:txBody>
                    <a:bodyPr/>
                    <a:lstStyle/>
                    <a:p>
                      <a:pPr algn="ctr" fontAlgn="ctr"/>
                      <a:r>
                        <a:rPr lang="nl-BE" sz="1000" b="0" i="0" u="none" strike="noStrike">
                          <a:solidFill>
                            <a:srgbClr val="000000"/>
                          </a:solidFill>
                          <a:effectLst/>
                          <a:latin typeface="Calibri" panose="020F0502020204030204" pitchFamily="34" charset="0"/>
                        </a:rPr>
                        <a:t>0 to 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AA"/>
                    </a:solidFill>
                  </a:tcPr>
                </a:tc>
                <a:tc>
                  <a:txBody>
                    <a:bodyPr/>
                    <a:lstStyle/>
                    <a:p>
                      <a:pPr algn="ctr" fontAlgn="ctr"/>
                      <a:r>
                        <a:rPr lang="nl-BE" sz="1000" b="0" i="0" u="none" strike="noStrike">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137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429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100267"/>
                  </a:ext>
                </a:extLst>
              </a:tr>
              <a:tr h="314321">
                <a:tc>
                  <a:txBody>
                    <a:bodyPr/>
                    <a:lstStyle/>
                    <a:p>
                      <a:pPr algn="ctr" fontAlgn="ctr"/>
                      <a:r>
                        <a:rPr lang="nl-BE" sz="1000" b="0" i="0" u="none" strike="noStrike">
                          <a:solidFill>
                            <a:srgbClr val="000000"/>
                          </a:solidFill>
                          <a:effectLst/>
                          <a:latin typeface="Calibri" panose="020F0502020204030204" pitchFamily="34" charset="0"/>
                        </a:rPr>
                        <a:t>0 to 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EAA"/>
                    </a:solidFill>
                  </a:tcPr>
                </a:tc>
                <a:tc>
                  <a:txBody>
                    <a:bodyPr/>
                    <a:lstStyle/>
                    <a:p>
                      <a:pPr algn="ctr" fontAlgn="ctr"/>
                      <a:r>
                        <a:rPr lang="nl-BE" sz="1000" b="1" i="0" u="none" strike="noStrike">
                          <a:solidFill>
                            <a:srgbClr val="00B05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267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339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997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1600"/>
                  </a:ext>
                </a:extLst>
              </a:tr>
              <a:tr h="314321">
                <a:tc>
                  <a:txBody>
                    <a:bodyPr/>
                    <a:lstStyle/>
                    <a:p>
                      <a:pPr algn="ctr" fontAlgn="ctr"/>
                      <a:r>
                        <a:rPr lang="nl-BE" sz="1000" b="0" i="0" u="none" strike="noStrike">
                          <a:solidFill>
                            <a:srgbClr val="000000"/>
                          </a:solidFill>
                          <a:effectLst/>
                          <a:latin typeface="Calibri" panose="020F0502020204030204" pitchFamily="34" charset="0"/>
                        </a:rPr>
                        <a:t>1.1 to 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EAA"/>
                    </a:solidFill>
                  </a:tcPr>
                </a:tc>
                <a:tc>
                  <a:txBody>
                    <a:bodyPr/>
                    <a:lstStyle/>
                    <a:p>
                      <a:pPr algn="ctr" fontAlgn="ctr"/>
                      <a:r>
                        <a:rPr lang="nl-BE" sz="1000" b="1" i="0" u="none" strike="noStrike">
                          <a:solidFill>
                            <a:srgbClr val="00B050"/>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147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439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331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905107"/>
                  </a:ext>
                </a:extLst>
              </a:tr>
              <a:tr h="314321">
                <a:tc>
                  <a:txBody>
                    <a:bodyPr/>
                    <a:lstStyle/>
                    <a:p>
                      <a:pPr algn="ctr" fontAlgn="ctr"/>
                      <a:r>
                        <a:rPr lang="nl-BE" sz="1000" b="0" i="0" u="none" strike="noStrike">
                          <a:solidFill>
                            <a:srgbClr val="000000"/>
                          </a:solidFill>
                          <a:effectLst/>
                          <a:latin typeface="Calibri" panose="020F0502020204030204" pitchFamily="34" charset="0"/>
                        </a:rPr>
                        <a:t>2.1 to 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EAA"/>
                    </a:solidFill>
                  </a:tcPr>
                </a:tc>
                <a:tc>
                  <a:txBody>
                    <a:bodyPr/>
                    <a:lstStyle/>
                    <a:p>
                      <a:pPr algn="ctr" fontAlgn="ctr"/>
                      <a:r>
                        <a:rPr lang="nl-BE" sz="1000" b="1" i="0" u="none" strike="noStrike">
                          <a:solidFill>
                            <a:srgbClr val="00B05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149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291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528341"/>
                  </a:ext>
                </a:extLst>
              </a:tr>
              <a:tr h="314321">
                <a:tc>
                  <a:txBody>
                    <a:bodyPr/>
                    <a:lstStyle/>
                    <a:p>
                      <a:pPr algn="ctr" fontAlgn="ctr"/>
                      <a:r>
                        <a:rPr lang="nl-BE" sz="1000" b="0" i="0" u="none" strike="noStrike">
                          <a:solidFill>
                            <a:srgbClr val="000000"/>
                          </a:solidFill>
                          <a:effectLst/>
                          <a:latin typeface="Calibri" panose="020F0502020204030204" pitchFamily="34" charset="0"/>
                        </a:rPr>
                        <a:t>3.1 to 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EAA"/>
                    </a:solidFill>
                  </a:tcPr>
                </a:tc>
                <a:tc>
                  <a:txBody>
                    <a:bodyPr/>
                    <a:lstStyle/>
                    <a:p>
                      <a:pPr algn="ctr" fontAlgn="ctr"/>
                      <a:r>
                        <a:rPr lang="nl-BE" sz="1000" b="1" i="0" u="none" strike="noStrike">
                          <a:solidFill>
                            <a:srgbClr val="00B050"/>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1" i="0" u="none" strike="noStrike">
                          <a:solidFill>
                            <a:srgbClr val="00B050"/>
                          </a:solidFill>
                          <a:effectLst/>
                          <a:latin typeface="Calibri" panose="020F0502020204030204" pitchFamily="34" charset="0"/>
                        </a:rPr>
                        <a:t>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6565"/>
                  </a:ext>
                </a:extLst>
              </a:tr>
              <a:tr h="314321">
                <a:tc>
                  <a:txBody>
                    <a:bodyPr/>
                    <a:lstStyle/>
                    <a:p>
                      <a:pPr algn="ctr" fontAlgn="ctr"/>
                      <a:r>
                        <a:rPr lang="nl-BE" sz="1000" b="0" i="0" u="none" strike="noStrike">
                          <a:solidFill>
                            <a:srgbClr val="000000"/>
                          </a:solidFill>
                          <a:effectLst/>
                          <a:latin typeface="Calibri" panose="020F0502020204030204" pitchFamily="34" charset="0"/>
                        </a:rPr>
                        <a:t>4.1 to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A9A8"/>
                    </a:solidFill>
                  </a:tcPr>
                </a:tc>
                <a:tc>
                  <a:txBody>
                    <a:bodyPr/>
                    <a:lstStyle/>
                    <a:p>
                      <a:pPr algn="ctr" fontAlgn="ctr"/>
                      <a:r>
                        <a:rPr lang="nl-BE" sz="1000" b="0" i="0" u="none" strike="noStrike">
                          <a:solidFill>
                            <a:srgbClr val="FF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012855"/>
                  </a:ext>
                </a:extLst>
              </a:tr>
              <a:tr h="314321">
                <a:tc>
                  <a:txBody>
                    <a:bodyPr/>
                    <a:lstStyle/>
                    <a:p>
                      <a:pPr algn="ctr" fontAlgn="ctr"/>
                      <a:r>
                        <a:rPr lang="nl-BE" sz="1000" b="0" i="0" u="none" strike="noStrike">
                          <a:solidFill>
                            <a:srgbClr val="000000"/>
                          </a:solidFill>
                          <a:effectLst/>
                          <a:latin typeface="Calibri" panose="020F0502020204030204" pitchFamily="34" charset="0"/>
                        </a:rPr>
                        <a:t>5.1 to 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A9A8"/>
                    </a:solidFill>
                  </a:tcPr>
                </a:tc>
                <a:tc>
                  <a:txBody>
                    <a:bodyPr/>
                    <a:lstStyle/>
                    <a:p>
                      <a:pPr algn="ctr" fontAlgn="ctr"/>
                      <a:r>
                        <a:rPr lang="nl-BE" sz="1000" b="0" i="0" u="none" strike="noStrike">
                          <a:solidFill>
                            <a:srgbClr val="FF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929224"/>
                  </a:ext>
                </a:extLst>
              </a:tr>
              <a:tr h="314321">
                <a:tc>
                  <a:txBody>
                    <a:bodyPr/>
                    <a:lstStyle/>
                    <a:p>
                      <a:pPr algn="ctr" fontAlgn="ctr"/>
                      <a:r>
                        <a:rPr lang="nl-BE" sz="1000" b="0" i="0" u="none" strike="noStrike">
                          <a:solidFill>
                            <a:srgbClr val="000000"/>
                          </a:solidFill>
                          <a:effectLst/>
                          <a:latin typeface="Calibri" panose="020F0502020204030204" pitchFamily="34" charset="0"/>
                        </a:rPr>
                        <a:t>7.1   to 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A9A8"/>
                    </a:solidFill>
                  </a:tcPr>
                </a:tc>
                <a:tc>
                  <a:txBody>
                    <a:bodyPr/>
                    <a:lstStyle/>
                    <a:p>
                      <a:pPr algn="ctr" fontAlgn="ctr"/>
                      <a:r>
                        <a:rPr lang="nl-BE" sz="1000" b="0" i="0" u="none" strike="noStrike">
                          <a:solidFill>
                            <a:srgbClr val="FF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219464"/>
                  </a:ext>
                </a:extLst>
              </a:tr>
              <a:tr h="314321">
                <a:tc>
                  <a:txBody>
                    <a:bodyPr/>
                    <a:lstStyle/>
                    <a:p>
                      <a:pPr algn="ctr" fontAlgn="ctr"/>
                      <a:r>
                        <a:rPr lang="nl-BE" sz="1000" b="0" i="0" u="none" strike="noStrike">
                          <a:solidFill>
                            <a:srgbClr val="000000"/>
                          </a:solidFill>
                          <a:effectLst/>
                          <a:latin typeface="Calibri" panose="020F0502020204030204" pitchFamily="34" charset="0"/>
                        </a:rPr>
                        <a:t>&gt;10.1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A9A8"/>
                    </a:solidFill>
                  </a:tcPr>
                </a:tc>
                <a:tc>
                  <a:txBody>
                    <a:bodyPr/>
                    <a:lstStyle/>
                    <a:p>
                      <a:pPr algn="ctr" fontAlgn="ctr"/>
                      <a:r>
                        <a:rPr lang="nl-BE" sz="1000" b="0" i="0" u="none" strike="noStrike">
                          <a:solidFill>
                            <a:srgbClr val="FF0000"/>
                          </a:solidFill>
                          <a:effectLst/>
                          <a:latin typeface="Calibri" panose="020F050202020403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143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44048"/>
                  </a:ext>
                </a:extLst>
              </a:tr>
              <a:tr h="314321">
                <a:tc>
                  <a:txBody>
                    <a:bodyPr/>
                    <a:lstStyle/>
                    <a:p>
                      <a:pPr algn="ctr" fontAlgn="ctr"/>
                      <a:r>
                        <a:rPr lang="nl-BE" sz="1000" b="0" i="0" u="none" strike="noStrike">
                          <a:solidFill>
                            <a:srgbClr val="000000"/>
                          </a:solidFill>
                          <a:effectLst/>
                          <a:latin typeface="Calibri" panose="020F0502020204030204" pitchFamily="34" charset="0"/>
                        </a:rPr>
                        <a:t>other non-compliant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A9A8"/>
                    </a:solidFill>
                  </a:tcPr>
                </a:tc>
                <a:tc>
                  <a:txBody>
                    <a:bodyPr/>
                    <a:lstStyle/>
                    <a:p>
                      <a:pPr algn="ctr" fontAlgn="ctr"/>
                      <a:r>
                        <a:rPr lang="nl-BE" sz="1000" b="0" i="0" u="none" strike="noStrike">
                          <a:solidFill>
                            <a:srgbClr val="FF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042699"/>
                  </a:ext>
                </a:extLst>
              </a:tr>
              <a:tr h="314321">
                <a:tc>
                  <a:txBody>
                    <a:bodyPr/>
                    <a:lstStyle/>
                    <a:p>
                      <a:pPr algn="ctr" fontAlgn="ctr"/>
                      <a:r>
                        <a:rPr lang="nl-BE" sz="1000" b="0" i="0" u="none" strike="noStrike">
                          <a:solidFill>
                            <a:srgbClr val="000000"/>
                          </a:solidFill>
                          <a:effectLst/>
                          <a:latin typeface="Calibri" panose="020F0502020204030204" pitchFamily="34" charset="0"/>
                        </a:rPr>
                        <a:t>non-conclusive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A9A8"/>
                    </a:solidFill>
                  </a:tcPr>
                </a:tc>
                <a:tc>
                  <a:txBody>
                    <a:bodyPr/>
                    <a:lstStyle/>
                    <a:p>
                      <a:pPr algn="ctr" fontAlgn="ctr"/>
                      <a:r>
                        <a:rPr lang="nl-BE" sz="1000" b="0" i="0" u="none" strike="noStrike">
                          <a:solidFill>
                            <a:srgbClr val="FF0000"/>
                          </a:solidFill>
                          <a:effectLst/>
                          <a:latin typeface="Calibri" panose="020F0502020204030204" pitchFamily="34" charset="0"/>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648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309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FF0000"/>
                          </a:solidFill>
                          <a:effectLst/>
                          <a:latin typeface="Calibri" panose="020F0502020204030204" pitchFamily="34" charset="0"/>
                        </a:rPr>
                        <a:t>441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783426"/>
                  </a:ext>
                </a:extLst>
              </a:tr>
              <a:tr h="314321">
                <a:tc>
                  <a:txBody>
                    <a:bodyPr/>
                    <a:lstStyle/>
                    <a:p>
                      <a:pPr algn="ctr" fontAlgn="ctr"/>
                      <a:r>
                        <a:rPr lang="nl-BE" sz="1000" b="1" i="0" u="none" strike="noStrike">
                          <a:solidFill>
                            <a:srgbClr val="000000"/>
                          </a:solidFill>
                          <a:effectLst/>
                          <a:latin typeface="Calibri" panose="020F0502020204030204" pitchFamily="34" charset="0"/>
                        </a:rPr>
                        <a:t>Total number</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000000"/>
                          </a:solidFill>
                          <a:effectLst/>
                          <a:latin typeface="Calibri" panose="020F0502020204030204" pitchFamily="34" charset="0"/>
                        </a:rPr>
                        <a:t>131</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000000"/>
                          </a:solidFill>
                          <a:effectLst/>
                          <a:latin typeface="Calibri" panose="020F0502020204030204" pitchFamily="34" charset="0"/>
                        </a:rPr>
                        <a:t>1369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000000"/>
                          </a:solidFill>
                          <a:effectLst/>
                          <a:latin typeface="Calibri" panose="020F0502020204030204" pitchFamily="34" charset="0"/>
                        </a:rPr>
                        <a:t>127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000000"/>
                          </a:solidFill>
                          <a:effectLst/>
                          <a:latin typeface="Calibri" panose="020F0502020204030204" pitchFamily="34" charset="0"/>
                        </a:rPr>
                        <a:t>1451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000000"/>
                          </a:solidFill>
                          <a:effectLst/>
                          <a:latin typeface="Calibri" panose="020F0502020204030204" pitchFamily="34" charset="0"/>
                        </a:rPr>
                        <a:t>162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000" b="0" i="0" u="none" strike="noStrike">
                          <a:solidFill>
                            <a:srgbClr val="000000"/>
                          </a:solidFill>
                          <a:effectLst/>
                          <a:latin typeface="Calibri" panose="020F0502020204030204" pitchFamily="34" charset="0"/>
                        </a:rPr>
                        <a:t>2249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865964"/>
                  </a:ext>
                </a:extLst>
              </a:tr>
            </a:tbl>
          </a:graphicData>
        </a:graphic>
      </p:graphicFrame>
    </p:spTree>
    <p:extLst>
      <p:ext uri="{BB962C8B-B14F-4D97-AF65-F5344CB8AC3E}">
        <p14:creationId xmlns:p14="http://schemas.microsoft.com/office/powerpoint/2010/main" val="171453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A24E-7F81-44CE-BFF3-D74C97FDBD51}"/>
              </a:ext>
            </a:extLst>
          </p:cNvPr>
          <p:cNvSpPr>
            <a:spLocks noGrp="1"/>
          </p:cNvSpPr>
          <p:nvPr>
            <p:ph type="title"/>
          </p:nvPr>
        </p:nvSpPr>
        <p:spPr>
          <a:xfrm>
            <a:off x="457200" y="274638"/>
            <a:ext cx="8229600" cy="922114"/>
          </a:xfrm>
        </p:spPr>
        <p:txBody>
          <a:bodyPr>
            <a:normAutofit/>
          </a:bodyPr>
          <a:lstStyle/>
          <a:p>
            <a:r>
              <a:rPr lang="en-GB" dirty="0" err="1"/>
              <a:t>OCdAir</a:t>
            </a:r>
            <a:r>
              <a:rPr lang="en-GB" dirty="0"/>
              <a:t> Reporting: </a:t>
            </a:r>
            <a:r>
              <a:rPr lang="en-GB" dirty="0">
                <a:highlight>
                  <a:srgbClr val="FFFF00"/>
                </a:highlight>
              </a:rPr>
              <a:t>90 percentile</a:t>
            </a:r>
            <a:endParaRPr lang="nl-BE" dirty="0">
              <a:highlight>
                <a:srgbClr val="FFFF00"/>
              </a:highlight>
            </a:endParaRPr>
          </a:p>
        </p:txBody>
      </p:sp>
      <p:sp>
        <p:nvSpPr>
          <p:cNvPr id="4" name="Footer Placeholder 3">
            <a:extLst>
              <a:ext uri="{FF2B5EF4-FFF2-40B4-BE49-F238E27FC236}">
                <a16:creationId xmlns:a16="http://schemas.microsoft.com/office/drawing/2014/main" id="{DEF82A93-A276-405C-9445-1B43AE20496B}"/>
              </a:ext>
            </a:extLst>
          </p:cNvPr>
          <p:cNvSpPr>
            <a:spLocks noGrp="1"/>
          </p:cNvSpPr>
          <p:nvPr>
            <p:ph type="ftr" sz="quarter" idx="11"/>
          </p:nvPr>
        </p:nvSpPr>
        <p:spPr/>
        <p:txBody>
          <a:bodyPr/>
          <a:lstStyle/>
          <a:p>
            <a:r>
              <a:rPr lang="pt-BR"/>
              <a:t>16th H&amp;S Com. - Brussels - 25 06 2018</a:t>
            </a:r>
            <a:endParaRPr lang="en-US"/>
          </a:p>
        </p:txBody>
      </p:sp>
      <p:sp>
        <p:nvSpPr>
          <p:cNvPr id="5" name="Slide Number Placeholder 4">
            <a:extLst>
              <a:ext uri="{FF2B5EF4-FFF2-40B4-BE49-F238E27FC236}">
                <a16:creationId xmlns:a16="http://schemas.microsoft.com/office/drawing/2014/main" id="{D83D68AF-6E52-4158-AAFD-4CBBDD3510AD}"/>
              </a:ext>
            </a:extLst>
          </p:cNvPr>
          <p:cNvSpPr>
            <a:spLocks noGrp="1"/>
          </p:cNvSpPr>
          <p:nvPr>
            <p:ph type="sldNum" sz="quarter" idx="12"/>
          </p:nvPr>
        </p:nvSpPr>
        <p:spPr/>
        <p:txBody>
          <a:bodyPr/>
          <a:lstStyle/>
          <a:p>
            <a:fld id="{CD0BCCEB-D3B8-4160-827F-FEAE3E52EE7D}" type="slidenum">
              <a:rPr lang="en-US" smtClean="0"/>
              <a:pPr/>
              <a:t>23</a:t>
            </a:fld>
            <a:endParaRPr lang="en-US" dirty="0"/>
          </a:p>
        </p:txBody>
      </p:sp>
      <p:graphicFrame>
        <p:nvGraphicFramePr>
          <p:cNvPr id="8" name="Table 7">
            <a:extLst>
              <a:ext uri="{FF2B5EF4-FFF2-40B4-BE49-F238E27FC236}">
                <a16:creationId xmlns:a16="http://schemas.microsoft.com/office/drawing/2014/main" id="{B1E7C074-2446-4666-8FA9-1DE7A8EF5312}"/>
              </a:ext>
            </a:extLst>
          </p:cNvPr>
          <p:cNvGraphicFramePr>
            <a:graphicFrameLocks noGrp="1"/>
          </p:cNvGraphicFramePr>
          <p:nvPr>
            <p:extLst>
              <p:ext uri="{D42A27DB-BD31-4B8C-83A1-F6EECF244321}">
                <p14:modId xmlns:p14="http://schemas.microsoft.com/office/powerpoint/2010/main" val="3151244337"/>
              </p:ext>
            </p:extLst>
          </p:nvPr>
        </p:nvGraphicFramePr>
        <p:xfrm>
          <a:off x="2178050" y="1124744"/>
          <a:ext cx="4787900" cy="2247900"/>
        </p:xfrm>
        <a:graphic>
          <a:graphicData uri="http://schemas.openxmlformats.org/drawingml/2006/table">
            <a:tbl>
              <a:tblPr/>
              <a:tblGrid>
                <a:gridCol w="2044700">
                  <a:extLst>
                    <a:ext uri="{9D8B030D-6E8A-4147-A177-3AD203B41FA5}">
                      <a16:colId xmlns:a16="http://schemas.microsoft.com/office/drawing/2014/main" val="3036226449"/>
                    </a:ext>
                  </a:extLst>
                </a:gridCol>
                <a:gridCol w="914400">
                  <a:extLst>
                    <a:ext uri="{9D8B030D-6E8A-4147-A177-3AD203B41FA5}">
                      <a16:colId xmlns:a16="http://schemas.microsoft.com/office/drawing/2014/main" val="433930494"/>
                    </a:ext>
                  </a:extLst>
                </a:gridCol>
                <a:gridCol w="914400">
                  <a:extLst>
                    <a:ext uri="{9D8B030D-6E8A-4147-A177-3AD203B41FA5}">
                      <a16:colId xmlns:a16="http://schemas.microsoft.com/office/drawing/2014/main" val="2769742018"/>
                    </a:ext>
                  </a:extLst>
                </a:gridCol>
                <a:gridCol w="914400">
                  <a:extLst>
                    <a:ext uri="{9D8B030D-6E8A-4147-A177-3AD203B41FA5}">
                      <a16:colId xmlns:a16="http://schemas.microsoft.com/office/drawing/2014/main" val="2335022761"/>
                    </a:ext>
                  </a:extLst>
                </a:gridCol>
              </a:tblGrid>
              <a:tr h="247650">
                <a:tc gridSpan="4">
                  <a:txBody>
                    <a:bodyPr/>
                    <a:lstStyle/>
                    <a:p>
                      <a:pPr algn="ctr" fontAlgn="b"/>
                      <a:r>
                        <a:rPr lang="nl-BE" sz="1400" b="1" i="0" u="none" strike="noStrike">
                          <a:solidFill>
                            <a:srgbClr val="000000"/>
                          </a:solidFill>
                          <a:effectLst/>
                          <a:latin typeface="Calibri" panose="020F0502020204030204" pitchFamily="34" charset="0"/>
                        </a:rPr>
                        <a:t>90 percentile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468933685"/>
                  </a:ext>
                </a:extLst>
              </a:tr>
              <a:tr h="209550">
                <a:tc>
                  <a:txBody>
                    <a:bodyPr/>
                    <a:lstStyle/>
                    <a:p>
                      <a:pPr algn="ctr" fontAlgn="ctr"/>
                      <a:r>
                        <a:rPr lang="nl-BE" sz="1200" b="1" i="0" u="none" strike="noStrike">
                          <a:solidFill>
                            <a:srgbClr val="000000"/>
                          </a:solidFill>
                          <a:effectLst/>
                          <a:latin typeface="Calibri" panose="020F0502020204030204" pitchFamily="34" charset="0"/>
                        </a:rPr>
                        <a:t>Range  [µg/m³]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1" i="0" u="none" strike="noStrike">
                          <a:solidFill>
                            <a:srgbClr val="000000"/>
                          </a:solidFill>
                          <a:effectLst/>
                          <a:latin typeface="Calibri" panose="020F0502020204030204" pitchFamily="34" charset="0"/>
                        </a:rPr>
                        <a:t>2015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100" b="1" i="0" u="none" strike="noStrike">
                          <a:solidFill>
                            <a:srgbClr val="000000"/>
                          </a:solidFill>
                          <a:effectLst/>
                          <a:latin typeface="Calibri" panose="020F0502020204030204" pitchFamily="34" charset="0"/>
                        </a:rPr>
                        <a:t>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BE" sz="1100" b="1" i="0" u="none" strike="noStrike">
                          <a:solidFill>
                            <a:srgbClr val="000000"/>
                          </a:solidFill>
                          <a:effectLst/>
                          <a:latin typeface="Calibri" panose="020F0502020204030204" pitchFamily="34" charset="0"/>
                        </a:rPr>
                        <a:t>2017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78465"/>
                  </a:ext>
                </a:extLst>
              </a:tr>
              <a:tr h="447675">
                <a:tc>
                  <a:txBody>
                    <a:bodyPr/>
                    <a:lstStyle/>
                    <a:p>
                      <a:pPr algn="ctr" fontAlgn="ctr"/>
                      <a:r>
                        <a:rPr lang="en-US" sz="1200" b="1" i="0" u="none" strike="noStrike">
                          <a:solidFill>
                            <a:srgbClr val="00B050"/>
                          </a:solidFill>
                          <a:effectLst/>
                          <a:latin typeface="Calibri" panose="020F0502020204030204" pitchFamily="34" charset="0"/>
                        </a:rPr>
                        <a:t>% workers in a compliant SEG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600" b="1" i="0" u="none" strike="noStrike">
                          <a:solidFill>
                            <a:srgbClr val="00B05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600" b="1" i="0" u="none" strike="noStrike">
                          <a:solidFill>
                            <a:srgbClr val="00B050"/>
                          </a:solidFill>
                          <a:effectLst/>
                          <a:latin typeface="Calibri" panose="020F0502020204030204" pitchFamily="34" charset="0"/>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600" b="1" i="0" u="none" strike="noStrike">
                          <a:solidFill>
                            <a:srgbClr val="00B05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836953"/>
                  </a:ext>
                </a:extLst>
              </a:tr>
              <a:tr h="447675">
                <a:tc>
                  <a:txBody>
                    <a:bodyPr/>
                    <a:lstStyle/>
                    <a:p>
                      <a:pPr algn="ctr" fontAlgn="ctr"/>
                      <a:r>
                        <a:rPr lang="en-US" sz="1200" b="0" i="0" u="none" strike="noStrike">
                          <a:solidFill>
                            <a:srgbClr val="000000"/>
                          </a:solidFill>
                          <a:effectLst/>
                          <a:latin typeface="Calibri" panose="020F0502020204030204" pitchFamily="34" charset="0"/>
                        </a:rPr>
                        <a:t>% workers in a </a:t>
                      </a:r>
                      <a:r>
                        <a:rPr lang="en-US" sz="1200" b="1" i="0" u="none" strike="noStrike">
                          <a:solidFill>
                            <a:srgbClr val="FF0000"/>
                          </a:solidFill>
                          <a:effectLst/>
                          <a:latin typeface="Calibri" panose="020F0502020204030204" pitchFamily="34" charset="0"/>
                        </a:rPr>
                        <a:t>non-compliant </a:t>
                      </a:r>
                      <a:r>
                        <a:rPr lang="en-US" sz="1200" b="0" i="0" u="none" strike="noStrike">
                          <a:solidFill>
                            <a:srgbClr val="000000"/>
                          </a:solidFill>
                          <a:effectLst/>
                          <a:latin typeface="Calibri" panose="020F0502020204030204" pitchFamily="34" charset="0"/>
                        </a:rPr>
                        <a:t>SEG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408010"/>
                  </a:ext>
                </a:extLst>
              </a:tr>
              <a:tr h="447675">
                <a:tc>
                  <a:txBody>
                    <a:bodyPr/>
                    <a:lstStyle/>
                    <a:p>
                      <a:pPr algn="ctr" fontAlgn="ctr"/>
                      <a:r>
                        <a:rPr lang="nl-BE" sz="1200" b="0" i="0" u="none" strike="noStrike">
                          <a:solidFill>
                            <a:srgbClr val="000000"/>
                          </a:solidFill>
                          <a:effectLst/>
                          <a:latin typeface="Calibri" panose="020F0502020204030204" pitchFamily="34" charset="0"/>
                        </a:rPr>
                        <a:t>% workers in a </a:t>
                      </a:r>
                      <a:r>
                        <a:rPr lang="nl-BE" sz="1200" b="1" i="0" u="none" strike="noStrike">
                          <a:solidFill>
                            <a:srgbClr val="FF0000"/>
                          </a:solidFill>
                          <a:effectLst/>
                          <a:latin typeface="Calibri" panose="020F0502020204030204" pitchFamily="34" charset="0"/>
                        </a:rPr>
                        <a:t>non-conclusive</a:t>
                      </a:r>
                      <a:r>
                        <a:rPr lang="nl-BE" sz="1200" b="0" i="0" u="none" strike="noStrike">
                          <a:solidFill>
                            <a:srgbClr val="000000"/>
                          </a:solidFill>
                          <a:effectLst/>
                          <a:latin typeface="Calibri" panose="020F0502020204030204" pitchFamily="34" charset="0"/>
                        </a:rPr>
                        <a:t> SEG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701360"/>
                  </a:ext>
                </a:extLst>
              </a:tr>
              <a:tr h="447675">
                <a:tc>
                  <a:txBody>
                    <a:bodyPr/>
                    <a:lstStyle/>
                    <a:p>
                      <a:pPr algn="ctr" fontAlgn="ctr"/>
                      <a:r>
                        <a:rPr lang="nl-BE" sz="1200" b="0" i="0" u="none" strike="noStrike">
                          <a:solidFill>
                            <a:srgbClr val="000000"/>
                          </a:solidFill>
                          <a:effectLst/>
                          <a:latin typeface="Calibri" panose="020F0502020204030204" pitchFamily="34" charset="0"/>
                        </a:rPr>
                        <a:t>workers </a:t>
                      </a:r>
                      <a:r>
                        <a:rPr lang="nl-BE" sz="1200" b="1" i="0" u="none" strike="noStrike">
                          <a:solidFill>
                            <a:srgbClr val="FF0000"/>
                          </a:solidFill>
                          <a:effectLst/>
                          <a:latin typeface="Calibri" panose="020F0502020204030204" pitchFamily="34" charset="0"/>
                        </a:rPr>
                        <a:t>above</a:t>
                      </a:r>
                      <a:r>
                        <a:rPr lang="nl-BE" sz="1200" b="0" i="0" u="none" strike="noStrike">
                          <a:solidFill>
                            <a:srgbClr val="000000"/>
                          </a:solidFill>
                          <a:effectLst/>
                          <a:latin typeface="Calibri" panose="020F0502020204030204" pitchFamily="34" charset="0"/>
                        </a:rPr>
                        <a:t> 0,25µg/m³</a:t>
                      </a:r>
                    </a:p>
                    <a:p>
                      <a:pPr algn="ctr" fontAlgn="ctr"/>
                      <a:r>
                        <a:rPr lang="en-GB" sz="1100" b="0" i="0" u="none" strike="noStrike">
                          <a:solidFill>
                            <a:srgbClr val="000000"/>
                          </a:solidFill>
                          <a:effectLst/>
                          <a:latin typeface="Calibri" panose="020F0502020204030204" pitchFamily="34" charset="0"/>
                        </a:rPr>
                        <a:t>(</a:t>
                      </a:r>
                      <a:r>
                        <a:rPr lang="nl-BE" sz="1100" b="0" i="0" u="none" strike="noStrike">
                          <a:solidFill>
                            <a:srgbClr val="000000"/>
                          </a:solidFill>
                          <a:effectLst/>
                          <a:latin typeface="Calibri" panose="020F0502020204030204" pitchFamily="34" charset="0"/>
                        </a:rPr>
                        <a:t>=  +/- 1µg/m³ inhalable)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BE" sz="11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706749"/>
                  </a:ext>
                </a:extLst>
              </a:tr>
            </a:tbl>
          </a:graphicData>
        </a:graphic>
      </p:graphicFrame>
      <p:pic>
        <p:nvPicPr>
          <p:cNvPr id="9" name="Picture 8">
            <a:extLst>
              <a:ext uri="{FF2B5EF4-FFF2-40B4-BE49-F238E27FC236}">
                <a16:creationId xmlns:a16="http://schemas.microsoft.com/office/drawing/2014/main" id="{0A09493B-AA7A-4A94-8D38-42C45A3C9034}"/>
              </a:ext>
            </a:extLst>
          </p:cNvPr>
          <p:cNvPicPr>
            <a:picLocks noChangeAspect="1"/>
          </p:cNvPicPr>
          <p:nvPr/>
        </p:nvPicPr>
        <p:blipFill>
          <a:blip r:embed="rId2"/>
          <a:stretch>
            <a:fillRect/>
          </a:stretch>
        </p:blipFill>
        <p:spPr>
          <a:xfrm>
            <a:off x="1187625" y="3429000"/>
            <a:ext cx="6264696" cy="2355757"/>
          </a:xfrm>
          <a:prstGeom prst="rect">
            <a:avLst/>
          </a:prstGeom>
        </p:spPr>
      </p:pic>
      <p:sp>
        <p:nvSpPr>
          <p:cNvPr id="12" name="Content Placeholder 2">
            <a:extLst>
              <a:ext uri="{FF2B5EF4-FFF2-40B4-BE49-F238E27FC236}">
                <a16:creationId xmlns:a16="http://schemas.microsoft.com/office/drawing/2014/main" id="{87DC1F9E-6BDD-4BF1-9AD1-1378E4DE426B}"/>
              </a:ext>
            </a:extLst>
          </p:cNvPr>
          <p:cNvSpPr txBox="1">
            <a:spLocks/>
          </p:cNvSpPr>
          <p:nvPr/>
        </p:nvSpPr>
        <p:spPr>
          <a:xfrm>
            <a:off x="1259632" y="5774813"/>
            <a:ext cx="7272808" cy="695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pPr>
            <a:r>
              <a:rPr lang="en-US" sz="1600">
                <a:solidFill>
                  <a:srgbClr val="007A37"/>
                </a:solidFill>
              </a:rPr>
              <a:t>74%</a:t>
            </a:r>
            <a:r>
              <a:rPr lang="en-US" sz="1600"/>
              <a:t> is compliant with 4 µg/m³ respirable</a:t>
            </a:r>
          </a:p>
          <a:p>
            <a:pPr>
              <a:spcBef>
                <a:spcPts val="0"/>
              </a:spcBef>
              <a:spcAft>
                <a:spcPts val="600"/>
              </a:spcAft>
            </a:pPr>
            <a:r>
              <a:rPr lang="en-US" sz="1600">
                <a:solidFill>
                  <a:srgbClr val="007A37"/>
                </a:solidFill>
              </a:rPr>
              <a:t>Only 19%</a:t>
            </a:r>
            <a:r>
              <a:rPr lang="en-US" sz="1600"/>
              <a:t> is compliant with 1µg/m³ inhalable</a:t>
            </a:r>
            <a:endParaRPr lang="en-US" sz="1400" dirty="0">
              <a:solidFill>
                <a:srgbClr val="0033CC"/>
              </a:solidFill>
            </a:endParaRPr>
          </a:p>
        </p:txBody>
      </p:sp>
      <p:sp>
        <p:nvSpPr>
          <p:cNvPr id="10" name="Oval 9">
            <a:extLst>
              <a:ext uri="{FF2B5EF4-FFF2-40B4-BE49-F238E27FC236}">
                <a16:creationId xmlns:a16="http://schemas.microsoft.com/office/drawing/2014/main" id="{7D926C20-1E94-4D13-BA0C-15E6F95A644E}"/>
              </a:ext>
            </a:extLst>
          </p:cNvPr>
          <p:cNvSpPr/>
          <p:nvPr/>
        </p:nvSpPr>
        <p:spPr>
          <a:xfrm>
            <a:off x="2223678" y="2837710"/>
            <a:ext cx="2015443"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sp>
        <p:nvSpPr>
          <p:cNvPr id="11" name="Oval 10">
            <a:extLst>
              <a:ext uri="{FF2B5EF4-FFF2-40B4-BE49-F238E27FC236}">
                <a16:creationId xmlns:a16="http://schemas.microsoft.com/office/drawing/2014/main" id="{B1AAABF1-85E6-4190-B7A9-4B152A10CB2B}"/>
              </a:ext>
            </a:extLst>
          </p:cNvPr>
          <p:cNvSpPr/>
          <p:nvPr/>
        </p:nvSpPr>
        <p:spPr>
          <a:xfrm>
            <a:off x="6136392" y="2870978"/>
            <a:ext cx="769620"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spTree>
    <p:extLst>
      <p:ext uri="{BB962C8B-B14F-4D97-AF65-F5344CB8AC3E}">
        <p14:creationId xmlns:p14="http://schemas.microsoft.com/office/powerpoint/2010/main" val="1767121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AF2F-31BF-494F-93B4-EE1B3BE83007}"/>
              </a:ext>
            </a:extLst>
          </p:cNvPr>
          <p:cNvSpPr>
            <a:spLocks noGrp="1"/>
          </p:cNvSpPr>
          <p:nvPr>
            <p:ph type="title"/>
          </p:nvPr>
        </p:nvSpPr>
        <p:spPr/>
        <p:txBody>
          <a:bodyPr/>
          <a:lstStyle/>
          <a:p>
            <a:r>
              <a:rPr lang="en-GB" dirty="0"/>
              <a:t>Cd in Air monitoring: Conclusion</a:t>
            </a:r>
            <a:endParaRPr lang="nl-BE" dirty="0"/>
          </a:p>
        </p:txBody>
      </p:sp>
      <p:sp>
        <p:nvSpPr>
          <p:cNvPr id="3" name="Content Placeholder 2">
            <a:extLst>
              <a:ext uri="{FF2B5EF4-FFF2-40B4-BE49-F238E27FC236}">
                <a16:creationId xmlns:a16="http://schemas.microsoft.com/office/drawing/2014/main" id="{CE7E4922-AC06-4069-AE15-152E3DCDFBF1}"/>
              </a:ext>
            </a:extLst>
          </p:cNvPr>
          <p:cNvSpPr>
            <a:spLocks noGrp="1"/>
          </p:cNvSpPr>
          <p:nvPr>
            <p:ph idx="1"/>
          </p:nvPr>
        </p:nvSpPr>
        <p:spPr>
          <a:xfrm>
            <a:off x="467544" y="1417638"/>
            <a:ext cx="8229600" cy="4737125"/>
          </a:xfrm>
        </p:spPr>
        <p:txBody>
          <a:bodyPr>
            <a:normAutofit fontScale="77500" lnSpcReduction="20000"/>
          </a:bodyPr>
          <a:lstStyle/>
          <a:p>
            <a:r>
              <a:rPr lang="en-GB" dirty="0"/>
              <a:t>OEL at 4µg/m³ respirable: ICdA guidance – SCOEL 2010</a:t>
            </a:r>
          </a:p>
          <a:p>
            <a:pPr lvl="1">
              <a:tabLst>
                <a:tab pos="5468938" algn="r"/>
              </a:tabLst>
            </a:pPr>
            <a:r>
              <a:rPr lang="en-GB" dirty="0">
                <a:solidFill>
                  <a:srgbClr val="0033CC"/>
                </a:solidFill>
              </a:rPr>
              <a:t>Geometric mean:	</a:t>
            </a:r>
            <a:r>
              <a:rPr lang="en-GB">
                <a:solidFill>
                  <a:srgbClr val="0033CC"/>
                </a:solidFill>
              </a:rPr>
              <a:t>  </a:t>
            </a:r>
            <a:r>
              <a:rPr lang="en-GB">
                <a:solidFill>
                  <a:srgbClr val="FF0000"/>
                </a:solidFill>
              </a:rPr>
              <a:t>4 </a:t>
            </a:r>
            <a:r>
              <a:rPr lang="en-GB" dirty="0">
                <a:solidFill>
                  <a:srgbClr val="FF0000"/>
                </a:solidFill>
              </a:rPr>
              <a:t>%</a:t>
            </a:r>
            <a:r>
              <a:rPr lang="en-GB" dirty="0">
                <a:solidFill>
                  <a:srgbClr val="0033CC"/>
                </a:solidFill>
              </a:rPr>
              <a:t> non-compliant</a:t>
            </a:r>
          </a:p>
          <a:p>
            <a:pPr lvl="1">
              <a:tabLst>
                <a:tab pos="5468938" algn="r"/>
              </a:tabLst>
            </a:pPr>
            <a:r>
              <a:rPr lang="en-GB" dirty="0">
                <a:solidFill>
                  <a:srgbClr val="0033CC"/>
                </a:solidFill>
              </a:rPr>
              <a:t>90 percentile:</a:t>
            </a:r>
            <a:r>
              <a:rPr lang="en-GB">
                <a:solidFill>
                  <a:srgbClr val="0033CC"/>
                </a:solidFill>
              </a:rPr>
              <a:t>	</a:t>
            </a:r>
            <a:r>
              <a:rPr lang="en-GB">
                <a:solidFill>
                  <a:srgbClr val="FF0000"/>
                </a:solidFill>
              </a:rPr>
              <a:t>26 </a:t>
            </a:r>
            <a:r>
              <a:rPr lang="en-GB" dirty="0">
                <a:solidFill>
                  <a:srgbClr val="FF0000"/>
                </a:solidFill>
              </a:rPr>
              <a:t>% </a:t>
            </a:r>
            <a:r>
              <a:rPr lang="en-GB" dirty="0">
                <a:solidFill>
                  <a:srgbClr val="0033CC"/>
                </a:solidFill>
              </a:rPr>
              <a:t>non-compliant</a:t>
            </a:r>
          </a:p>
          <a:p>
            <a:pPr lvl="1"/>
            <a:endParaRPr lang="en-GB" dirty="0"/>
          </a:p>
          <a:p>
            <a:r>
              <a:rPr lang="en-GB" dirty="0"/>
              <a:t>OEL at 1µg/m³ inhalable </a:t>
            </a:r>
            <a:r>
              <a:rPr lang="en-GB"/>
              <a:t>(=  +/- 0,25 </a:t>
            </a:r>
            <a:r>
              <a:rPr lang="en-GB" dirty="0"/>
              <a:t>µg/m³ respirable</a:t>
            </a:r>
            <a:r>
              <a:rPr lang="en-GB"/>
              <a:t>): from new </a:t>
            </a:r>
            <a:r>
              <a:rPr lang="en-GB" dirty="0"/>
              <a:t>SCOEL opinion</a:t>
            </a:r>
          </a:p>
          <a:p>
            <a:pPr lvl="1">
              <a:tabLst>
                <a:tab pos="5468938" algn="r"/>
              </a:tabLst>
            </a:pPr>
            <a:r>
              <a:rPr lang="en-GB" dirty="0">
                <a:solidFill>
                  <a:srgbClr val="0033CC"/>
                </a:solidFill>
              </a:rPr>
              <a:t>Geometric mean:</a:t>
            </a:r>
            <a:r>
              <a:rPr lang="en-GB">
                <a:solidFill>
                  <a:srgbClr val="0033CC"/>
                </a:solidFill>
              </a:rPr>
              <a:t>	</a:t>
            </a:r>
            <a:r>
              <a:rPr lang="en-GB">
                <a:solidFill>
                  <a:srgbClr val="FF0000"/>
                </a:solidFill>
              </a:rPr>
              <a:t>47</a:t>
            </a:r>
            <a:r>
              <a:rPr lang="en-GB">
                <a:solidFill>
                  <a:srgbClr val="0033CC"/>
                </a:solidFill>
              </a:rPr>
              <a:t> </a:t>
            </a:r>
            <a:r>
              <a:rPr lang="en-GB" dirty="0">
                <a:solidFill>
                  <a:srgbClr val="0033CC"/>
                </a:solidFill>
              </a:rPr>
              <a:t>% non-compliant</a:t>
            </a:r>
          </a:p>
          <a:p>
            <a:pPr lvl="1">
              <a:tabLst>
                <a:tab pos="5468938" algn="r"/>
              </a:tabLst>
            </a:pPr>
            <a:r>
              <a:rPr lang="en-GB" dirty="0">
                <a:solidFill>
                  <a:srgbClr val="0033CC"/>
                </a:solidFill>
              </a:rPr>
              <a:t>90 percentile:</a:t>
            </a:r>
            <a:r>
              <a:rPr lang="en-GB">
                <a:solidFill>
                  <a:srgbClr val="0033CC"/>
                </a:solidFill>
              </a:rPr>
              <a:t>	</a:t>
            </a:r>
            <a:r>
              <a:rPr lang="en-GB">
                <a:solidFill>
                  <a:srgbClr val="FF0000"/>
                </a:solidFill>
              </a:rPr>
              <a:t>81</a:t>
            </a:r>
            <a:r>
              <a:rPr lang="en-GB">
                <a:solidFill>
                  <a:srgbClr val="0033CC"/>
                </a:solidFill>
              </a:rPr>
              <a:t> </a:t>
            </a:r>
            <a:r>
              <a:rPr lang="en-GB" dirty="0">
                <a:solidFill>
                  <a:srgbClr val="0033CC"/>
                </a:solidFill>
              </a:rPr>
              <a:t>% non-compliant</a:t>
            </a:r>
          </a:p>
          <a:p>
            <a:pPr lvl="1"/>
            <a:endParaRPr lang="en-GB" dirty="0">
              <a:solidFill>
                <a:srgbClr val="0033CC"/>
              </a:solidFill>
            </a:endParaRPr>
          </a:p>
          <a:p>
            <a:r>
              <a:rPr lang="en-GB" dirty="0"/>
              <a:t>ICdA target for limit values</a:t>
            </a:r>
          </a:p>
          <a:p>
            <a:pPr lvl="1"/>
            <a:r>
              <a:rPr lang="en-GB" dirty="0">
                <a:solidFill>
                  <a:srgbClr val="0033CC"/>
                </a:solidFill>
              </a:rPr>
              <a:t>OEL: push for 2010 SCOEL opinion at 4 µg Cd/</a:t>
            </a:r>
            <a:r>
              <a:rPr lang="en-GB">
                <a:solidFill>
                  <a:srgbClr val="0033CC"/>
                </a:solidFill>
              </a:rPr>
              <a:t>m³ respirable (</a:t>
            </a:r>
            <a:r>
              <a:rPr lang="en-GB" dirty="0">
                <a:solidFill>
                  <a:srgbClr val="0033CC"/>
                </a:solidFill>
              </a:rPr>
              <a:t>in combination </a:t>
            </a:r>
            <a:r>
              <a:rPr lang="en-GB">
                <a:solidFill>
                  <a:srgbClr val="0033CC"/>
                </a:solidFill>
              </a:rPr>
              <a:t>with bio-monitoring)</a:t>
            </a:r>
            <a:endParaRPr lang="nl-BE" dirty="0">
              <a:solidFill>
                <a:srgbClr val="0033CC"/>
              </a:solidFill>
            </a:endParaRPr>
          </a:p>
          <a:p>
            <a:pPr lvl="1"/>
            <a:r>
              <a:rPr lang="en-GB" dirty="0">
                <a:solidFill>
                  <a:srgbClr val="0033CC"/>
                </a:solidFill>
              </a:rPr>
              <a:t>For long term chronic effects: geometric mean is defendable (cumulated effect over </a:t>
            </a:r>
            <a:r>
              <a:rPr lang="en-GB">
                <a:solidFill>
                  <a:srgbClr val="0033CC"/>
                </a:solidFill>
              </a:rPr>
              <a:t>40y) but some countries follow EN 689</a:t>
            </a:r>
            <a:endParaRPr lang="en-GB" dirty="0">
              <a:solidFill>
                <a:srgbClr val="0033CC"/>
              </a:solidFill>
            </a:endParaRPr>
          </a:p>
          <a:p>
            <a:endParaRPr lang="en-US" dirty="0">
              <a:solidFill>
                <a:srgbClr val="0033CC"/>
              </a:solidFill>
            </a:endParaRPr>
          </a:p>
          <a:p>
            <a:endParaRPr lang="nl-BE" dirty="0"/>
          </a:p>
        </p:txBody>
      </p:sp>
      <p:sp>
        <p:nvSpPr>
          <p:cNvPr id="4" name="Footer Placeholder 3">
            <a:extLst>
              <a:ext uri="{FF2B5EF4-FFF2-40B4-BE49-F238E27FC236}">
                <a16:creationId xmlns:a16="http://schemas.microsoft.com/office/drawing/2014/main" id="{C5336ACD-594F-4E86-81CD-08B7A9F37C2E}"/>
              </a:ext>
            </a:extLst>
          </p:cNvPr>
          <p:cNvSpPr>
            <a:spLocks noGrp="1"/>
          </p:cNvSpPr>
          <p:nvPr>
            <p:ph type="ftr" sz="quarter" idx="11"/>
          </p:nvPr>
        </p:nvSpPr>
        <p:spPr/>
        <p:txBody>
          <a:bodyPr/>
          <a:lstStyle/>
          <a:p>
            <a:r>
              <a:rPr lang="pt-BR"/>
              <a:t>16th H&amp;S Com. - Brussels - 25 06 2018</a:t>
            </a:r>
            <a:endParaRPr lang="en-US"/>
          </a:p>
        </p:txBody>
      </p:sp>
      <p:sp>
        <p:nvSpPr>
          <p:cNvPr id="5" name="Slide Number Placeholder 4">
            <a:extLst>
              <a:ext uri="{FF2B5EF4-FFF2-40B4-BE49-F238E27FC236}">
                <a16:creationId xmlns:a16="http://schemas.microsoft.com/office/drawing/2014/main" id="{DAD52E2B-2E60-485D-B881-1653CD9FB407}"/>
              </a:ext>
            </a:extLst>
          </p:cNvPr>
          <p:cNvSpPr>
            <a:spLocks noGrp="1"/>
          </p:cNvSpPr>
          <p:nvPr>
            <p:ph type="sldNum" sz="quarter" idx="12"/>
          </p:nvPr>
        </p:nvSpPr>
        <p:spPr/>
        <p:txBody>
          <a:bodyPr/>
          <a:lstStyle/>
          <a:p>
            <a:fld id="{CD0BCCEB-D3B8-4160-827F-FEAE3E52EE7D}" type="slidenum">
              <a:rPr lang="en-US" smtClean="0"/>
              <a:pPr/>
              <a:t>24</a:t>
            </a:fld>
            <a:endParaRPr lang="en-US" dirty="0"/>
          </a:p>
        </p:txBody>
      </p:sp>
    </p:spTree>
    <p:extLst>
      <p:ext uri="{BB962C8B-B14F-4D97-AF65-F5344CB8AC3E}">
        <p14:creationId xmlns:p14="http://schemas.microsoft.com/office/powerpoint/2010/main" val="65463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p:nvPr>
        </p:nvSpPr>
        <p:spPr>
          <a:xfrm>
            <a:off x="467544" y="1340768"/>
            <a:ext cx="8153400" cy="1857375"/>
          </a:xfrm>
        </p:spPr>
        <p:txBody>
          <a:bodyPr>
            <a:noAutofit/>
          </a:bodyPr>
          <a:lstStyle/>
          <a:p>
            <a:br>
              <a:rPr lang="fr-BE" sz="5400">
                <a:ea typeface="ＭＳ Ｐゴシック" charset="-128"/>
              </a:rPr>
            </a:br>
            <a:r>
              <a:rPr lang="fr-BE" sz="5400">
                <a:ea typeface="ＭＳ Ｐゴシック" charset="-128"/>
              </a:rPr>
              <a:t>take 30 minutes for a</a:t>
            </a:r>
            <a:br>
              <a:rPr lang="fr-BE" sz="5400">
                <a:ea typeface="ＭＳ Ｐゴシック" charset="-128"/>
              </a:rPr>
            </a:br>
            <a:r>
              <a:rPr lang="en-GB" sz="5400" b="1">
                <a:ea typeface="ＭＳ Ｐゴシック" charset="-128"/>
                <a:cs typeface="Arial" pitchFamily="34" charset="0"/>
              </a:rPr>
              <a:t>Coffee </a:t>
            </a:r>
            <a:r>
              <a:rPr lang="en-GB" sz="5400" b="1" dirty="0">
                <a:ea typeface="ＭＳ Ｐゴシック" charset="-128"/>
                <a:cs typeface="Arial" pitchFamily="34" charset="0"/>
              </a:rPr>
              <a:t>break</a:t>
            </a:r>
            <a:br>
              <a:rPr lang="en-GB" sz="3200" b="1" i="1" dirty="0">
                <a:ea typeface="ＭＳ Ｐゴシック" charset="-128"/>
              </a:rPr>
            </a:br>
            <a:endParaRPr lang="en-GB" sz="2000" b="1" i="1" dirty="0">
              <a:ea typeface="ＭＳ Ｐゴシック" charset="-128"/>
            </a:endParaRPr>
          </a:p>
        </p:txBody>
      </p:sp>
      <p:sp>
        <p:nvSpPr>
          <p:cNvPr id="63490" name="Slide Number Placeholder 2"/>
          <p:cNvSpPr>
            <a:spLocks noGrp="1"/>
          </p:cNvSpPr>
          <p:nvPr>
            <p:ph type="sldNum" sz="quarter" idx="11"/>
          </p:nvPr>
        </p:nvSpPr>
        <p:spPr>
          <a:xfrm>
            <a:off x="7596336" y="6309320"/>
            <a:ext cx="1455440" cy="365125"/>
          </a:xfrm>
          <a:noFill/>
        </p:spPr>
        <p:txBody>
          <a:bodyPr/>
          <a:lstStyle/>
          <a:p>
            <a:fld id="{A68BD98E-10D0-43EE-9BBB-472BDAB25A57}" type="slidenum">
              <a:rPr lang="en-GB" b="1">
                <a:solidFill>
                  <a:schemeClr val="tx1"/>
                </a:solidFill>
              </a:rPr>
              <a:pPr/>
              <a:t>25</a:t>
            </a:fld>
            <a:endParaRPr lang="en-GB" b="1" dirty="0">
              <a:solidFill>
                <a:schemeClr val="tx1"/>
              </a:solidFill>
            </a:endParaRPr>
          </a:p>
        </p:txBody>
      </p:sp>
      <p:sp>
        <p:nvSpPr>
          <p:cNvPr id="5" name="Footer Placeholder 8"/>
          <p:cNvSpPr>
            <a:spLocks noGrp="1"/>
          </p:cNvSpPr>
          <p:nvPr>
            <p:ph type="ftr" sz="quarter" idx="10"/>
          </p:nvPr>
        </p:nvSpPr>
        <p:spPr>
          <a:xfrm>
            <a:off x="2843808" y="6237312"/>
            <a:ext cx="3529012" cy="457200"/>
          </a:xfrm>
          <a:noFill/>
        </p:spPr>
        <p:txBody>
          <a:bodyPr/>
          <a:lstStyle/>
          <a:p>
            <a:r>
              <a:rPr lang="pt-BR">
                <a:ea typeface="ＭＳ Ｐゴシック" charset="-128"/>
              </a:rPr>
              <a:t>16th H&amp;S Com. - Brussels - 25 06 2018</a:t>
            </a:r>
            <a:endParaRPr lang="en-US" dirty="0">
              <a:ea typeface="ＭＳ Ｐゴシック" charset="-128"/>
            </a:endParaRPr>
          </a:p>
        </p:txBody>
      </p:sp>
      <p:pic>
        <p:nvPicPr>
          <p:cNvPr id="3" name="Graphic 2" descr="Tea">
            <a:extLst>
              <a:ext uri="{FF2B5EF4-FFF2-40B4-BE49-F238E27FC236}">
                <a16:creationId xmlns:a16="http://schemas.microsoft.com/office/drawing/2014/main" id="{909C1F7D-ED5F-41AC-8017-82A78ADE83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3888" y="3866816"/>
            <a:ext cx="2016224" cy="2016224"/>
          </a:xfrm>
          <a:prstGeom prst="rect">
            <a:avLst/>
          </a:prstGeom>
        </p:spPr>
      </p:pic>
    </p:spTree>
    <p:extLst>
      <p:ext uri="{BB962C8B-B14F-4D97-AF65-F5344CB8AC3E}">
        <p14:creationId xmlns:p14="http://schemas.microsoft.com/office/powerpoint/2010/main" val="331664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p:nvPr>
        </p:nvSpPr>
        <p:spPr>
          <a:xfrm>
            <a:off x="467544" y="1340768"/>
            <a:ext cx="8153400" cy="1857375"/>
          </a:xfrm>
        </p:spPr>
        <p:txBody>
          <a:bodyPr>
            <a:normAutofit fontScale="90000"/>
          </a:bodyPr>
          <a:lstStyle/>
          <a:p>
            <a:br>
              <a:rPr lang="fr-BE" dirty="0">
                <a:ea typeface="ＭＳ Ｐゴシック" charset="-128"/>
              </a:rPr>
            </a:br>
            <a:br>
              <a:rPr lang="fr-BE" dirty="0">
                <a:ea typeface="ＭＳ Ｐゴシック" charset="-128"/>
              </a:rPr>
            </a:br>
            <a:r>
              <a:rPr lang="en-GB" b="1" dirty="0" err="1">
                <a:ea typeface="ＭＳ Ｐゴシック" charset="-128"/>
                <a:cs typeface="Arial" pitchFamily="34" charset="0"/>
              </a:rPr>
              <a:t>OCdBio</a:t>
            </a:r>
            <a:br>
              <a:rPr lang="en-GB" dirty="0">
                <a:ea typeface="ＭＳ Ｐゴシック" charset="-128"/>
                <a:cs typeface="Arial" pitchFamily="34" charset="0"/>
              </a:rPr>
            </a:br>
            <a:br>
              <a:rPr lang="en-GB" dirty="0">
                <a:ea typeface="ＭＳ Ｐゴシック" charset="-128"/>
                <a:cs typeface="Arial" pitchFamily="34" charset="0"/>
              </a:rPr>
            </a:br>
            <a:r>
              <a:rPr lang="en-GB" sz="3200" dirty="0">
                <a:ea typeface="ＭＳ Ｐゴシック" charset="-128"/>
                <a:cs typeface="Arial" pitchFamily="34" charset="0"/>
              </a:rPr>
              <a:t>Observatory of Occupational Cadmium Bio-monitoring</a:t>
            </a:r>
            <a:endParaRPr lang="en-GB" sz="1600" i="1" dirty="0">
              <a:ea typeface="ＭＳ Ｐゴシック" charset="-128"/>
            </a:endParaRPr>
          </a:p>
        </p:txBody>
      </p:sp>
      <p:sp>
        <p:nvSpPr>
          <p:cNvPr id="63490" name="Slide Number Placeholder 2"/>
          <p:cNvSpPr>
            <a:spLocks noGrp="1"/>
          </p:cNvSpPr>
          <p:nvPr>
            <p:ph type="sldNum" sz="quarter" idx="11"/>
          </p:nvPr>
        </p:nvSpPr>
        <p:spPr>
          <a:xfrm>
            <a:off x="7596336" y="6309320"/>
            <a:ext cx="1455440" cy="365125"/>
          </a:xfrm>
          <a:noFill/>
        </p:spPr>
        <p:txBody>
          <a:bodyPr/>
          <a:lstStyle/>
          <a:p>
            <a:fld id="{A68BD98E-10D0-43EE-9BBB-472BDAB25A57}" type="slidenum">
              <a:rPr lang="en-GB" b="1">
                <a:solidFill>
                  <a:schemeClr val="tx1"/>
                </a:solidFill>
              </a:rPr>
              <a:pPr/>
              <a:t>26</a:t>
            </a:fld>
            <a:endParaRPr lang="en-GB" b="1" dirty="0">
              <a:solidFill>
                <a:schemeClr val="tx1"/>
              </a:solidFill>
            </a:endParaRPr>
          </a:p>
        </p:txBody>
      </p:sp>
      <p:sp>
        <p:nvSpPr>
          <p:cNvPr id="5" name="Footer Placeholder 8"/>
          <p:cNvSpPr>
            <a:spLocks noGrp="1"/>
          </p:cNvSpPr>
          <p:nvPr>
            <p:ph type="ftr" sz="quarter" idx="10"/>
          </p:nvPr>
        </p:nvSpPr>
        <p:spPr>
          <a:xfrm>
            <a:off x="2843808" y="6237312"/>
            <a:ext cx="3529012" cy="457200"/>
          </a:xfrm>
          <a:noFill/>
        </p:spPr>
        <p:txBody>
          <a:bodyPr/>
          <a:lstStyle/>
          <a:p>
            <a:r>
              <a:rPr lang="pt-BR">
                <a:ea typeface="ＭＳ Ｐゴシック" charset="-128"/>
              </a:rPr>
              <a:t>16th H&amp;S Com. - Brussels - 25 06 2018</a:t>
            </a:r>
            <a:endParaRPr lang="en-US" dirty="0">
              <a:ea typeface="ＭＳ Ｐゴシック" charset="-128"/>
            </a:endParaRPr>
          </a:p>
        </p:txBody>
      </p:sp>
    </p:spTree>
    <p:extLst>
      <p:ext uri="{BB962C8B-B14F-4D97-AF65-F5344CB8AC3E}">
        <p14:creationId xmlns:p14="http://schemas.microsoft.com/office/powerpoint/2010/main" val="2892019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609600" y="650875"/>
            <a:ext cx="7772400" cy="762000"/>
          </a:xfrm>
        </p:spPr>
        <p:txBody>
          <a:bodyPr>
            <a:normAutofit fontScale="90000"/>
          </a:bodyPr>
          <a:lstStyle/>
          <a:p>
            <a:r>
              <a:rPr lang="en-GB" dirty="0" err="1">
                <a:ea typeface="ＭＳ Ｐゴシック" charset="-128"/>
                <a:cs typeface="Arial" pitchFamily="34" charset="0"/>
              </a:rPr>
              <a:t>OCdBio</a:t>
            </a:r>
            <a:r>
              <a:rPr lang="en-GB" dirty="0">
                <a:ea typeface="ＭＳ Ｐゴシック" charset="-128"/>
                <a:cs typeface="Arial" pitchFamily="34" charset="0"/>
              </a:rPr>
              <a:t> - Occupational Cadmium Bio-monitoring Observatory</a:t>
            </a:r>
            <a:endParaRPr lang="en-US" dirty="0">
              <a:ea typeface="ＭＳ Ｐゴシック" charset="-128"/>
            </a:endParaRPr>
          </a:p>
        </p:txBody>
      </p:sp>
      <p:sp>
        <p:nvSpPr>
          <p:cNvPr id="3" name="Content Placeholder 2" descr="Rectangle: Click to edit Master text styles&#10;Second level&#10;Third level&#10;Fourth level&#10;Fifth level"/>
          <p:cNvSpPr>
            <a:spLocks noGrp="1"/>
          </p:cNvSpPr>
          <p:nvPr>
            <p:ph idx="1"/>
          </p:nvPr>
        </p:nvSpPr>
        <p:spPr>
          <a:xfrm>
            <a:off x="684213" y="1844674"/>
            <a:ext cx="8064252" cy="4536653"/>
          </a:xfrm>
        </p:spPr>
        <p:txBody>
          <a:bodyPr>
            <a:normAutofit fontScale="92500" lnSpcReduction="10000"/>
          </a:bodyPr>
          <a:lstStyle/>
          <a:p>
            <a:pPr marL="342900" lvl="1" indent="-342900">
              <a:buFont typeface="Wingdings" panose="05000000000000000000" pitchFamily="2" charset="2"/>
              <a:buChar char="q"/>
              <a:defRPr/>
            </a:pPr>
            <a:r>
              <a:rPr lang="en-GB" sz="2400" dirty="0"/>
              <a:t>Since 2008, Cd bio-monitoring data is collected in the Cd industry in order to convince ourselves and authorities on</a:t>
            </a:r>
            <a:r>
              <a:rPr lang="en-GB" dirty="0"/>
              <a:t>: </a:t>
            </a:r>
          </a:p>
          <a:p>
            <a:pPr lvl="1">
              <a:buFont typeface="Wingdings" panose="05000000000000000000" pitchFamily="2" charset="2"/>
              <a:buChar char="Ø"/>
              <a:defRPr/>
            </a:pPr>
            <a:r>
              <a:rPr lang="en-GB" sz="2100" dirty="0">
                <a:solidFill>
                  <a:srgbClr val="0033CC"/>
                </a:solidFill>
                <a:ea typeface="+mn-ea"/>
              </a:rPr>
              <a:t>the efficiency of our risk management program</a:t>
            </a:r>
          </a:p>
          <a:p>
            <a:pPr lvl="1">
              <a:buFont typeface="Wingdings" panose="05000000000000000000" pitchFamily="2" charset="2"/>
              <a:buChar char="Ø"/>
              <a:defRPr/>
            </a:pPr>
            <a:r>
              <a:rPr lang="en-GB" sz="2100" dirty="0">
                <a:solidFill>
                  <a:srgbClr val="0033CC"/>
                </a:solidFill>
                <a:ea typeface="+mn-ea"/>
              </a:rPr>
              <a:t>the compliance of the current exposure levels with the OELs</a:t>
            </a:r>
          </a:p>
          <a:p>
            <a:pPr marL="742950" lvl="2" indent="-342900">
              <a:defRPr/>
            </a:pPr>
            <a:endParaRPr lang="en-GB" sz="700" dirty="0"/>
          </a:p>
          <a:p>
            <a:pPr>
              <a:buFont typeface="Wingdings" panose="05000000000000000000" pitchFamily="2" charset="2"/>
              <a:buChar char="q"/>
              <a:defRPr/>
            </a:pPr>
            <a:r>
              <a:rPr lang="en-GB" sz="2400" dirty="0">
                <a:ea typeface="+mn-ea"/>
              </a:rPr>
              <a:t>It is interesting for </a:t>
            </a:r>
            <a:r>
              <a:rPr lang="en-GB" sz="2400" dirty="0" err="1">
                <a:ea typeface="+mn-ea"/>
              </a:rPr>
              <a:t>ICdA</a:t>
            </a:r>
            <a:r>
              <a:rPr lang="en-GB" sz="2400" dirty="0">
                <a:ea typeface="+mn-ea"/>
              </a:rPr>
              <a:t> members to compare their own data with aggregated data from the whole </a:t>
            </a:r>
            <a:r>
              <a:rPr lang="en-GB" sz="2400" dirty="0" err="1">
                <a:ea typeface="+mn-ea"/>
              </a:rPr>
              <a:t>Cd</a:t>
            </a:r>
            <a:r>
              <a:rPr lang="en-GB" sz="2400" dirty="0">
                <a:ea typeface="+mn-ea"/>
              </a:rPr>
              <a:t> using industry</a:t>
            </a:r>
          </a:p>
          <a:p>
            <a:pPr>
              <a:buFont typeface="Wingdings" panose="05000000000000000000" pitchFamily="2" charset="2"/>
              <a:buChar char="q"/>
              <a:defRPr/>
            </a:pPr>
            <a:endParaRPr lang="en-US" sz="700" dirty="0">
              <a:ea typeface="+mn-ea"/>
            </a:endParaRPr>
          </a:p>
          <a:p>
            <a:pPr>
              <a:buFont typeface="Wingdings" panose="05000000000000000000" pitchFamily="2" charset="2"/>
              <a:buChar char="q"/>
              <a:defRPr/>
            </a:pPr>
            <a:r>
              <a:rPr lang="en-GB" sz="2400">
                <a:ea typeface="+mn-ea"/>
              </a:rPr>
              <a:t>A </a:t>
            </a:r>
            <a:r>
              <a:rPr lang="en-GB" sz="2400"/>
              <a:t>meaningful </a:t>
            </a:r>
            <a:r>
              <a:rPr lang="en-GB" sz="2400">
                <a:ea typeface="+mn-ea"/>
              </a:rPr>
              <a:t>follow-up requires:</a:t>
            </a:r>
            <a:endParaRPr lang="en-GB" sz="2400" dirty="0">
              <a:ea typeface="+mn-ea"/>
            </a:endParaRPr>
          </a:p>
          <a:p>
            <a:pPr lvl="1">
              <a:buFont typeface="Wingdings" panose="05000000000000000000" pitchFamily="2" charset="2"/>
              <a:buChar char="Ø"/>
              <a:defRPr/>
            </a:pPr>
            <a:r>
              <a:rPr lang="en-GB" sz="2000">
                <a:solidFill>
                  <a:srgbClr val="0033CC"/>
                </a:solidFill>
                <a:ea typeface="+mn-ea"/>
              </a:rPr>
              <a:t>A long-term </a:t>
            </a:r>
            <a:r>
              <a:rPr lang="en-GB" sz="2000" dirty="0">
                <a:solidFill>
                  <a:srgbClr val="0033CC"/>
                </a:solidFill>
                <a:ea typeface="+mn-ea"/>
              </a:rPr>
              <a:t>involvement of the companies; </a:t>
            </a:r>
            <a:r>
              <a:rPr lang="en-GB" sz="2000">
                <a:solidFill>
                  <a:srgbClr val="0033CC"/>
                </a:solidFill>
                <a:ea typeface="+mn-ea"/>
              </a:rPr>
              <a:t>currently 10 </a:t>
            </a:r>
            <a:r>
              <a:rPr lang="en-GB" sz="2000" dirty="0">
                <a:solidFill>
                  <a:srgbClr val="0033CC"/>
                </a:solidFill>
                <a:ea typeface="+mn-ea"/>
              </a:rPr>
              <a:t>years follow-up!</a:t>
            </a:r>
          </a:p>
          <a:p>
            <a:pPr lvl="1">
              <a:buFont typeface="Wingdings" panose="05000000000000000000" pitchFamily="2" charset="2"/>
              <a:buChar char="Ø"/>
              <a:defRPr/>
            </a:pPr>
            <a:r>
              <a:rPr lang="en-GB" sz="2000" dirty="0">
                <a:solidFill>
                  <a:srgbClr val="0033CC"/>
                </a:solidFill>
                <a:ea typeface="+mn-ea"/>
              </a:rPr>
              <a:t>A strong coverage of EU </a:t>
            </a:r>
            <a:r>
              <a:rPr lang="en-GB" sz="2000">
                <a:solidFill>
                  <a:srgbClr val="0033CC"/>
                </a:solidFill>
                <a:ea typeface="+mn-ea"/>
              </a:rPr>
              <a:t>industrial sites: in 2017 there were…</a:t>
            </a:r>
            <a:endParaRPr lang="en-GB" sz="2000" dirty="0">
              <a:solidFill>
                <a:srgbClr val="0033CC"/>
              </a:solidFill>
              <a:ea typeface="+mn-ea"/>
            </a:endParaRPr>
          </a:p>
          <a:p>
            <a:pPr marL="457200" lvl="1" indent="0">
              <a:buNone/>
              <a:tabLst>
                <a:tab pos="444500" algn="l"/>
                <a:tab pos="719138" algn="l"/>
              </a:tabLst>
              <a:defRPr/>
            </a:pPr>
            <a:r>
              <a:rPr lang="en-GB" sz="2000" dirty="0">
                <a:solidFill>
                  <a:srgbClr val="0033CC"/>
                </a:solidFill>
                <a:ea typeface="+mn-ea"/>
              </a:rPr>
              <a:t>	</a:t>
            </a:r>
            <a:r>
              <a:rPr lang="en-GB" sz="2000">
                <a:solidFill>
                  <a:srgbClr val="0033CC"/>
                </a:solidFill>
                <a:ea typeface="+mn-ea"/>
              </a:rPr>
              <a:t>	</a:t>
            </a:r>
            <a:r>
              <a:rPr lang="en-GB" sz="2000">
                <a:solidFill>
                  <a:srgbClr val="007A37"/>
                </a:solidFill>
                <a:ea typeface="+mn-ea"/>
              </a:rPr>
              <a:t>36 </a:t>
            </a:r>
            <a:r>
              <a:rPr lang="en-GB" sz="2000" dirty="0">
                <a:solidFill>
                  <a:srgbClr val="007A37"/>
                </a:solidFill>
                <a:ea typeface="+mn-ea"/>
              </a:rPr>
              <a:t>EU </a:t>
            </a:r>
            <a:r>
              <a:rPr lang="en-GB" sz="2000">
                <a:solidFill>
                  <a:srgbClr val="007A37"/>
                </a:solidFill>
                <a:ea typeface="+mn-ea"/>
              </a:rPr>
              <a:t>sites participating with data on 3737 workers</a:t>
            </a:r>
            <a:endParaRPr lang="en-GB" sz="2000" dirty="0">
              <a:solidFill>
                <a:srgbClr val="007A37"/>
              </a:solidFill>
              <a:ea typeface="+mn-ea"/>
            </a:endParaRPr>
          </a:p>
          <a:p>
            <a:pPr marL="457200" lvl="1" indent="0">
              <a:buNone/>
              <a:tabLst>
                <a:tab pos="444500" algn="l"/>
                <a:tab pos="719138" algn="l"/>
              </a:tabLst>
              <a:defRPr/>
            </a:pPr>
            <a:r>
              <a:rPr lang="en-GB" sz="2000" dirty="0">
                <a:solidFill>
                  <a:srgbClr val="007A37"/>
                </a:solidFill>
              </a:rPr>
              <a:t>	</a:t>
            </a:r>
            <a:r>
              <a:rPr lang="en-GB" sz="2000">
                <a:solidFill>
                  <a:srgbClr val="007A37"/>
                </a:solidFill>
              </a:rPr>
              <a:t>	</a:t>
            </a:r>
            <a:r>
              <a:rPr lang="en-GB" sz="2000">
                <a:solidFill>
                  <a:srgbClr val="007A37"/>
                </a:solidFill>
                <a:ea typeface="+mn-ea"/>
              </a:rPr>
              <a:t>36 </a:t>
            </a:r>
            <a:r>
              <a:rPr lang="en-GB" sz="2000" dirty="0">
                <a:solidFill>
                  <a:srgbClr val="007A37"/>
                </a:solidFill>
                <a:ea typeface="+mn-ea"/>
              </a:rPr>
              <a:t>sites reporting </a:t>
            </a:r>
            <a:r>
              <a:rPr lang="en-GB" sz="2000" dirty="0" err="1">
                <a:solidFill>
                  <a:srgbClr val="007A37"/>
                </a:solidFill>
                <a:ea typeface="+mn-ea"/>
              </a:rPr>
              <a:t>CdU</a:t>
            </a:r>
            <a:r>
              <a:rPr lang="en-GB" sz="2000" dirty="0">
                <a:solidFill>
                  <a:srgbClr val="007A37"/>
                </a:solidFill>
              </a:rPr>
              <a:t> </a:t>
            </a:r>
            <a:r>
              <a:rPr lang="en-GB" sz="2000">
                <a:solidFill>
                  <a:srgbClr val="007A37"/>
                </a:solidFill>
              </a:rPr>
              <a:t>(3568 </a:t>
            </a:r>
            <a:r>
              <a:rPr lang="en-GB" sz="2000" dirty="0">
                <a:solidFill>
                  <a:srgbClr val="007A37"/>
                </a:solidFill>
              </a:rPr>
              <a:t>workers)</a:t>
            </a:r>
          </a:p>
          <a:p>
            <a:pPr marL="457200" lvl="1" indent="0">
              <a:buNone/>
              <a:tabLst>
                <a:tab pos="444500" algn="l"/>
                <a:tab pos="719138" algn="l"/>
              </a:tabLst>
              <a:defRPr/>
            </a:pPr>
            <a:r>
              <a:rPr lang="en-GB" sz="2000" dirty="0">
                <a:solidFill>
                  <a:srgbClr val="007A37"/>
                </a:solidFill>
              </a:rPr>
              <a:t>	</a:t>
            </a:r>
            <a:r>
              <a:rPr lang="en-GB" sz="2000">
                <a:solidFill>
                  <a:srgbClr val="007A37"/>
                </a:solidFill>
              </a:rPr>
              <a:t>	</a:t>
            </a:r>
            <a:r>
              <a:rPr lang="en-GB" sz="2000">
                <a:solidFill>
                  <a:srgbClr val="007A37"/>
                </a:solidFill>
                <a:ea typeface="+mn-ea"/>
              </a:rPr>
              <a:t>28 </a:t>
            </a:r>
            <a:r>
              <a:rPr lang="en-GB" sz="2000" dirty="0">
                <a:solidFill>
                  <a:srgbClr val="007A37"/>
                </a:solidFill>
                <a:ea typeface="+mn-ea"/>
              </a:rPr>
              <a:t>sites reporting </a:t>
            </a:r>
            <a:r>
              <a:rPr lang="en-GB" sz="2000" err="1">
                <a:solidFill>
                  <a:srgbClr val="007A37"/>
                </a:solidFill>
                <a:ea typeface="+mn-ea"/>
              </a:rPr>
              <a:t>CdB</a:t>
            </a:r>
            <a:r>
              <a:rPr lang="en-GB" sz="2000">
                <a:solidFill>
                  <a:srgbClr val="007A37"/>
                </a:solidFill>
                <a:ea typeface="+mn-ea"/>
              </a:rPr>
              <a:t> (3064 </a:t>
            </a:r>
            <a:r>
              <a:rPr lang="en-GB" sz="2000" dirty="0">
                <a:solidFill>
                  <a:srgbClr val="007A37"/>
                </a:solidFill>
                <a:ea typeface="+mn-ea"/>
              </a:rPr>
              <a:t>workers)</a:t>
            </a:r>
            <a:endParaRPr lang="en-US" sz="2000" dirty="0">
              <a:solidFill>
                <a:srgbClr val="007A37"/>
              </a:solidFill>
              <a:ea typeface="+mn-ea"/>
            </a:endParaRPr>
          </a:p>
          <a:p>
            <a:pPr>
              <a:defRPr/>
            </a:pPr>
            <a:endParaRPr lang="en-US" sz="2400" dirty="0">
              <a:ea typeface="+mn-ea"/>
            </a:endParaRPr>
          </a:p>
        </p:txBody>
      </p:sp>
      <p:sp>
        <p:nvSpPr>
          <p:cNvPr id="44036" name="Slide Number Placeholder 4"/>
          <p:cNvSpPr>
            <a:spLocks noGrp="1"/>
          </p:cNvSpPr>
          <p:nvPr>
            <p:ph type="sldNum" sz="quarter" idx="11"/>
          </p:nvPr>
        </p:nvSpPr>
        <p:spPr>
          <a:xfrm>
            <a:off x="7812360" y="6381328"/>
            <a:ext cx="133164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633ED6-7C0C-49F0-AB90-73AC81CFD6DB}" type="slidenum">
              <a:rPr lang="en-GB" b="1">
                <a:solidFill>
                  <a:schemeClr val="tx1"/>
                </a:solidFill>
              </a:rPr>
              <a:pPr/>
              <a:t>27</a:t>
            </a:fld>
            <a:endParaRPr lang="en-GB" b="1" dirty="0">
              <a:solidFill>
                <a:schemeClr val="tx1"/>
              </a:solidFill>
            </a:endParaRPr>
          </a:p>
        </p:txBody>
      </p:sp>
      <p:sp>
        <p:nvSpPr>
          <p:cNvPr id="7" name="Footer Placeholder 8"/>
          <p:cNvSpPr>
            <a:spLocks noGrp="1"/>
          </p:cNvSpPr>
          <p:nvPr>
            <p:ph type="ftr" sz="quarter" idx="10"/>
          </p:nvPr>
        </p:nvSpPr>
        <p:spPr>
          <a:xfrm>
            <a:off x="3131840" y="6309320"/>
            <a:ext cx="3529012" cy="457200"/>
          </a:xfrm>
          <a:noFill/>
        </p:spPr>
        <p:txBody>
          <a:bodyPr/>
          <a:lstStyle/>
          <a:p>
            <a:r>
              <a:rPr lang="pt-BR">
                <a:ea typeface="ＭＳ Ｐゴシック" charset="-128"/>
              </a:rPr>
              <a:t>16th H&amp;S Com. - Brussels - 25 06 2018</a:t>
            </a:r>
            <a:endParaRPr lang="en-US" dirty="0">
              <a:ea typeface="ＭＳ Ｐゴシック" charset="-128"/>
            </a:endParaRPr>
          </a:p>
        </p:txBody>
      </p:sp>
    </p:spTree>
    <p:extLst>
      <p:ext uri="{BB962C8B-B14F-4D97-AF65-F5344CB8AC3E}">
        <p14:creationId xmlns:p14="http://schemas.microsoft.com/office/powerpoint/2010/main" val="2498460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ea typeface="ＭＳ Ｐゴシック" charset="-128"/>
              </a:rPr>
              <a:t>Selected biomarkers of exposure </a:t>
            </a:r>
          </a:p>
        </p:txBody>
      </p:sp>
      <p:sp>
        <p:nvSpPr>
          <p:cNvPr id="66562" name="Content Placeholder 2" descr="Rectangle: Click to edit Master text styles&#10;Second level&#10;Third level&#10;Fourth level&#10;Fifth level"/>
          <p:cNvSpPr>
            <a:spLocks noGrp="1"/>
          </p:cNvSpPr>
          <p:nvPr>
            <p:ph idx="1"/>
          </p:nvPr>
        </p:nvSpPr>
        <p:spPr/>
        <p:txBody>
          <a:bodyPr>
            <a:normAutofit fontScale="92500" lnSpcReduction="20000"/>
          </a:bodyPr>
          <a:lstStyle/>
          <a:p>
            <a:pPr marL="371475" lvl="1" indent="-371475">
              <a:buFont typeface="Wingdings" panose="05000000000000000000" pitchFamily="2" charset="2"/>
              <a:buChar char="q"/>
            </a:pPr>
            <a:r>
              <a:rPr lang="en-US" dirty="0">
                <a:ea typeface="ＭＳ Ｐゴシック" charset="-128"/>
              </a:rPr>
              <a:t>Cadmium in blood – </a:t>
            </a:r>
            <a:r>
              <a:rPr lang="en-US" dirty="0" err="1">
                <a:ea typeface="ＭＳ Ｐゴシック" charset="-128"/>
              </a:rPr>
              <a:t>CdB</a:t>
            </a:r>
            <a:r>
              <a:rPr lang="en-US" dirty="0">
                <a:ea typeface="ＭＳ Ｐゴシック" charset="-128"/>
              </a:rPr>
              <a:t>: </a:t>
            </a:r>
          </a:p>
          <a:p>
            <a:pPr marL="742950" lvl="2" indent="-342900">
              <a:spcAft>
                <a:spcPts val="1200"/>
              </a:spcAft>
              <a:buFont typeface="Wingdings" panose="05000000000000000000" pitchFamily="2" charset="2"/>
              <a:buChar char="Ø"/>
            </a:pPr>
            <a:r>
              <a:rPr lang="en-US" sz="2200" dirty="0">
                <a:solidFill>
                  <a:srgbClr val="0033CC"/>
                </a:solidFill>
                <a:ea typeface="ＭＳ Ｐゴシック" charset="-128"/>
              </a:rPr>
              <a:t>indicator of recent (and older) exposure </a:t>
            </a:r>
          </a:p>
          <a:p>
            <a:pPr marL="742950" lvl="2" indent="-342900">
              <a:spcAft>
                <a:spcPts val="1200"/>
              </a:spcAft>
              <a:buFont typeface="Wingdings" panose="05000000000000000000" pitchFamily="2" charset="2"/>
              <a:buChar char="Ø"/>
            </a:pPr>
            <a:r>
              <a:rPr lang="en-US" sz="2200" dirty="0">
                <a:solidFill>
                  <a:srgbClr val="0033CC"/>
                </a:solidFill>
                <a:ea typeface="ＭＳ Ｐゴシック" charset="-128"/>
              </a:rPr>
              <a:t>Measurement: Cadmium in blood (µg Cd/L)</a:t>
            </a:r>
          </a:p>
          <a:p>
            <a:pPr marL="742950" lvl="2" indent="-342900"/>
            <a:endParaRPr lang="en-US" sz="700" dirty="0">
              <a:ea typeface="ＭＳ Ｐゴシック" charset="-128"/>
            </a:endParaRPr>
          </a:p>
          <a:p>
            <a:pPr>
              <a:buFont typeface="Wingdings" panose="05000000000000000000" pitchFamily="2" charset="2"/>
              <a:buChar char="q"/>
            </a:pPr>
            <a:r>
              <a:rPr lang="en-US" sz="2800" dirty="0">
                <a:ea typeface="ＭＳ Ｐゴシック" charset="-128"/>
              </a:rPr>
              <a:t>Cadmium in urine – </a:t>
            </a:r>
            <a:r>
              <a:rPr lang="en-US" sz="2800" dirty="0" err="1">
                <a:ea typeface="ＭＳ Ｐゴシック" charset="-128"/>
              </a:rPr>
              <a:t>CdU</a:t>
            </a:r>
            <a:r>
              <a:rPr lang="en-US" sz="2800" dirty="0">
                <a:ea typeface="ＭＳ Ｐゴシック" charset="-128"/>
              </a:rPr>
              <a:t>: </a:t>
            </a:r>
          </a:p>
          <a:p>
            <a:pPr marL="742950" lvl="2" indent="-342900">
              <a:spcAft>
                <a:spcPts val="1200"/>
              </a:spcAft>
              <a:buFont typeface="Wingdings" pitchFamily="2" charset="2"/>
              <a:buChar char="Ø"/>
            </a:pPr>
            <a:r>
              <a:rPr lang="en-US" sz="2200" dirty="0">
                <a:solidFill>
                  <a:srgbClr val="0033CC"/>
                </a:solidFill>
                <a:ea typeface="ＭＳ Ｐゴシック" charset="-128"/>
              </a:rPr>
              <a:t>Biomarker of the amount of Cd stored in the body and in particular in the kidney cortex where the first signs of Cd </a:t>
            </a:r>
            <a:r>
              <a:rPr lang="en-US" sz="2200">
                <a:solidFill>
                  <a:srgbClr val="0033CC"/>
                </a:solidFill>
                <a:ea typeface="ＭＳ Ｐゴシック" charset="-128"/>
              </a:rPr>
              <a:t>toxicity develop</a:t>
            </a:r>
          </a:p>
          <a:p>
            <a:pPr marL="742950" lvl="2" indent="-342900">
              <a:spcAft>
                <a:spcPts val="1200"/>
              </a:spcAft>
              <a:buFont typeface="Wingdings" pitchFamily="2" charset="2"/>
              <a:buChar char="Ø"/>
            </a:pPr>
            <a:r>
              <a:rPr lang="en-US" sz="2200">
                <a:solidFill>
                  <a:srgbClr val="0033CC"/>
                </a:solidFill>
                <a:ea typeface="ＭＳ Ｐゴシック" charset="-128"/>
              </a:rPr>
              <a:t>Representative for cumulative cadmium absorption in the body over past 20 years</a:t>
            </a:r>
            <a:endParaRPr lang="en-US" sz="2200" dirty="0">
              <a:solidFill>
                <a:srgbClr val="0033CC"/>
              </a:solidFill>
              <a:ea typeface="ＭＳ Ｐゴシック" charset="-128"/>
            </a:endParaRPr>
          </a:p>
          <a:p>
            <a:pPr marL="742950" lvl="2" indent="-342900">
              <a:spcAft>
                <a:spcPts val="1200"/>
              </a:spcAft>
              <a:buFont typeface="Wingdings" pitchFamily="2" charset="2"/>
              <a:buChar char="Ø"/>
            </a:pPr>
            <a:r>
              <a:rPr lang="en-US" sz="2200">
                <a:solidFill>
                  <a:srgbClr val="0033CC"/>
                </a:solidFill>
                <a:ea typeface="ＭＳ Ｐゴシック" charset="-128"/>
              </a:rPr>
              <a:t>Normalized measurement</a:t>
            </a:r>
            <a:r>
              <a:rPr lang="en-US" sz="2200" dirty="0">
                <a:solidFill>
                  <a:srgbClr val="0033CC"/>
                </a:solidFill>
                <a:ea typeface="ＭＳ Ｐゴシック" charset="-128"/>
              </a:rPr>
              <a:t>: Cadmium  in urine (µg Cd/g creatinine)</a:t>
            </a:r>
          </a:p>
          <a:p>
            <a:pPr marL="742950" lvl="2" indent="-342900">
              <a:spcAft>
                <a:spcPts val="1200"/>
              </a:spcAft>
              <a:buFont typeface="Wingdings" pitchFamily="2" charset="2"/>
              <a:buChar char="Ø"/>
            </a:pPr>
            <a:r>
              <a:rPr lang="en-US" sz="2200" dirty="0">
                <a:solidFill>
                  <a:srgbClr val="0033CC"/>
                </a:solidFill>
                <a:ea typeface="ＭＳ Ｐゴシック" charset="-128"/>
              </a:rPr>
              <a:t>If study Prof. Van </a:t>
            </a:r>
            <a:r>
              <a:rPr lang="en-US" sz="2200" dirty="0" err="1">
                <a:solidFill>
                  <a:srgbClr val="0033CC"/>
                </a:solidFill>
                <a:ea typeface="ＭＳ Ｐゴシック" charset="-128"/>
              </a:rPr>
              <a:t>Maele</a:t>
            </a:r>
            <a:r>
              <a:rPr lang="en-US" sz="2200" dirty="0">
                <a:solidFill>
                  <a:srgbClr val="0033CC"/>
                </a:solidFill>
                <a:ea typeface="ＭＳ Ｐゴシック" charset="-128"/>
              </a:rPr>
              <a:t> can demonstrate that Cd is threshold carcinogen based on </a:t>
            </a:r>
            <a:r>
              <a:rPr lang="en-US" sz="2200" dirty="0" err="1">
                <a:solidFill>
                  <a:srgbClr val="0033CC"/>
                </a:solidFill>
                <a:ea typeface="ＭＳ Ｐゴシック" charset="-128"/>
              </a:rPr>
              <a:t>CdU</a:t>
            </a:r>
            <a:r>
              <a:rPr lang="en-US" sz="2200" dirty="0">
                <a:solidFill>
                  <a:srgbClr val="0033CC"/>
                </a:solidFill>
                <a:ea typeface="ＭＳ Ｐゴシック" charset="-128"/>
              </a:rPr>
              <a:t>  =&gt;  </a:t>
            </a:r>
            <a:r>
              <a:rPr lang="en-US" sz="2200" dirty="0" err="1">
                <a:solidFill>
                  <a:srgbClr val="0033CC"/>
                </a:solidFill>
                <a:ea typeface="ＭＳ Ｐゴシック" charset="-128"/>
              </a:rPr>
              <a:t>CdU</a:t>
            </a:r>
            <a:r>
              <a:rPr lang="en-US" sz="2200" dirty="0">
                <a:solidFill>
                  <a:srgbClr val="0033CC"/>
                </a:solidFill>
                <a:ea typeface="ＭＳ Ｐゴシック" charset="-128"/>
              </a:rPr>
              <a:t> is indicator to show compliance.</a:t>
            </a:r>
          </a:p>
          <a:p>
            <a:pPr marL="342900" lvl="1" indent="-342900">
              <a:buFont typeface="Wingdings" pitchFamily="2" charset="2"/>
              <a:buChar char="ü"/>
            </a:pPr>
            <a:endParaRPr lang="en-US" sz="2400" u="sng" dirty="0">
              <a:ea typeface="ＭＳ Ｐゴシック" charset="-128"/>
            </a:endParaRPr>
          </a:p>
        </p:txBody>
      </p:sp>
      <p:sp>
        <p:nvSpPr>
          <p:cNvPr id="66563" name="Slide Number Placeholder 4"/>
          <p:cNvSpPr>
            <a:spLocks noGrp="1"/>
          </p:cNvSpPr>
          <p:nvPr>
            <p:ph type="sldNum" sz="quarter" idx="11"/>
          </p:nvPr>
        </p:nvSpPr>
        <p:spPr>
          <a:xfrm>
            <a:off x="7884367" y="6237312"/>
            <a:ext cx="1260623" cy="365125"/>
          </a:xfrm>
          <a:noFill/>
        </p:spPr>
        <p:txBody>
          <a:bodyPr/>
          <a:lstStyle/>
          <a:p>
            <a:fld id="{94FF2B52-8B4E-46B8-970A-3A801717A868}" type="slidenum">
              <a:rPr lang="en-GB" b="1">
                <a:solidFill>
                  <a:schemeClr val="tx1"/>
                </a:solidFill>
              </a:rPr>
              <a:pPr/>
              <a:t>28</a:t>
            </a:fld>
            <a:endParaRPr lang="en-GB" b="1" dirty="0">
              <a:solidFill>
                <a:schemeClr val="tx1"/>
              </a:solidFill>
            </a:endParaRPr>
          </a:p>
        </p:txBody>
      </p:sp>
      <p:sp>
        <p:nvSpPr>
          <p:cNvPr id="8" name="Footer Placeholder 8"/>
          <p:cNvSpPr>
            <a:spLocks noGrp="1"/>
          </p:cNvSpPr>
          <p:nvPr>
            <p:ph type="ftr" sz="quarter" idx="10"/>
          </p:nvPr>
        </p:nvSpPr>
        <p:spPr>
          <a:xfrm>
            <a:off x="3132138" y="6237288"/>
            <a:ext cx="3529012" cy="457200"/>
          </a:xfrm>
          <a:noFill/>
        </p:spPr>
        <p:txBody>
          <a:bodyPr/>
          <a:lstStyle/>
          <a:p>
            <a:r>
              <a:rPr lang="pt-BR">
                <a:ea typeface="ＭＳ Ｐゴシック" charset="-128"/>
              </a:rPr>
              <a:t>16th H&amp;S Com. - Brussels - 25 06 2018</a:t>
            </a:r>
            <a:endParaRPr lang="en-US" dirty="0">
              <a:ea typeface="ＭＳ Ｐゴシック" charset="-128"/>
            </a:endParaRPr>
          </a:p>
        </p:txBody>
      </p:sp>
    </p:spTree>
    <p:extLst>
      <p:ext uri="{BB962C8B-B14F-4D97-AF65-F5344CB8AC3E}">
        <p14:creationId xmlns:p14="http://schemas.microsoft.com/office/powerpoint/2010/main" val="31940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2">
                                            <p:txEl>
                                              <p:pRg st="4" end="4"/>
                                            </p:txEl>
                                          </p:spTgt>
                                        </p:tgtEl>
                                        <p:attrNameLst>
                                          <p:attrName>style.visibility</p:attrName>
                                        </p:attrNameLst>
                                      </p:cBhvr>
                                      <p:to>
                                        <p:strVal val="visible"/>
                                      </p:to>
                                    </p:set>
                                    <p:animEffect transition="in" filter="fade">
                                      <p:cBhvr>
                                        <p:cTn id="7" dur="500"/>
                                        <p:tgtEl>
                                          <p:spTgt spid="6656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562">
                                            <p:txEl>
                                              <p:pRg st="5" end="5"/>
                                            </p:txEl>
                                          </p:spTgt>
                                        </p:tgtEl>
                                        <p:attrNameLst>
                                          <p:attrName>style.visibility</p:attrName>
                                        </p:attrNameLst>
                                      </p:cBhvr>
                                      <p:to>
                                        <p:strVal val="visible"/>
                                      </p:to>
                                    </p:set>
                                    <p:animEffect transition="in" filter="fade">
                                      <p:cBhvr>
                                        <p:cTn id="10" dur="500"/>
                                        <p:tgtEl>
                                          <p:spTgt spid="6656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562">
                                            <p:txEl>
                                              <p:pRg st="6" end="6"/>
                                            </p:txEl>
                                          </p:spTgt>
                                        </p:tgtEl>
                                        <p:attrNameLst>
                                          <p:attrName>style.visibility</p:attrName>
                                        </p:attrNameLst>
                                      </p:cBhvr>
                                      <p:to>
                                        <p:strVal val="visible"/>
                                      </p:to>
                                    </p:set>
                                    <p:animEffect transition="in" filter="fade">
                                      <p:cBhvr>
                                        <p:cTn id="13" dur="500"/>
                                        <p:tgtEl>
                                          <p:spTgt spid="6656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6562">
                                            <p:txEl>
                                              <p:pRg st="8" end="8"/>
                                            </p:txEl>
                                          </p:spTgt>
                                        </p:tgtEl>
                                        <p:attrNameLst>
                                          <p:attrName>style.visibility</p:attrName>
                                        </p:attrNameLst>
                                      </p:cBhvr>
                                      <p:to>
                                        <p:strVal val="visible"/>
                                      </p:to>
                                    </p:set>
                                    <p:animEffect transition="in" filter="fade">
                                      <p:cBhvr>
                                        <p:cTn id="16" dur="500"/>
                                        <p:tgtEl>
                                          <p:spTgt spid="6656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6562">
                                            <p:txEl>
                                              <p:pRg st="7" end="7"/>
                                            </p:txEl>
                                          </p:spTgt>
                                        </p:tgtEl>
                                        <p:attrNameLst>
                                          <p:attrName>style.visibility</p:attrName>
                                        </p:attrNameLst>
                                      </p:cBhvr>
                                      <p:to>
                                        <p:strVal val="visible"/>
                                      </p:to>
                                    </p:set>
                                    <p:animEffect transition="in" filter="fade">
                                      <p:cBhvr>
                                        <p:cTn id="19" dur="500"/>
                                        <p:tgtEl>
                                          <p:spTgt spid="665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79984"/>
          </a:xfrm>
        </p:spPr>
        <p:txBody>
          <a:bodyPr>
            <a:normAutofit fontScale="90000"/>
          </a:bodyPr>
          <a:lstStyle/>
          <a:p>
            <a:r>
              <a:rPr lang="en-US" sz="3200" dirty="0"/>
              <a:t>Using “exposure biomarkers” to conduct adequate advanced medical surveillance</a:t>
            </a:r>
            <a:br>
              <a:rPr lang="en-US" sz="3200" dirty="0"/>
            </a:br>
            <a:r>
              <a:rPr lang="en-US" sz="2400" dirty="0"/>
              <a:t>(2013 </a:t>
            </a:r>
            <a:r>
              <a:rPr lang="en-US" sz="2400" dirty="0" err="1"/>
              <a:t>ICdA</a:t>
            </a:r>
            <a:r>
              <a:rPr lang="en-US" sz="2400" dirty="0"/>
              <a:t> Guidance)</a:t>
            </a:r>
            <a:endParaRPr lang="fr-FR" sz="2400" dirty="0"/>
          </a:p>
        </p:txBody>
      </p:sp>
      <p:sp>
        <p:nvSpPr>
          <p:cNvPr id="4" name="Footer Placeholder 3"/>
          <p:cNvSpPr>
            <a:spLocks noGrp="1"/>
          </p:cNvSpPr>
          <p:nvPr>
            <p:ph type="ftr" sz="quarter" idx="10"/>
          </p:nvPr>
        </p:nvSpPr>
        <p:spPr>
          <a:xfrm>
            <a:off x="2915816" y="6334522"/>
            <a:ext cx="3312368" cy="365125"/>
          </a:xfrm>
        </p:spPr>
        <p:txBody>
          <a:bodyPr/>
          <a:lstStyle/>
          <a:p>
            <a:pPr>
              <a:defRPr/>
            </a:pPr>
            <a:r>
              <a:rPr lang="pt-BR"/>
              <a:t>16th H&amp;S Com. - Brussels - 25 06 2018</a:t>
            </a:r>
            <a:endParaRPr lang="en-US" dirty="0"/>
          </a:p>
        </p:txBody>
      </p:sp>
      <p:sp>
        <p:nvSpPr>
          <p:cNvPr id="5" name="Slide Number Placeholder 4"/>
          <p:cNvSpPr>
            <a:spLocks noGrp="1"/>
          </p:cNvSpPr>
          <p:nvPr>
            <p:ph type="sldNum" sz="quarter" idx="11"/>
          </p:nvPr>
        </p:nvSpPr>
        <p:spPr>
          <a:xfrm>
            <a:off x="7740352" y="6330388"/>
            <a:ext cx="1387862" cy="365125"/>
          </a:xfrm>
        </p:spPr>
        <p:txBody>
          <a:bodyPr/>
          <a:lstStyle/>
          <a:p>
            <a:fld id="{5A30988D-2FD9-4D22-8D71-8B0B10B1C275}" type="slidenum">
              <a:rPr lang="en-GB" b="1" smtClean="0">
                <a:solidFill>
                  <a:schemeClr val="tx1"/>
                </a:solidFill>
              </a:rPr>
              <a:pPr/>
              <a:t>29</a:t>
            </a:fld>
            <a:endParaRPr lang="en-GB" b="1"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628800"/>
            <a:ext cx="7058583" cy="470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7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1"/>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ea typeface="ＭＳ Ｐゴシック" pitchFamily="2" charset="-128"/>
              </a:defRPr>
            </a:lvl1pPr>
            <a:lvl2pPr marL="742950" indent="-285750" eaLnBrk="0" hangingPunct="0">
              <a:defRPr sz="2400">
                <a:solidFill>
                  <a:schemeClr val="tx1"/>
                </a:solidFill>
                <a:latin typeface="Tahoma" pitchFamily="34" charset="0"/>
                <a:ea typeface="ＭＳ Ｐゴシック" pitchFamily="2" charset="-128"/>
              </a:defRPr>
            </a:lvl2pPr>
            <a:lvl3pPr marL="1143000" indent="-228600" eaLnBrk="0" hangingPunct="0">
              <a:defRPr sz="2400">
                <a:solidFill>
                  <a:schemeClr val="tx1"/>
                </a:solidFill>
                <a:latin typeface="Tahoma" pitchFamily="34" charset="0"/>
                <a:ea typeface="ＭＳ Ｐゴシック" pitchFamily="2" charset="-128"/>
              </a:defRPr>
            </a:lvl3pPr>
            <a:lvl4pPr marL="1600200" indent="-228600" eaLnBrk="0" hangingPunct="0">
              <a:defRPr sz="2400">
                <a:solidFill>
                  <a:schemeClr val="tx1"/>
                </a:solidFill>
                <a:latin typeface="Tahoma" pitchFamily="34" charset="0"/>
                <a:ea typeface="ＭＳ Ｐゴシック" pitchFamily="2" charset="-128"/>
              </a:defRPr>
            </a:lvl4pPr>
            <a:lvl5pPr marL="2057400" indent="-228600" eaLnBrk="0" hangingPunct="0">
              <a:defRPr sz="2400">
                <a:solidFill>
                  <a:schemeClr val="tx1"/>
                </a:solidFill>
                <a:latin typeface="Tahoma"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9pPr>
          </a:lstStyle>
          <a:p>
            <a:pPr algn="ctr" eaLnBrk="1" hangingPunct="1"/>
            <a:endParaRPr lang="en-US" sz="1400"/>
          </a:p>
        </p:txBody>
      </p:sp>
      <p:sp>
        <p:nvSpPr>
          <p:cNvPr id="21508" name="Slide Number Placeholder 2"/>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ea typeface="ＭＳ Ｐゴシック" pitchFamily="2" charset="-128"/>
              </a:defRPr>
            </a:lvl1pPr>
            <a:lvl2pPr marL="742950" indent="-285750" eaLnBrk="0" hangingPunct="0">
              <a:defRPr sz="2400">
                <a:solidFill>
                  <a:schemeClr val="tx1"/>
                </a:solidFill>
                <a:latin typeface="Tahoma" pitchFamily="34" charset="0"/>
                <a:ea typeface="ＭＳ Ｐゴシック" pitchFamily="2" charset="-128"/>
              </a:defRPr>
            </a:lvl2pPr>
            <a:lvl3pPr marL="1143000" indent="-228600" eaLnBrk="0" hangingPunct="0">
              <a:defRPr sz="2400">
                <a:solidFill>
                  <a:schemeClr val="tx1"/>
                </a:solidFill>
                <a:latin typeface="Tahoma" pitchFamily="34" charset="0"/>
                <a:ea typeface="ＭＳ Ｐゴシック" pitchFamily="2" charset="-128"/>
              </a:defRPr>
            </a:lvl3pPr>
            <a:lvl4pPr marL="1600200" indent="-228600" eaLnBrk="0" hangingPunct="0">
              <a:defRPr sz="2400">
                <a:solidFill>
                  <a:schemeClr val="tx1"/>
                </a:solidFill>
                <a:latin typeface="Tahoma" pitchFamily="34" charset="0"/>
                <a:ea typeface="ＭＳ Ｐゴシック" pitchFamily="2" charset="-128"/>
              </a:defRPr>
            </a:lvl4pPr>
            <a:lvl5pPr marL="2057400" indent="-228600" eaLnBrk="0" hangingPunct="0">
              <a:defRPr sz="2400">
                <a:solidFill>
                  <a:schemeClr val="tx1"/>
                </a:solidFill>
                <a:latin typeface="Tahoma"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2" charset="-128"/>
              </a:defRPr>
            </a:lvl9pPr>
          </a:lstStyle>
          <a:p>
            <a:pPr algn="r" eaLnBrk="1" hangingPunct="1"/>
            <a:endParaRPr lang="en-GB" sz="1400" dirty="0"/>
          </a:p>
        </p:txBody>
      </p:sp>
      <p:sp>
        <p:nvSpPr>
          <p:cNvPr id="21510" name="Rectangle 2"/>
          <p:cNvSpPr>
            <a:spLocks noGrp="1" noChangeArrowheads="1"/>
          </p:cNvSpPr>
          <p:nvPr>
            <p:ph type="title" idx="4294967295"/>
          </p:nvPr>
        </p:nvSpPr>
        <p:spPr/>
        <p:txBody>
          <a:bodyPr/>
          <a:lstStyle/>
          <a:p>
            <a:pPr eaLnBrk="1" hangingPunct="1"/>
            <a:r>
              <a:rPr lang="en-US" sz="3200">
                <a:ea typeface="ＭＳ Ｐゴシック" pitchFamily="2" charset="-128"/>
              </a:rPr>
              <a:t>STATEMENT OF COMPLIANCE</a:t>
            </a:r>
            <a:r>
              <a:rPr lang="en-US">
                <a:ea typeface="ＭＳ Ｐゴシック" pitchFamily="2" charset="-128"/>
              </a:rPr>
              <a:t> </a:t>
            </a:r>
          </a:p>
        </p:txBody>
      </p:sp>
      <p:sp>
        <p:nvSpPr>
          <p:cNvPr id="21511" name="Rectangle 3" descr="Rectangle: Click to edit Master text styles&#10;Second level&#10;Third level&#10;Fourth level&#10;Fifth level"/>
          <p:cNvSpPr>
            <a:spLocks noGrp="1" noChangeArrowheads="1"/>
          </p:cNvSpPr>
          <p:nvPr>
            <p:ph type="body" idx="4294967295"/>
          </p:nvPr>
        </p:nvSpPr>
        <p:spPr>
          <a:xfrm>
            <a:off x="468313" y="1412875"/>
            <a:ext cx="8496300" cy="4824413"/>
          </a:xfrm>
        </p:spPr>
        <p:txBody>
          <a:bodyPr/>
          <a:lstStyle/>
          <a:p>
            <a:pPr eaLnBrk="1" hangingPunct="1">
              <a:lnSpc>
                <a:spcPct val="80000"/>
              </a:lnSpc>
            </a:pPr>
            <a:endParaRPr lang="en-US" sz="1600" dirty="0">
              <a:ea typeface="ＭＳ Ｐゴシック" pitchFamily="2" charset="-128"/>
            </a:endParaRPr>
          </a:p>
          <a:p>
            <a:pPr eaLnBrk="1" hangingPunct="1">
              <a:lnSpc>
                <a:spcPct val="80000"/>
              </a:lnSpc>
            </a:pPr>
            <a:r>
              <a:rPr lang="en-US" sz="1600" dirty="0">
                <a:ea typeface="ＭＳ Ｐゴシック" pitchFamily="2" charset="-128"/>
              </a:rPr>
              <a:t>The purpose of the meeting is to address, under the applicable confidentiality rules, issues concerning Cadmium and Cadmium compounds producers and importers and more particularly their obligations under the several regulations.</a:t>
            </a:r>
            <a:endParaRPr lang="en-GB" sz="1600" dirty="0">
              <a:ea typeface="ＭＳ Ｐゴシック" pitchFamily="2" charset="-128"/>
            </a:endParaRPr>
          </a:p>
          <a:p>
            <a:pPr eaLnBrk="1" hangingPunct="1">
              <a:lnSpc>
                <a:spcPct val="80000"/>
              </a:lnSpc>
            </a:pPr>
            <a:endParaRPr lang="en-US" sz="1600" dirty="0">
              <a:ea typeface="ＭＳ Ｐゴシック" pitchFamily="2" charset="-128"/>
            </a:endParaRPr>
          </a:p>
          <a:p>
            <a:pPr eaLnBrk="1" hangingPunct="1">
              <a:lnSpc>
                <a:spcPct val="80000"/>
              </a:lnSpc>
            </a:pPr>
            <a:r>
              <a:rPr lang="en-US" sz="1600" dirty="0">
                <a:ea typeface="ＭＳ Ｐゴシック" pitchFamily="2" charset="-128"/>
              </a:rPr>
              <a:t>The minutes kept during the meeting will have to reflect all significant matters discussed during the meeting.</a:t>
            </a:r>
            <a:endParaRPr lang="en-US" sz="1600" b="1" dirty="0">
              <a:ea typeface="ＭＳ Ｐゴシック" pitchFamily="2" charset="-128"/>
            </a:endParaRPr>
          </a:p>
          <a:p>
            <a:pPr eaLnBrk="1" hangingPunct="1">
              <a:lnSpc>
                <a:spcPct val="80000"/>
              </a:lnSpc>
            </a:pPr>
            <a:endParaRPr lang="en-US" sz="1600" dirty="0">
              <a:ea typeface="ＭＳ Ｐゴシック" pitchFamily="2" charset="-128"/>
            </a:endParaRPr>
          </a:p>
          <a:p>
            <a:pPr eaLnBrk="1" hangingPunct="1">
              <a:lnSpc>
                <a:spcPct val="80000"/>
              </a:lnSpc>
            </a:pPr>
            <a:r>
              <a:rPr lang="en-US" sz="1600" dirty="0">
                <a:ea typeface="ＭＳ Ｐゴシック" pitchFamily="2" charset="-128"/>
              </a:rPr>
              <a:t>No discussions will be held, formally or informally, during specified meeting times or otherwise, involving, directly or indirectly, express or implicit agreements or understandings related to: (a) any company</a:t>
            </a:r>
            <a:r>
              <a:rPr lang="en-US" altLang="en-US" sz="1600" dirty="0">
                <a:ea typeface="ＭＳ Ｐゴシック" pitchFamily="2" charset="-128"/>
              </a:rPr>
              <a:t>’</a:t>
            </a:r>
            <a:r>
              <a:rPr lang="en-US" sz="1600" dirty="0">
                <a:ea typeface="ＭＳ Ｐゴシック" pitchFamily="2" charset="-128"/>
              </a:rPr>
              <a:t>s price; (b) any company</a:t>
            </a:r>
            <a:r>
              <a:rPr lang="en-US" altLang="en-US" sz="1600" dirty="0">
                <a:ea typeface="ＭＳ Ｐゴシック" pitchFamily="2" charset="-128"/>
              </a:rPr>
              <a:t>’</a:t>
            </a:r>
            <a:r>
              <a:rPr lang="en-US" sz="1600" dirty="0">
                <a:ea typeface="ＭＳ Ｐゴシック" pitchFamily="2" charset="-128"/>
              </a:rPr>
              <a:t>s terms or conditions of sale; (c) any company</a:t>
            </a:r>
            <a:r>
              <a:rPr lang="en-US" altLang="en-US" sz="1600" dirty="0">
                <a:ea typeface="ＭＳ Ｐゴシック" pitchFamily="2" charset="-128"/>
              </a:rPr>
              <a:t>’</a:t>
            </a:r>
            <a:r>
              <a:rPr lang="en-US" sz="1600" dirty="0">
                <a:ea typeface="ＭＳ Ｐゴシック" pitchFamily="2" charset="-128"/>
              </a:rPr>
              <a:t>s production or sales levels; (d) any company</a:t>
            </a:r>
            <a:r>
              <a:rPr lang="en-US" altLang="en-US" sz="1600" dirty="0">
                <a:ea typeface="ＭＳ Ｐゴシック" pitchFamily="2" charset="-128"/>
              </a:rPr>
              <a:t>’</a:t>
            </a:r>
            <a:r>
              <a:rPr lang="en-US" sz="1600" dirty="0">
                <a:ea typeface="ＭＳ Ｐゴシック" pitchFamily="2" charset="-128"/>
              </a:rPr>
              <a:t>s wages or salaries; (e) the division or allocation of customers or geographic markets; or (f) customer or suppliers boycotts; or (g) any disclosure of information which may affect applicable rules on Competition Law.</a:t>
            </a:r>
            <a:endParaRPr lang="en-US" sz="1600" b="1" dirty="0">
              <a:ea typeface="ＭＳ Ｐゴシック" pitchFamily="2" charset="-128"/>
            </a:endParaRPr>
          </a:p>
          <a:p>
            <a:pPr eaLnBrk="1" hangingPunct="1">
              <a:lnSpc>
                <a:spcPct val="80000"/>
              </a:lnSpc>
            </a:pPr>
            <a:endParaRPr lang="en-US" sz="1600" dirty="0">
              <a:ea typeface="ＭＳ Ｐゴシック" pitchFamily="2" charset="-128"/>
            </a:endParaRPr>
          </a:p>
          <a:p>
            <a:pPr eaLnBrk="1" hangingPunct="1">
              <a:lnSpc>
                <a:spcPct val="80000"/>
              </a:lnSpc>
            </a:pPr>
            <a:r>
              <a:rPr lang="en-US" sz="1600" dirty="0">
                <a:ea typeface="ＭＳ Ｐゴシック" pitchFamily="2" charset="-128"/>
              </a:rPr>
              <a:t>The International Cadmium Association (</a:t>
            </a:r>
            <a:r>
              <a:rPr lang="en-US" sz="1600" dirty="0" err="1">
                <a:ea typeface="ＭＳ Ｐゴシック" pitchFamily="2" charset="-128"/>
              </a:rPr>
              <a:t>ICdA</a:t>
            </a:r>
            <a:r>
              <a:rPr lang="en-US" sz="1600" dirty="0">
                <a:ea typeface="ＭＳ Ｐゴシック" pitchFamily="2" charset="-128"/>
              </a:rPr>
              <a:t>), as a group will make no recommendations of any kind and will not try to reach any agreements or understandings with respect to an individual company</a:t>
            </a:r>
            <a:r>
              <a:rPr lang="en-US" altLang="en-US" sz="1600" dirty="0">
                <a:ea typeface="ＭＳ Ｐゴシック" pitchFamily="2" charset="-128"/>
              </a:rPr>
              <a:t>’</a:t>
            </a:r>
            <a:r>
              <a:rPr lang="en-US" sz="1600" dirty="0">
                <a:ea typeface="ＭＳ Ｐゴシック" pitchFamily="2" charset="-128"/>
              </a:rPr>
              <a:t>s prices, terms or conditions of sale, production or sales levels, wages, salaries, customers or suppliers.</a:t>
            </a:r>
            <a:endParaRPr lang="en-US" sz="1600" b="1" dirty="0">
              <a:ea typeface="ＭＳ Ｐゴシック" pitchFamily="2" charset="-128"/>
            </a:endParaRPr>
          </a:p>
          <a:p>
            <a:pPr eaLnBrk="1" hangingPunct="1">
              <a:lnSpc>
                <a:spcPct val="80000"/>
              </a:lnSpc>
            </a:pPr>
            <a:endParaRPr lang="en-US" sz="1600" dirty="0">
              <a:ea typeface="ＭＳ Ｐゴシック" pitchFamily="2" charset="-128"/>
            </a:endParaRPr>
          </a:p>
        </p:txBody>
      </p:sp>
      <p:sp>
        <p:nvSpPr>
          <p:cNvPr id="2" name="Footer Placeholder 1"/>
          <p:cNvSpPr>
            <a:spLocks noGrp="1"/>
          </p:cNvSpPr>
          <p:nvPr>
            <p:ph type="ftr" sz="quarter" idx="11"/>
          </p:nvPr>
        </p:nvSpPr>
        <p:spPr/>
        <p:txBody>
          <a:bodyPr/>
          <a:lstStyle/>
          <a:p>
            <a:r>
              <a:rPr lang="pt-BR"/>
              <a:t>16th H&amp;S Com. - Brussels - 25 06 2018</a:t>
            </a:r>
            <a:endParaRPr lang="fr-FR"/>
          </a:p>
        </p:txBody>
      </p:sp>
      <p:sp>
        <p:nvSpPr>
          <p:cNvPr id="3" name="Slide Number Placeholder 2"/>
          <p:cNvSpPr>
            <a:spLocks noGrp="1"/>
          </p:cNvSpPr>
          <p:nvPr>
            <p:ph type="sldNum" sz="quarter" idx="12"/>
          </p:nvPr>
        </p:nvSpPr>
        <p:spPr/>
        <p:txBody>
          <a:bodyPr/>
          <a:lstStyle/>
          <a:p>
            <a:fld id="{2ED4C773-6A2D-48E8-8C8A-28F698020F56}" type="slidenum">
              <a:rPr lang="fr-FR" smtClean="0"/>
              <a:pPr/>
              <a:t>3</a:t>
            </a:fld>
            <a:endParaRPr lang="fr-FR" dirty="0"/>
          </a:p>
        </p:txBody>
      </p:sp>
    </p:spTree>
    <p:extLst>
      <p:ext uri="{BB962C8B-B14F-4D97-AF65-F5344CB8AC3E}">
        <p14:creationId xmlns:p14="http://schemas.microsoft.com/office/powerpoint/2010/main" val="956276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47270C-3EC2-4871-B7DA-857E560A30E6}"/>
              </a:ext>
            </a:extLst>
          </p:cNvPr>
          <p:cNvSpPr>
            <a:spLocks noGrp="1"/>
          </p:cNvSpPr>
          <p:nvPr>
            <p:ph type="ctrTitle"/>
          </p:nvPr>
        </p:nvSpPr>
        <p:spPr/>
        <p:txBody>
          <a:bodyPr/>
          <a:lstStyle/>
          <a:p>
            <a:r>
              <a:rPr lang="en-GB" dirty="0" err="1"/>
              <a:t>OCdBio</a:t>
            </a:r>
            <a:endParaRPr lang="nl-BE" dirty="0"/>
          </a:p>
        </p:txBody>
      </p:sp>
      <p:sp>
        <p:nvSpPr>
          <p:cNvPr id="7" name="Subtitle 6">
            <a:extLst>
              <a:ext uri="{FF2B5EF4-FFF2-40B4-BE49-F238E27FC236}">
                <a16:creationId xmlns:a16="http://schemas.microsoft.com/office/drawing/2014/main" id="{7FFC9118-083D-4EAA-AF2A-0AD69A515FCF}"/>
              </a:ext>
            </a:extLst>
          </p:cNvPr>
          <p:cNvSpPr>
            <a:spLocks noGrp="1"/>
          </p:cNvSpPr>
          <p:nvPr>
            <p:ph type="subTitle" idx="1"/>
          </p:nvPr>
        </p:nvSpPr>
        <p:spPr>
          <a:xfrm>
            <a:off x="1331640" y="3861048"/>
            <a:ext cx="6400800" cy="1752600"/>
          </a:xfrm>
        </p:spPr>
        <p:txBody>
          <a:bodyPr/>
          <a:lstStyle/>
          <a:p>
            <a:r>
              <a:rPr lang="en-GB" dirty="0"/>
              <a:t>Results of data collection </a:t>
            </a:r>
            <a:r>
              <a:rPr lang="en-GB"/>
              <a:t>of 2017 </a:t>
            </a:r>
            <a:r>
              <a:rPr lang="en-GB" dirty="0"/>
              <a:t>monitoring exercise</a:t>
            </a:r>
            <a:endParaRPr lang="nl-BE" dirty="0"/>
          </a:p>
        </p:txBody>
      </p:sp>
      <p:sp>
        <p:nvSpPr>
          <p:cNvPr id="4" name="Footer Placeholder 3">
            <a:extLst>
              <a:ext uri="{FF2B5EF4-FFF2-40B4-BE49-F238E27FC236}">
                <a16:creationId xmlns:a16="http://schemas.microsoft.com/office/drawing/2014/main" id="{FC8AF858-5C3C-43B3-A184-7E6227D0CE0A}"/>
              </a:ext>
            </a:extLst>
          </p:cNvPr>
          <p:cNvSpPr>
            <a:spLocks noGrp="1"/>
          </p:cNvSpPr>
          <p:nvPr>
            <p:ph type="ftr" sz="quarter" idx="11"/>
          </p:nvPr>
        </p:nvSpPr>
        <p:spPr/>
        <p:txBody>
          <a:bodyPr/>
          <a:lstStyle/>
          <a:p>
            <a:r>
              <a:rPr lang="pt-BR"/>
              <a:t>16th H&amp;S Com. - Brussels - 25 06 2018</a:t>
            </a:r>
            <a:endParaRPr lang="en-US"/>
          </a:p>
        </p:txBody>
      </p:sp>
      <p:sp>
        <p:nvSpPr>
          <p:cNvPr id="5" name="Slide Number Placeholder 4">
            <a:extLst>
              <a:ext uri="{FF2B5EF4-FFF2-40B4-BE49-F238E27FC236}">
                <a16:creationId xmlns:a16="http://schemas.microsoft.com/office/drawing/2014/main" id="{AA46F5EB-178C-43FE-8929-F094B9E874A8}"/>
              </a:ext>
            </a:extLst>
          </p:cNvPr>
          <p:cNvSpPr>
            <a:spLocks noGrp="1"/>
          </p:cNvSpPr>
          <p:nvPr>
            <p:ph type="sldNum" sz="quarter" idx="12"/>
          </p:nvPr>
        </p:nvSpPr>
        <p:spPr/>
        <p:txBody>
          <a:bodyPr/>
          <a:lstStyle/>
          <a:p>
            <a:fld id="{CD0BCCEB-D3B8-4160-827F-FEAE3E52EE7D}" type="slidenum">
              <a:rPr lang="en-US" smtClean="0"/>
              <a:t>30</a:t>
            </a:fld>
            <a:endParaRPr lang="en-US"/>
          </a:p>
        </p:txBody>
      </p:sp>
    </p:spTree>
    <p:extLst>
      <p:ext uri="{BB962C8B-B14F-4D97-AF65-F5344CB8AC3E}">
        <p14:creationId xmlns:p14="http://schemas.microsoft.com/office/powerpoint/2010/main" val="2217832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reported workers</a:t>
            </a:r>
          </a:p>
        </p:txBody>
      </p:sp>
      <p:sp>
        <p:nvSpPr>
          <p:cNvPr id="3" name="Content Placeholder 2"/>
          <p:cNvSpPr>
            <a:spLocks noGrp="1"/>
          </p:cNvSpPr>
          <p:nvPr>
            <p:ph idx="1"/>
          </p:nvPr>
        </p:nvSpPr>
        <p:spPr>
          <a:xfrm>
            <a:off x="899592" y="5733256"/>
            <a:ext cx="7787208" cy="392907"/>
          </a:xfrm>
        </p:spPr>
        <p:txBody>
          <a:bodyPr>
            <a:normAutofit fontScale="70000" lnSpcReduction="20000"/>
          </a:bodyPr>
          <a:lstStyle/>
          <a:p>
            <a:r>
              <a:rPr lang="en-US"/>
              <a:t>high response and increasing: 5 more plants reporting in 2017</a:t>
            </a:r>
            <a:endParaRPr lang="en-US" dirty="0"/>
          </a:p>
        </p:txBody>
      </p:sp>
      <p:sp>
        <p:nvSpPr>
          <p:cNvPr id="4" name="Footer Placeholder 3"/>
          <p:cNvSpPr>
            <a:spLocks noGrp="1"/>
          </p:cNvSpPr>
          <p:nvPr>
            <p:ph type="ftr" sz="quarter" idx="11"/>
          </p:nvPr>
        </p:nvSpPr>
        <p:spPr/>
        <p:txBody>
          <a:bodyPr/>
          <a:lstStyle/>
          <a:p>
            <a:r>
              <a:rPr lang="pt-BR"/>
              <a:t>16th H&amp;S Com. - Brussels - 25 06 2018</a:t>
            </a:r>
            <a:endParaRPr lang="en-US"/>
          </a:p>
        </p:txBody>
      </p:sp>
      <p:sp>
        <p:nvSpPr>
          <p:cNvPr id="5" name="Slide Number Placeholder 4"/>
          <p:cNvSpPr>
            <a:spLocks noGrp="1"/>
          </p:cNvSpPr>
          <p:nvPr>
            <p:ph type="sldNum" sz="quarter" idx="12"/>
          </p:nvPr>
        </p:nvSpPr>
        <p:spPr/>
        <p:txBody>
          <a:bodyPr/>
          <a:lstStyle/>
          <a:p>
            <a:fld id="{CD0BCCEB-D3B8-4160-827F-FEAE3E52EE7D}" type="slidenum">
              <a:rPr lang="en-US" smtClean="0"/>
              <a:t>31</a:t>
            </a:fld>
            <a:endParaRPr lang="en-US" dirty="0"/>
          </a:p>
        </p:txBody>
      </p:sp>
      <p:pic>
        <p:nvPicPr>
          <p:cNvPr id="7" name="Picture 6">
            <a:extLst>
              <a:ext uri="{FF2B5EF4-FFF2-40B4-BE49-F238E27FC236}">
                <a16:creationId xmlns:a16="http://schemas.microsoft.com/office/drawing/2014/main" id="{3732475D-69AF-4D21-B63F-B59CCDE791F8}"/>
              </a:ext>
            </a:extLst>
          </p:cNvPr>
          <p:cNvPicPr>
            <a:picLocks noChangeAspect="1"/>
          </p:cNvPicPr>
          <p:nvPr/>
        </p:nvPicPr>
        <p:blipFill>
          <a:blip r:embed="rId2"/>
          <a:stretch>
            <a:fillRect/>
          </a:stretch>
        </p:blipFill>
        <p:spPr>
          <a:xfrm>
            <a:off x="875080" y="1386718"/>
            <a:ext cx="7559695" cy="4249280"/>
          </a:xfrm>
          <a:prstGeom prst="rect">
            <a:avLst/>
          </a:prstGeom>
        </p:spPr>
      </p:pic>
    </p:spTree>
    <p:extLst>
      <p:ext uri="{BB962C8B-B14F-4D97-AF65-F5344CB8AC3E}">
        <p14:creationId xmlns:p14="http://schemas.microsoft.com/office/powerpoint/2010/main" val="2963591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FF0000"/>
                </a:solidFill>
              </a:rPr>
              <a:t>CdB</a:t>
            </a:r>
            <a:r>
              <a:rPr lang="en-US" dirty="0"/>
              <a:t> distribution</a:t>
            </a:r>
            <a:br>
              <a:rPr lang="en-US" dirty="0"/>
            </a:br>
            <a:r>
              <a:rPr lang="en-US" dirty="0"/>
              <a:t>- all sites in % -</a:t>
            </a:r>
          </a:p>
        </p:txBody>
      </p:sp>
      <p:sp>
        <p:nvSpPr>
          <p:cNvPr id="3" name="Footer Placeholder 2"/>
          <p:cNvSpPr>
            <a:spLocks noGrp="1"/>
          </p:cNvSpPr>
          <p:nvPr>
            <p:ph type="ftr" sz="quarter" idx="11"/>
          </p:nvPr>
        </p:nvSpPr>
        <p:spPr/>
        <p:txBody>
          <a:bodyPr/>
          <a:lstStyle/>
          <a:p>
            <a:r>
              <a:rPr lang="pt-BR"/>
              <a:t>16th H&amp;S Com. - Brussels - 25 06 2018</a:t>
            </a:r>
            <a:endParaRPr lang="en-US"/>
          </a:p>
        </p:txBody>
      </p:sp>
      <p:sp>
        <p:nvSpPr>
          <p:cNvPr id="4" name="Slide Number Placeholder 3"/>
          <p:cNvSpPr>
            <a:spLocks noGrp="1"/>
          </p:cNvSpPr>
          <p:nvPr>
            <p:ph type="sldNum" sz="quarter" idx="12"/>
          </p:nvPr>
        </p:nvSpPr>
        <p:spPr/>
        <p:txBody>
          <a:bodyPr/>
          <a:lstStyle/>
          <a:p>
            <a:fld id="{CD0BCCEB-D3B8-4160-827F-FEAE3E52EE7D}" type="slidenum">
              <a:rPr lang="en-US" smtClean="0"/>
              <a:t>32</a:t>
            </a:fld>
            <a:endParaRPr lang="en-US" dirty="0"/>
          </a:p>
        </p:txBody>
      </p:sp>
      <p:pic>
        <p:nvPicPr>
          <p:cNvPr id="9" name="Picture 8">
            <a:extLst>
              <a:ext uri="{FF2B5EF4-FFF2-40B4-BE49-F238E27FC236}">
                <a16:creationId xmlns:a16="http://schemas.microsoft.com/office/drawing/2014/main" id="{3C6F62EB-A8F2-4B51-912D-A5A95284CBF0}"/>
              </a:ext>
            </a:extLst>
          </p:cNvPr>
          <p:cNvPicPr>
            <a:picLocks noChangeAspect="1"/>
          </p:cNvPicPr>
          <p:nvPr/>
        </p:nvPicPr>
        <p:blipFill>
          <a:blip r:embed="rId2"/>
          <a:stretch>
            <a:fillRect/>
          </a:stretch>
        </p:blipFill>
        <p:spPr>
          <a:xfrm>
            <a:off x="1253535" y="1470131"/>
            <a:ext cx="6864691" cy="4688230"/>
          </a:xfrm>
          <a:prstGeom prst="rect">
            <a:avLst/>
          </a:prstGeom>
        </p:spPr>
      </p:pic>
      <p:sp>
        <p:nvSpPr>
          <p:cNvPr id="6" name="Up Arrow 5"/>
          <p:cNvSpPr/>
          <p:nvPr/>
        </p:nvSpPr>
        <p:spPr>
          <a:xfrm rot="7141951">
            <a:off x="6427332" y="4350523"/>
            <a:ext cx="434694" cy="1074911"/>
          </a:xfrm>
          <a:prstGeom prst="up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TextBox 4"/>
          <p:cNvSpPr txBox="1"/>
          <p:nvPr/>
        </p:nvSpPr>
        <p:spPr>
          <a:xfrm>
            <a:off x="-180528" y="2780928"/>
            <a:ext cx="4572000" cy="1200329"/>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b="1" dirty="0">
                <a:solidFill>
                  <a:srgbClr val="FF0000"/>
                </a:solidFill>
              </a:rPr>
              <a:t>After an unexpected increase in 2015, the decreasing trend for Cd uptake continues.</a:t>
            </a:r>
          </a:p>
          <a:p>
            <a:pPr marL="285750" indent="-285750">
              <a:buFont typeface="Arial" panose="020B0604020202020204" pitchFamily="34" charset="0"/>
              <a:buChar char="•"/>
            </a:pPr>
            <a:r>
              <a:rPr lang="fr-BE" b="1">
                <a:solidFill>
                  <a:srgbClr val="FF0000"/>
                </a:solidFill>
              </a:rPr>
              <a:t>6,5% &gt;3µg/l is too much (considering only 1,3% has CdU &gt; 2): this will push CdU up!!!</a:t>
            </a:r>
            <a:endParaRPr lang="fr-BE" b="1" dirty="0">
              <a:solidFill>
                <a:srgbClr val="FF0000"/>
              </a:solidFill>
            </a:endParaRPr>
          </a:p>
        </p:txBody>
      </p:sp>
      <p:sp>
        <p:nvSpPr>
          <p:cNvPr id="8" name="Circle: Hollow 7">
            <a:extLst>
              <a:ext uri="{FF2B5EF4-FFF2-40B4-BE49-F238E27FC236}">
                <a16:creationId xmlns:a16="http://schemas.microsoft.com/office/drawing/2014/main" id="{842E0D46-200E-4F47-89CF-4F2AE7A3D749}"/>
              </a:ext>
            </a:extLst>
          </p:cNvPr>
          <p:cNvSpPr/>
          <p:nvPr/>
        </p:nvSpPr>
        <p:spPr>
          <a:xfrm>
            <a:off x="6838830" y="4221088"/>
            <a:ext cx="683096" cy="720080"/>
          </a:xfrm>
          <a:prstGeom prst="donut">
            <a:avLst>
              <a:gd name="adj" fmla="val 42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32110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9C8ADD-2A03-489D-9D53-A8A05A239B0B}"/>
              </a:ext>
            </a:extLst>
          </p:cNvPr>
          <p:cNvPicPr>
            <a:picLocks noChangeAspect="1"/>
          </p:cNvPicPr>
          <p:nvPr/>
        </p:nvPicPr>
        <p:blipFill>
          <a:blip r:embed="rId2"/>
          <a:stretch>
            <a:fillRect/>
          </a:stretch>
        </p:blipFill>
        <p:spPr>
          <a:xfrm>
            <a:off x="1403648" y="1492684"/>
            <a:ext cx="6870787" cy="4755292"/>
          </a:xfrm>
          <a:prstGeom prst="rect">
            <a:avLst/>
          </a:prstGeom>
        </p:spPr>
      </p:pic>
      <p:sp>
        <p:nvSpPr>
          <p:cNvPr id="2" name="Title 1"/>
          <p:cNvSpPr>
            <a:spLocks noGrp="1"/>
          </p:cNvSpPr>
          <p:nvPr>
            <p:ph type="title"/>
          </p:nvPr>
        </p:nvSpPr>
        <p:spPr>
          <a:xfrm>
            <a:off x="107504" y="274638"/>
            <a:ext cx="9001000" cy="1143000"/>
          </a:xfrm>
        </p:spPr>
        <p:txBody>
          <a:bodyPr>
            <a:normAutofit fontScale="90000"/>
          </a:bodyPr>
          <a:lstStyle/>
          <a:p>
            <a:r>
              <a:rPr lang="en-US" dirty="0" err="1">
                <a:solidFill>
                  <a:srgbClr val="FF0000"/>
                </a:solidFill>
              </a:rPr>
              <a:t>CdB</a:t>
            </a:r>
            <a:r>
              <a:rPr lang="en-US" dirty="0"/>
              <a:t> distribution </a:t>
            </a:r>
            <a:r>
              <a:rPr lang="en-US" dirty="0">
                <a:solidFill>
                  <a:srgbClr val="FF0000"/>
                </a:solidFill>
              </a:rPr>
              <a:t>workers hired after 2000</a:t>
            </a:r>
            <a:br>
              <a:rPr lang="en-US" dirty="0"/>
            </a:br>
            <a:r>
              <a:rPr lang="en-US" dirty="0"/>
              <a:t>- all sites in % -</a:t>
            </a:r>
          </a:p>
        </p:txBody>
      </p:sp>
      <p:sp>
        <p:nvSpPr>
          <p:cNvPr id="3" name="Footer Placeholder 2"/>
          <p:cNvSpPr>
            <a:spLocks noGrp="1"/>
          </p:cNvSpPr>
          <p:nvPr>
            <p:ph type="ftr" sz="quarter" idx="11"/>
          </p:nvPr>
        </p:nvSpPr>
        <p:spPr/>
        <p:txBody>
          <a:bodyPr/>
          <a:lstStyle/>
          <a:p>
            <a:r>
              <a:rPr lang="pt-BR"/>
              <a:t>16th H&amp;S Com. - Brussels - 25 06 2018</a:t>
            </a:r>
            <a:endParaRPr lang="en-US"/>
          </a:p>
        </p:txBody>
      </p:sp>
      <p:sp>
        <p:nvSpPr>
          <p:cNvPr id="4" name="Slide Number Placeholder 3"/>
          <p:cNvSpPr>
            <a:spLocks noGrp="1"/>
          </p:cNvSpPr>
          <p:nvPr>
            <p:ph type="sldNum" sz="quarter" idx="12"/>
          </p:nvPr>
        </p:nvSpPr>
        <p:spPr/>
        <p:txBody>
          <a:bodyPr/>
          <a:lstStyle/>
          <a:p>
            <a:fld id="{CD0BCCEB-D3B8-4160-827F-FEAE3E52EE7D}" type="slidenum">
              <a:rPr lang="en-US" smtClean="0"/>
              <a:t>33</a:t>
            </a:fld>
            <a:endParaRPr lang="en-US" dirty="0"/>
          </a:p>
        </p:txBody>
      </p:sp>
      <p:sp>
        <p:nvSpPr>
          <p:cNvPr id="8" name="TextBox 7"/>
          <p:cNvSpPr txBox="1"/>
          <p:nvPr/>
        </p:nvSpPr>
        <p:spPr>
          <a:xfrm>
            <a:off x="107504" y="2060848"/>
            <a:ext cx="3600400" cy="1938992"/>
          </a:xfrm>
          <a:prstGeom prst="rect">
            <a:avLst/>
          </a:prstGeom>
          <a:solidFill>
            <a:srgbClr val="FFFF00"/>
          </a:solidFill>
        </p:spPr>
        <p:txBody>
          <a:bodyPr wrap="square" rtlCol="0">
            <a:spAutoFit/>
          </a:bodyPr>
          <a:lstStyle/>
          <a:p>
            <a:pPr marL="180975" indent="-161925">
              <a:buFont typeface="Arial" panose="020B0604020202020204" pitchFamily="34" charset="0"/>
              <a:buChar char="•"/>
            </a:pPr>
            <a:r>
              <a:rPr lang="en-GB" sz="2000" b="1"/>
              <a:t>Too </a:t>
            </a:r>
            <a:r>
              <a:rPr lang="en-GB" sz="2000" b="1" dirty="0"/>
              <a:t>much worker in this group have too high Cd </a:t>
            </a:r>
            <a:r>
              <a:rPr lang="en-GB" sz="2000" b="1"/>
              <a:t>exposure </a:t>
            </a:r>
          </a:p>
          <a:p>
            <a:pPr marL="180975" indent="-161925">
              <a:buFont typeface="Arial" panose="020B0604020202020204" pitchFamily="34" charset="0"/>
              <a:buChar char="•"/>
            </a:pPr>
            <a:r>
              <a:rPr lang="en-GB" sz="2000" b="1"/>
              <a:t>Only 0,6% have CdU&gt;5, so no excuse for so much workers with high CdB</a:t>
            </a:r>
            <a:endParaRPr lang="en-GB" sz="2000" b="1" dirty="0"/>
          </a:p>
          <a:p>
            <a:pPr algn="ctr"/>
            <a:r>
              <a:rPr lang="en-GB" sz="2000" b="1">
                <a:solidFill>
                  <a:srgbClr val="FF0000"/>
                </a:solidFill>
              </a:rPr>
              <a:t>Further </a:t>
            </a:r>
            <a:r>
              <a:rPr lang="en-GB" sz="2000" b="1" dirty="0">
                <a:solidFill>
                  <a:srgbClr val="FF0000"/>
                </a:solidFill>
              </a:rPr>
              <a:t>attention needed!!!!</a:t>
            </a:r>
            <a:endParaRPr lang="fr-BE" sz="2000" b="1" dirty="0">
              <a:solidFill>
                <a:srgbClr val="FF0000"/>
              </a:solidFill>
            </a:endParaRPr>
          </a:p>
        </p:txBody>
      </p:sp>
      <p:sp>
        <p:nvSpPr>
          <p:cNvPr id="6" name="Circle: Hollow 5">
            <a:extLst>
              <a:ext uri="{FF2B5EF4-FFF2-40B4-BE49-F238E27FC236}">
                <a16:creationId xmlns:a16="http://schemas.microsoft.com/office/drawing/2014/main" id="{96E7D175-F2F2-43E3-B2EC-25D2423FBED4}"/>
              </a:ext>
            </a:extLst>
          </p:cNvPr>
          <p:cNvSpPr/>
          <p:nvPr/>
        </p:nvSpPr>
        <p:spPr>
          <a:xfrm>
            <a:off x="6720880" y="3418942"/>
            <a:ext cx="899120" cy="936104"/>
          </a:xfrm>
          <a:prstGeom prst="donut">
            <a:avLst>
              <a:gd name="adj" fmla="val 42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Circle: Hollow 8">
            <a:extLst>
              <a:ext uri="{FF2B5EF4-FFF2-40B4-BE49-F238E27FC236}">
                <a16:creationId xmlns:a16="http://schemas.microsoft.com/office/drawing/2014/main" id="{E990B3CD-3309-4384-8E71-F328E08D62CC}"/>
              </a:ext>
            </a:extLst>
          </p:cNvPr>
          <p:cNvSpPr/>
          <p:nvPr/>
        </p:nvSpPr>
        <p:spPr>
          <a:xfrm>
            <a:off x="6720880" y="4653136"/>
            <a:ext cx="899120" cy="936104"/>
          </a:xfrm>
          <a:prstGeom prst="donut">
            <a:avLst>
              <a:gd name="adj" fmla="val 42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1771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7C7351-77C9-419F-8DF2-0FE5FC2BCB68}"/>
              </a:ext>
            </a:extLst>
          </p:cNvPr>
          <p:cNvPicPr>
            <a:picLocks noChangeAspect="1"/>
          </p:cNvPicPr>
          <p:nvPr/>
        </p:nvPicPr>
        <p:blipFill>
          <a:blip r:embed="rId2"/>
          <a:stretch>
            <a:fillRect/>
          </a:stretch>
        </p:blipFill>
        <p:spPr>
          <a:xfrm>
            <a:off x="1043608" y="1196752"/>
            <a:ext cx="6864691" cy="4761389"/>
          </a:xfrm>
          <a:prstGeom prst="rect">
            <a:avLst/>
          </a:prstGeom>
        </p:spPr>
      </p:pic>
      <p:sp>
        <p:nvSpPr>
          <p:cNvPr id="2" name="Title 1"/>
          <p:cNvSpPr>
            <a:spLocks noGrp="1"/>
          </p:cNvSpPr>
          <p:nvPr>
            <p:ph type="title"/>
          </p:nvPr>
        </p:nvSpPr>
        <p:spPr>
          <a:xfrm>
            <a:off x="107504" y="274638"/>
            <a:ext cx="9001000" cy="1143000"/>
          </a:xfrm>
        </p:spPr>
        <p:txBody>
          <a:bodyPr>
            <a:normAutofit fontScale="90000"/>
          </a:bodyPr>
          <a:lstStyle/>
          <a:p>
            <a:r>
              <a:rPr lang="en-US" dirty="0" err="1">
                <a:solidFill>
                  <a:srgbClr val="FF0000"/>
                </a:solidFill>
              </a:rPr>
              <a:t>CdB</a:t>
            </a:r>
            <a:r>
              <a:rPr lang="en-US" dirty="0">
                <a:solidFill>
                  <a:srgbClr val="FF0000"/>
                </a:solidFill>
              </a:rPr>
              <a:t> </a:t>
            </a:r>
            <a:r>
              <a:rPr lang="en-US" dirty="0"/>
              <a:t>distribution original “15”</a:t>
            </a:r>
            <a:br>
              <a:rPr lang="en-US" dirty="0"/>
            </a:br>
            <a:endParaRPr lang="en-US" dirty="0"/>
          </a:p>
        </p:txBody>
      </p:sp>
      <p:sp>
        <p:nvSpPr>
          <p:cNvPr id="3" name="Footer Placeholder 2"/>
          <p:cNvSpPr>
            <a:spLocks noGrp="1"/>
          </p:cNvSpPr>
          <p:nvPr>
            <p:ph type="ftr" sz="quarter" idx="11"/>
          </p:nvPr>
        </p:nvSpPr>
        <p:spPr/>
        <p:txBody>
          <a:bodyPr/>
          <a:lstStyle/>
          <a:p>
            <a:r>
              <a:rPr lang="pt-BR"/>
              <a:t>16th H&amp;S Com. - Brussels - 25 06 2018</a:t>
            </a:r>
            <a:endParaRPr lang="en-US"/>
          </a:p>
        </p:txBody>
      </p:sp>
      <p:sp>
        <p:nvSpPr>
          <p:cNvPr id="4" name="Slide Number Placeholder 3"/>
          <p:cNvSpPr>
            <a:spLocks noGrp="1"/>
          </p:cNvSpPr>
          <p:nvPr>
            <p:ph type="sldNum" sz="quarter" idx="12"/>
          </p:nvPr>
        </p:nvSpPr>
        <p:spPr/>
        <p:txBody>
          <a:bodyPr/>
          <a:lstStyle/>
          <a:p>
            <a:fld id="{CD0BCCEB-D3B8-4160-827F-FEAE3E52EE7D}" type="slidenum">
              <a:rPr lang="en-US" smtClean="0"/>
              <a:t>34</a:t>
            </a:fld>
            <a:endParaRPr lang="en-US" dirty="0"/>
          </a:p>
        </p:txBody>
      </p:sp>
      <p:sp>
        <p:nvSpPr>
          <p:cNvPr id="7" name="TextBox 6"/>
          <p:cNvSpPr txBox="1"/>
          <p:nvPr/>
        </p:nvSpPr>
        <p:spPr>
          <a:xfrm>
            <a:off x="84709" y="2963664"/>
            <a:ext cx="4644008" cy="923330"/>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b="1">
                <a:solidFill>
                  <a:srgbClr val="FF0000"/>
                </a:solidFill>
              </a:rPr>
              <a:t>Only 0,5% of these workers have CdU &gt;5.</a:t>
            </a:r>
          </a:p>
          <a:p>
            <a:pPr marL="285750" indent="-285750">
              <a:buFont typeface="Arial" panose="020B0604020202020204" pitchFamily="34" charset="0"/>
              <a:buChar char="•"/>
            </a:pPr>
            <a:r>
              <a:rPr lang="en-GB" b="1">
                <a:solidFill>
                  <a:srgbClr val="FF0000"/>
                </a:solidFill>
              </a:rPr>
              <a:t>Higher CdB values mostly linked with recent exposure and not to historic burden.</a:t>
            </a:r>
            <a:endParaRPr lang="fr-BE" b="1" dirty="0">
              <a:solidFill>
                <a:srgbClr val="FF0000"/>
              </a:solidFill>
            </a:endParaRPr>
          </a:p>
        </p:txBody>
      </p:sp>
    </p:spTree>
    <p:extLst>
      <p:ext uri="{BB962C8B-B14F-4D97-AF65-F5344CB8AC3E}">
        <p14:creationId xmlns:p14="http://schemas.microsoft.com/office/powerpoint/2010/main" val="25036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 in Blood: conclusion</a:t>
            </a:r>
          </a:p>
        </p:txBody>
      </p:sp>
      <p:sp>
        <p:nvSpPr>
          <p:cNvPr id="3" name="Content Placeholder 2"/>
          <p:cNvSpPr>
            <a:spLocks noGrp="1"/>
          </p:cNvSpPr>
          <p:nvPr>
            <p:ph idx="1"/>
          </p:nvPr>
        </p:nvSpPr>
        <p:spPr>
          <a:xfrm>
            <a:off x="457200" y="1600200"/>
            <a:ext cx="8579296" cy="4525963"/>
          </a:xfrm>
        </p:spPr>
        <p:txBody>
          <a:bodyPr>
            <a:normAutofit fontScale="92500" lnSpcReduction="20000"/>
          </a:bodyPr>
          <a:lstStyle/>
          <a:p>
            <a:pPr>
              <a:buFont typeface="Wingdings" panose="05000000000000000000" pitchFamily="2" charset="2"/>
              <a:buChar char="q"/>
            </a:pPr>
            <a:r>
              <a:rPr lang="en-US" sz="2400" dirty="0"/>
              <a:t>Good progress was made: Exposure of workers was reduced </a:t>
            </a:r>
            <a:r>
              <a:rPr lang="en-US" sz="2400"/>
              <a:t>in 2017</a:t>
            </a:r>
            <a:endParaRPr lang="en-US" sz="2400" dirty="0"/>
          </a:p>
          <a:p>
            <a:pPr>
              <a:spcBef>
                <a:spcPts val="1200"/>
              </a:spcBef>
              <a:buFont typeface="Wingdings" panose="05000000000000000000" pitchFamily="2" charset="2"/>
              <a:buChar char="q"/>
            </a:pPr>
            <a:r>
              <a:rPr lang="en-US" sz="2400"/>
              <a:t>But… </a:t>
            </a:r>
          </a:p>
          <a:p>
            <a:pPr lvl="1">
              <a:spcBef>
                <a:spcPts val="1200"/>
              </a:spcBef>
              <a:buFont typeface="Wingdings" panose="05000000000000000000" pitchFamily="2" charset="2"/>
              <a:buChar char="Ø"/>
            </a:pPr>
            <a:r>
              <a:rPr lang="en-US" sz="2000">
                <a:solidFill>
                  <a:srgbClr val="0033CC"/>
                </a:solidFill>
              </a:rPr>
              <a:t>Still </a:t>
            </a:r>
            <a:r>
              <a:rPr lang="en-US" sz="2000" dirty="0">
                <a:solidFill>
                  <a:srgbClr val="0033CC"/>
                </a:solidFill>
              </a:rPr>
              <a:t>too many workers have too high level of exposure </a:t>
            </a:r>
            <a:r>
              <a:rPr lang="en-US" sz="2000">
                <a:solidFill>
                  <a:srgbClr val="0033CC"/>
                </a:solidFill>
              </a:rPr>
              <a:t>to keep (or bring) them below the target of 2µg Cd/g creatinine.</a:t>
            </a:r>
          </a:p>
          <a:p>
            <a:pPr lvl="1">
              <a:spcBef>
                <a:spcPts val="1200"/>
              </a:spcBef>
              <a:buFont typeface="Wingdings" panose="05000000000000000000" pitchFamily="2" charset="2"/>
              <a:buChar char="Ø"/>
            </a:pPr>
            <a:r>
              <a:rPr lang="en-US" sz="2000">
                <a:solidFill>
                  <a:srgbClr val="0033CC"/>
                </a:solidFill>
              </a:rPr>
              <a:t>Comparison with CdU data shows that increased CdB values are most often not related to high historic burden =&gt; sign of </a:t>
            </a:r>
            <a:r>
              <a:rPr lang="en-US" sz="2000" u="sng">
                <a:solidFill>
                  <a:srgbClr val="0033CC"/>
                </a:solidFill>
              </a:rPr>
              <a:t>too high recent exposure </a:t>
            </a:r>
            <a:endParaRPr lang="en-US" sz="2000" u="sng" dirty="0">
              <a:solidFill>
                <a:srgbClr val="0033CC"/>
              </a:solidFill>
            </a:endParaRPr>
          </a:p>
          <a:p>
            <a:pPr>
              <a:spcBef>
                <a:spcPts val="1800"/>
              </a:spcBef>
              <a:buFont typeface="Wingdings" panose="05000000000000000000" pitchFamily="2" charset="2"/>
              <a:buChar char="q"/>
            </a:pPr>
            <a:r>
              <a:rPr lang="en-US" sz="2400"/>
              <a:t>Future compliance with BLV of 2µg Cd/g creatinine?</a:t>
            </a:r>
            <a:endParaRPr lang="en-US" sz="2400" dirty="0"/>
          </a:p>
          <a:p>
            <a:pPr lvl="1">
              <a:spcBef>
                <a:spcPts val="1800"/>
              </a:spcBef>
              <a:buFont typeface="Wingdings" panose="05000000000000000000" pitchFamily="2" charset="2"/>
              <a:buChar char="Ø"/>
            </a:pPr>
            <a:r>
              <a:rPr lang="en-US" sz="2000">
                <a:solidFill>
                  <a:srgbClr val="0033CC"/>
                </a:solidFill>
              </a:rPr>
              <a:t>We should keep </a:t>
            </a:r>
            <a:r>
              <a:rPr lang="en-US" sz="2000" u="sng">
                <a:solidFill>
                  <a:srgbClr val="0033CC"/>
                </a:solidFill>
              </a:rPr>
              <a:t>all</a:t>
            </a:r>
            <a:r>
              <a:rPr lang="en-US" sz="2000">
                <a:solidFill>
                  <a:srgbClr val="0033CC"/>
                </a:solidFill>
              </a:rPr>
              <a:t> workers below 5 µg Cd/L in blood</a:t>
            </a:r>
          </a:p>
          <a:p>
            <a:pPr lvl="1">
              <a:spcBef>
                <a:spcPts val="1800"/>
              </a:spcBef>
              <a:buFont typeface="Wingdings" panose="05000000000000000000" pitchFamily="2" charset="2"/>
              <a:buChar char="Ø"/>
            </a:pPr>
            <a:r>
              <a:rPr lang="en-US" sz="2000">
                <a:solidFill>
                  <a:srgbClr val="0033CC"/>
                </a:solidFill>
              </a:rPr>
              <a:t>We </a:t>
            </a:r>
            <a:r>
              <a:rPr lang="en-US" sz="2000" dirty="0">
                <a:solidFill>
                  <a:srgbClr val="0033CC"/>
                </a:solidFill>
              </a:rPr>
              <a:t>should strive not to </a:t>
            </a:r>
            <a:r>
              <a:rPr lang="en-US" sz="2000">
                <a:solidFill>
                  <a:srgbClr val="0033CC"/>
                </a:solidFill>
              </a:rPr>
              <a:t>have more then 1% workers above 3 </a:t>
            </a:r>
            <a:r>
              <a:rPr lang="en-US" sz="2000" dirty="0">
                <a:solidFill>
                  <a:srgbClr val="0033CC"/>
                </a:solidFill>
              </a:rPr>
              <a:t>µg Cd/L </a:t>
            </a:r>
            <a:r>
              <a:rPr lang="en-US" sz="2000">
                <a:solidFill>
                  <a:srgbClr val="0033CC"/>
                </a:solidFill>
              </a:rPr>
              <a:t>in blood </a:t>
            </a:r>
            <a:r>
              <a:rPr lang="en-US" sz="1900">
                <a:solidFill>
                  <a:srgbClr val="0033CC"/>
                </a:solidFill>
              </a:rPr>
              <a:t>(max.1% excused because of historic cadmium body burden)</a:t>
            </a:r>
            <a:endParaRPr lang="en-US" sz="1900" dirty="0">
              <a:solidFill>
                <a:srgbClr val="0033CC"/>
              </a:solidFill>
            </a:endParaRPr>
          </a:p>
          <a:p>
            <a:pPr>
              <a:spcBef>
                <a:spcPts val="1800"/>
              </a:spcBef>
              <a:buFont typeface="Wingdings" panose="05000000000000000000" pitchFamily="2" charset="2"/>
              <a:buChar char="q"/>
            </a:pPr>
            <a:r>
              <a:rPr lang="en-US" sz="2400"/>
              <a:t>Continued efforts are required to reduce exposure and comply with the new upcoming exposures limits.</a:t>
            </a:r>
            <a:endParaRPr lang="en-US" sz="2400" dirty="0"/>
          </a:p>
          <a:p>
            <a:endParaRPr lang="en-US" sz="2400" dirty="0"/>
          </a:p>
        </p:txBody>
      </p:sp>
      <p:sp>
        <p:nvSpPr>
          <p:cNvPr id="4" name="Footer Placeholder 3"/>
          <p:cNvSpPr>
            <a:spLocks noGrp="1"/>
          </p:cNvSpPr>
          <p:nvPr>
            <p:ph type="ftr" sz="quarter" idx="11"/>
          </p:nvPr>
        </p:nvSpPr>
        <p:spPr/>
        <p:txBody>
          <a:bodyPr/>
          <a:lstStyle/>
          <a:p>
            <a:r>
              <a:rPr lang="pt-BR"/>
              <a:t>16th H&amp;S Com. - Brussels - 25 06 2018</a:t>
            </a:r>
            <a:endParaRPr lang="en-US"/>
          </a:p>
        </p:txBody>
      </p:sp>
      <p:sp>
        <p:nvSpPr>
          <p:cNvPr id="5" name="Slide Number Placeholder 4"/>
          <p:cNvSpPr>
            <a:spLocks noGrp="1"/>
          </p:cNvSpPr>
          <p:nvPr>
            <p:ph type="sldNum" sz="quarter" idx="12"/>
          </p:nvPr>
        </p:nvSpPr>
        <p:spPr/>
        <p:txBody>
          <a:bodyPr/>
          <a:lstStyle/>
          <a:p>
            <a:fld id="{CD0BCCEB-D3B8-4160-827F-FEAE3E52EE7D}" type="slidenum">
              <a:rPr lang="en-US" smtClean="0"/>
              <a:t>35</a:t>
            </a:fld>
            <a:endParaRPr lang="en-US" dirty="0"/>
          </a:p>
        </p:txBody>
      </p:sp>
    </p:spTree>
    <p:extLst>
      <p:ext uri="{BB962C8B-B14F-4D97-AF65-F5344CB8AC3E}">
        <p14:creationId xmlns:p14="http://schemas.microsoft.com/office/powerpoint/2010/main" val="4192889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30D89-6E6A-465C-A6AD-295699248445}"/>
              </a:ext>
            </a:extLst>
          </p:cNvPr>
          <p:cNvPicPr>
            <a:picLocks noChangeAspect="1"/>
          </p:cNvPicPr>
          <p:nvPr/>
        </p:nvPicPr>
        <p:blipFill>
          <a:blip r:embed="rId2"/>
          <a:stretch>
            <a:fillRect/>
          </a:stretch>
        </p:blipFill>
        <p:spPr>
          <a:xfrm>
            <a:off x="1259632" y="1542879"/>
            <a:ext cx="6870787" cy="4688230"/>
          </a:xfrm>
          <a:prstGeom prst="rect">
            <a:avLst/>
          </a:prstGeom>
        </p:spPr>
      </p:pic>
      <p:sp>
        <p:nvSpPr>
          <p:cNvPr id="2" name="Title 1"/>
          <p:cNvSpPr>
            <a:spLocks noGrp="1"/>
          </p:cNvSpPr>
          <p:nvPr>
            <p:ph type="title"/>
          </p:nvPr>
        </p:nvSpPr>
        <p:spPr/>
        <p:txBody>
          <a:bodyPr>
            <a:normAutofit fontScale="90000"/>
          </a:bodyPr>
          <a:lstStyle/>
          <a:p>
            <a:r>
              <a:rPr lang="en-US" dirty="0" err="1">
                <a:solidFill>
                  <a:srgbClr val="FF0000"/>
                </a:solidFill>
              </a:rPr>
              <a:t>CdU</a:t>
            </a:r>
            <a:r>
              <a:rPr lang="en-US" dirty="0"/>
              <a:t> distribution</a:t>
            </a:r>
            <a:br>
              <a:rPr lang="en-US" dirty="0"/>
            </a:br>
            <a:r>
              <a:rPr lang="en-US" dirty="0"/>
              <a:t>- all sites in % -</a:t>
            </a:r>
          </a:p>
        </p:txBody>
      </p:sp>
      <p:sp>
        <p:nvSpPr>
          <p:cNvPr id="15" name="Footer Placeholder 14"/>
          <p:cNvSpPr>
            <a:spLocks noGrp="1"/>
          </p:cNvSpPr>
          <p:nvPr>
            <p:ph type="ftr" sz="quarter" idx="11"/>
          </p:nvPr>
        </p:nvSpPr>
        <p:spPr/>
        <p:txBody>
          <a:bodyPr/>
          <a:lstStyle/>
          <a:p>
            <a:r>
              <a:rPr lang="pt-BR"/>
              <a:t>16th H&amp;S Com. - Brussels - 25 06 2018</a:t>
            </a:r>
            <a:endParaRPr lang="en-US"/>
          </a:p>
        </p:txBody>
      </p:sp>
      <p:sp>
        <p:nvSpPr>
          <p:cNvPr id="16" name="Slide Number Placeholder 15"/>
          <p:cNvSpPr>
            <a:spLocks noGrp="1"/>
          </p:cNvSpPr>
          <p:nvPr>
            <p:ph type="sldNum" sz="quarter" idx="12"/>
          </p:nvPr>
        </p:nvSpPr>
        <p:spPr/>
        <p:txBody>
          <a:bodyPr/>
          <a:lstStyle/>
          <a:p>
            <a:fld id="{CD0BCCEB-D3B8-4160-827F-FEAE3E52EE7D}" type="slidenum">
              <a:rPr lang="en-US" smtClean="0"/>
              <a:t>36</a:t>
            </a:fld>
            <a:endParaRPr lang="en-US" dirty="0"/>
          </a:p>
        </p:txBody>
      </p:sp>
      <p:sp>
        <p:nvSpPr>
          <p:cNvPr id="9" name="TextBox 8"/>
          <p:cNvSpPr txBox="1"/>
          <p:nvPr/>
        </p:nvSpPr>
        <p:spPr>
          <a:xfrm>
            <a:off x="0" y="3427320"/>
            <a:ext cx="2627784" cy="646331"/>
          </a:xfrm>
          <a:prstGeom prst="rect">
            <a:avLst/>
          </a:prstGeom>
          <a:solidFill>
            <a:srgbClr val="FFFF00"/>
          </a:solidFill>
        </p:spPr>
        <p:txBody>
          <a:bodyPr wrap="square" rtlCol="0">
            <a:spAutoFit/>
          </a:bodyPr>
          <a:lstStyle/>
          <a:p>
            <a:pPr algn="ctr"/>
            <a:r>
              <a:rPr lang="en-GB" b="1">
                <a:solidFill>
                  <a:srgbClr val="FF0000"/>
                </a:solidFill>
              </a:rPr>
              <a:t>2020 forecast: 6% will be above 2µg</a:t>
            </a:r>
            <a:r>
              <a:rPr lang="en-GB" b="1" dirty="0">
                <a:solidFill>
                  <a:srgbClr val="FF0000"/>
                </a:solidFill>
              </a:rPr>
              <a:t>/</a:t>
            </a:r>
            <a:r>
              <a:rPr lang="en-GB" b="1">
                <a:solidFill>
                  <a:srgbClr val="FF0000"/>
                </a:solidFill>
              </a:rPr>
              <a:t>g creatinine</a:t>
            </a:r>
            <a:endParaRPr lang="fr-BE" b="1" dirty="0">
              <a:solidFill>
                <a:srgbClr val="FF0000"/>
              </a:solidFill>
            </a:endParaRPr>
          </a:p>
        </p:txBody>
      </p:sp>
    </p:spTree>
    <p:extLst>
      <p:ext uri="{BB962C8B-B14F-4D97-AF65-F5344CB8AC3E}">
        <p14:creationId xmlns:p14="http://schemas.microsoft.com/office/powerpoint/2010/main" val="26662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6E9345-3279-43D3-86A6-2F217A779A68}"/>
              </a:ext>
            </a:extLst>
          </p:cNvPr>
          <p:cNvPicPr>
            <a:picLocks noChangeAspect="1"/>
          </p:cNvPicPr>
          <p:nvPr/>
        </p:nvPicPr>
        <p:blipFill>
          <a:blip r:embed="rId2"/>
          <a:stretch>
            <a:fillRect/>
          </a:stretch>
        </p:blipFill>
        <p:spPr>
          <a:xfrm>
            <a:off x="1136606" y="1542879"/>
            <a:ext cx="6870787" cy="4688230"/>
          </a:xfrm>
          <a:prstGeom prst="rect">
            <a:avLst/>
          </a:prstGeom>
        </p:spPr>
      </p:pic>
      <p:sp>
        <p:nvSpPr>
          <p:cNvPr id="2" name="Title 1"/>
          <p:cNvSpPr>
            <a:spLocks noGrp="1"/>
          </p:cNvSpPr>
          <p:nvPr>
            <p:ph type="title"/>
          </p:nvPr>
        </p:nvSpPr>
        <p:spPr/>
        <p:txBody>
          <a:bodyPr>
            <a:normAutofit fontScale="90000"/>
          </a:bodyPr>
          <a:lstStyle/>
          <a:p>
            <a:r>
              <a:rPr lang="en-US" dirty="0" err="1">
                <a:solidFill>
                  <a:srgbClr val="FF0000"/>
                </a:solidFill>
              </a:rPr>
              <a:t>CdU</a:t>
            </a:r>
            <a:r>
              <a:rPr lang="en-US" dirty="0"/>
              <a:t> distribution</a:t>
            </a:r>
            <a:br>
              <a:rPr lang="en-US" dirty="0"/>
            </a:br>
            <a:r>
              <a:rPr lang="en-US" dirty="0"/>
              <a:t>- all sites in % </a:t>
            </a:r>
            <a:r>
              <a:rPr lang="en-US" sz="2000" dirty="0"/>
              <a:t>- (removed workers excluded)</a:t>
            </a:r>
          </a:p>
        </p:txBody>
      </p:sp>
      <p:sp>
        <p:nvSpPr>
          <p:cNvPr id="5" name="Footer Placeholder 4"/>
          <p:cNvSpPr>
            <a:spLocks noGrp="1"/>
          </p:cNvSpPr>
          <p:nvPr>
            <p:ph type="ftr" sz="quarter" idx="11"/>
          </p:nvPr>
        </p:nvSpPr>
        <p:spPr/>
        <p:txBody>
          <a:bodyPr/>
          <a:lstStyle/>
          <a:p>
            <a:r>
              <a:rPr lang="pt-BR"/>
              <a:t>16th H&amp;S Com. - Brussels - 25 06 2018</a:t>
            </a:r>
            <a:endParaRPr lang="en-US"/>
          </a:p>
        </p:txBody>
      </p:sp>
      <p:sp>
        <p:nvSpPr>
          <p:cNvPr id="6" name="Slide Number Placeholder 5"/>
          <p:cNvSpPr>
            <a:spLocks noGrp="1"/>
          </p:cNvSpPr>
          <p:nvPr>
            <p:ph type="sldNum" sz="quarter" idx="12"/>
          </p:nvPr>
        </p:nvSpPr>
        <p:spPr/>
        <p:txBody>
          <a:bodyPr/>
          <a:lstStyle/>
          <a:p>
            <a:fld id="{CD0BCCEB-D3B8-4160-827F-FEAE3E52EE7D}" type="slidenum">
              <a:rPr lang="en-US" smtClean="0"/>
              <a:t>37</a:t>
            </a:fld>
            <a:endParaRPr lang="en-US" dirty="0"/>
          </a:p>
        </p:txBody>
      </p:sp>
      <p:sp>
        <p:nvSpPr>
          <p:cNvPr id="9" name="TextBox 8"/>
          <p:cNvSpPr txBox="1"/>
          <p:nvPr/>
        </p:nvSpPr>
        <p:spPr>
          <a:xfrm>
            <a:off x="127753" y="1844824"/>
            <a:ext cx="4392488" cy="923330"/>
          </a:xfrm>
          <a:prstGeom prst="rect">
            <a:avLst/>
          </a:prstGeom>
          <a:solidFill>
            <a:srgbClr val="FFFF00"/>
          </a:solidFill>
        </p:spPr>
        <p:txBody>
          <a:bodyPr wrap="square" rtlCol="0">
            <a:spAutoFit/>
          </a:bodyPr>
          <a:lstStyle/>
          <a:p>
            <a:pPr algn="ctr"/>
            <a:r>
              <a:rPr lang="en-GB" b="1" dirty="0">
                <a:solidFill>
                  <a:srgbClr val="FF0000"/>
                </a:solidFill>
              </a:rPr>
              <a:t>Decreasing trend for </a:t>
            </a:r>
            <a:r>
              <a:rPr lang="en-GB" b="1">
                <a:solidFill>
                  <a:srgbClr val="FF0000"/>
                </a:solidFill>
              </a:rPr>
              <a:t>Cd not sufficient.</a:t>
            </a:r>
          </a:p>
          <a:p>
            <a:pPr algn="ctr"/>
            <a:r>
              <a:rPr lang="en-GB" b="1">
                <a:solidFill>
                  <a:srgbClr val="FF0000"/>
                </a:solidFill>
              </a:rPr>
              <a:t>5% will exceed 2µg Cd/g creat by 2020. </a:t>
            </a:r>
            <a:endParaRPr lang="en-GB" b="1" dirty="0">
              <a:solidFill>
                <a:srgbClr val="FF0000"/>
              </a:solidFill>
            </a:endParaRPr>
          </a:p>
          <a:p>
            <a:pPr algn="ctr"/>
            <a:r>
              <a:rPr lang="en-GB" b="1">
                <a:solidFill>
                  <a:srgbClr val="FF0000"/>
                </a:solidFill>
              </a:rPr>
              <a:t>We need to set tougher criteria </a:t>
            </a:r>
            <a:endParaRPr lang="fr-BE" b="1" dirty="0">
              <a:solidFill>
                <a:srgbClr val="FF0000"/>
              </a:solidFill>
            </a:endParaRPr>
          </a:p>
        </p:txBody>
      </p:sp>
    </p:spTree>
    <p:extLst>
      <p:ext uri="{BB962C8B-B14F-4D97-AF65-F5344CB8AC3E}">
        <p14:creationId xmlns:p14="http://schemas.microsoft.com/office/powerpoint/2010/main" val="270153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FBF8A1-7D1C-4B57-896C-7418A580FA57}"/>
              </a:ext>
            </a:extLst>
          </p:cNvPr>
          <p:cNvPicPr>
            <a:picLocks noChangeAspect="1"/>
          </p:cNvPicPr>
          <p:nvPr/>
        </p:nvPicPr>
        <p:blipFill>
          <a:blip r:embed="rId2"/>
          <a:stretch>
            <a:fillRect/>
          </a:stretch>
        </p:blipFill>
        <p:spPr>
          <a:xfrm>
            <a:off x="1146950" y="1619225"/>
            <a:ext cx="6870787" cy="4755292"/>
          </a:xfrm>
          <a:prstGeom prst="rect">
            <a:avLst/>
          </a:prstGeom>
        </p:spPr>
      </p:pic>
      <p:sp>
        <p:nvSpPr>
          <p:cNvPr id="2" name="Title 1"/>
          <p:cNvSpPr>
            <a:spLocks noGrp="1"/>
          </p:cNvSpPr>
          <p:nvPr>
            <p:ph type="title"/>
          </p:nvPr>
        </p:nvSpPr>
        <p:spPr/>
        <p:txBody>
          <a:bodyPr>
            <a:normAutofit fontScale="90000"/>
          </a:bodyPr>
          <a:lstStyle/>
          <a:p>
            <a:r>
              <a:rPr lang="en-US" dirty="0" err="1">
                <a:solidFill>
                  <a:srgbClr val="FF0000"/>
                </a:solidFill>
              </a:rPr>
              <a:t>CdU</a:t>
            </a:r>
            <a:r>
              <a:rPr lang="en-US" dirty="0"/>
              <a:t> distribution</a:t>
            </a:r>
            <a:br>
              <a:rPr lang="en-US" dirty="0"/>
            </a:br>
            <a:r>
              <a:rPr lang="en-US" dirty="0"/>
              <a:t>- all sites in % </a:t>
            </a:r>
            <a:r>
              <a:rPr lang="en-US" sz="2000" dirty="0"/>
              <a:t>- workers hired after 2000</a:t>
            </a:r>
          </a:p>
        </p:txBody>
      </p:sp>
      <p:sp>
        <p:nvSpPr>
          <p:cNvPr id="5" name="Footer Placeholder 4"/>
          <p:cNvSpPr>
            <a:spLocks noGrp="1"/>
          </p:cNvSpPr>
          <p:nvPr>
            <p:ph type="ftr" sz="quarter" idx="11"/>
          </p:nvPr>
        </p:nvSpPr>
        <p:spPr/>
        <p:txBody>
          <a:bodyPr/>
          <a:lstStyle/>
          <a:p>
            <a:r>
              <a:rPr lang="pt-BR"/>
              <a:t>16th H&amp;S Com. - Brussels - 25 06 2018</a:t>
            </a:r>
            <a:endParaRPr lang="en-US"/>
          </a:p>
        </p:txBody>
      </p:sp>
      <p:sp>
        <p:nvSpPr>
          <p:cNvPr id="6" name="Slide Number Placeholder 5"/>
          <p:cNvSpPr>
            <a:spLocks noGrp="1"/>
          </p:cNvSpPr>
          <p:nvPr>
            <p:ph type="sldNum" sz="quarter" idx="12"/>
          </p:nvPr>
        </p:nvSpPr>
        <p:spPr/>
        <p:txBody>
          <a:bodyPr/>
          <a:lstStyle/>
          <a:p>
            <a:fld id="{CD0BCCEB-D3B8-4160-827F-FEAE3E52EE7D}" type="slidenum">
              <a:rPr lang="en-US" smtClean="0"/>
              <a:t>38</a:t>
            </a:fld>
            <a:endParaRPr lang="en-US" dirty="0"/>
          </a:p>
        </p:txBody>
      </p:sp>
      <p:sp>
        <p:nvSpPr>
          <p:cNvPr id="9" name="TextBox 8"/>
          <p:cNvSpPr txBox="1"/>
          <p:nvPr/>
        </p:nvSpPr>
        <p:spPr>
          <a:xfrm>
            <a:off x="0" y="4038446"/>
            <a:ext cx="4392488" cy="923330"/>
          </a:xfrm>
          <a:prstGeom prst="rect">
            <a:avLst/>
          </a:prstGeom>
          <a:solidFill>
            <a:srgbClr val="FFFF00"/>
          </a:solidFill>
        </p:spPr>
        <p:txBody>
          <a:bodyPr wrap="square" rtlCol="0">
            <a:spAutoFit/>
          </a:bodyPr>
          <a:lstStyle/>
          <a:p>
            <a:pPr algn="ctr"/>
            <a:r>
              <a:rPr lang="en-GB" b="1" dirty="0">
                <a:solidFill>
                  <a:srgbClr val="FF0000"/>
                </a:solidFill>
              </a:rPr>
              <a:t>Increasing trend for Cd finally reversed. </a:t>
            </a:r>
          </a:p>
          <a:p>
            <a:pPr algn="ctr"/>
            <a:r>
              <a:rPr lang="en-GB" b="1">
                <a:solidFill>
                  <a:srgbClr val="FF0000"/>
                </a:solidFill>
              </a:rPr>
              <a:t>But: too much people in this group have too high urinary Cd.</a:t>
            </a:r>
            <a:endParaRPr lang="fr-BE" b="1" dirty="0">
              <a:solidFill>
                <a:srgbClr val="FF0000"/>
              </a:solidFill>
            </a:endParaRPr>
          </a:p>
        </p:txBody>
      </p:sp>
      <p:sp>
        <p:nvSpPr>
          <p:cNvPr id="3" name="Down Arrow 2"/>
          <p:cNvSpPr/>
          <p:nvPr/>
        </p:nvSpPr>
        <p:spPr>
          <a:xfrm rot="17144629">
            <a:off x="5593400" y="3301444"/>
            <a:ext cx="360040" cy="2025548"/>
          </a:xfrm>
          <a:prstGeom prst="downArrow">
            <a:avLst>
              <a:gd name="adj1" fmla="val 4419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3170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A9C82-4643-48A5-ACF0-74AF371CC0ED}"/>
              </a:ext>
            </a:extLst>
          </p:cNvPr>
          <p:cNvPicPr>
            <a:picLocks noChangeAspect="1"/>
          </p:cNvPicPr>
          <p:nvPr/>
        </p:nvPicPr>
        <p:blipFill>
          <a:blip r:embed="rId2"/>
          <a:stretch>
            <a:fillRect/>
          </a:stretch>
        </p:blipFill>
        <p:spPr>
          <a:xfrm>
            <a:off x="1187285" y="1772816"/>
            <a:ext cx="6870787" cy="4688230"/>
          </a:xfrm>
          <a:prstGeom prst="rect">
            <a:avLst/>
          </a:prstGeom>
        </p:spPr>
      </p:pic>
      <p:sp>
        <p:nvSpPr>
          <p:cNvPr id="2" name="Title 1"/>
          <p:cNvSpPr>
            <a:spLocks noGrp="1"/>
          </p:cNvSpPr>
          <p:nvPr>
            <p:ph type="title"/>
          </p:nvPr>
        </p:nvSpPr>
        <p:spPr/>
        <p:txBody>
          <a:bodyPr>
            <a:normAutofit fontScale="90000"/>
          </a:bodyPr>
          <a:lstStyle/>
          <a:p>
            <a:r>
              <a:rPr lang="en-US" dirty="0" err="1">
                <a:solidFill>
                  <a:srgbClr val="FF0000"/>
                </a:solidFill>
              </a:rPr>
              <a:t>CdU</a:t>
            </a:r>
            <a:r>
              <a:rPr lang="en-US" dirty="0"/>
              <a:t> distribution</a:t>
            </a:r>
            <a:br>
              <a:rPr lang="en-US" dirty="0"/>
            </a:br>
            <a:r>
              <a:rPr lang="en-US" dirty="0"/>
              <a:t>- original “15” sites in % </a:t>
            </a:r>
            <a:r>
              <a:rPr lang="en-US" sz="2000" dirty="0"/>
              <a:t>- (removed workers excluded)</a:t>
            </a:r>
          </a:p>
        </p:txBody>
      </p:sp>
      <p:sp>
        <p:nvSpPr>
          <p:cNvPr id="5" name="Footer Placeholder 4"/>
          <p:cNvSpPr>
            <a:spLocks noGrp="1"/>
          </p:cNvSpPr>
          <p:nvPr>
            <p:ph type="ftr" sz="quarter" idx="11"/>
          </p:nvPr>
        </p:nvSpPr>
        <p:spPr/>
        <p:txBody>
          <a:bodyPr/>
          <a:lstStyle/>
          <a:p>
            <a:r>
              <a:rPr lang="pt-BR"/>
              <a:t>16th H&amp;S Com. - Brussels - 25 06 2018</a:t>
            </a:r>
            <a:endParaRPr lang="en-US"/>
          </a:p>
        </p:txBody>
      </p:sp>
      <p:sp>
        <p:nvSpPr>
          <p:cNvPr id="6" name="Slide Number Placeholder 5"/>
          <p:cNvSpPr>
            <a:spLocks noGrp="1"/>
          </p:cNvSpPr>
          <p:nvPr>
            <p:ph type="sldNum" sz="quarter" idx="12"/>
          </p:nvPr>
        </p:nvSpPr>
        <p:spPr/>
        <p:txBody>
          <a:bodyPr/>
          <a:lstStyle/>
          <a:p>
            <a:fld id="{CD0BCCEB-D3B8-4160-827F-FEAE3E52EE7D}" type="slidenum">
              <a:rPr lang="en-US" smtClean="0"/>
              <a:t>39</a:t>
            </a:fld>
            <a:endParaRPr lang="en-US" dirty="0"/>
          </a:p>
        </p:txBody>
      </p:sp>
      <p:sp>
        <p:nvSpPr>
          <p:cNvPr id="9" name="TextBox 8"/>
          <p:cNvSpPr txBox="1"/>
          <p:nvPr/>
        </p:nvSpPr>
        <p:spPr>
          <a:xfrm>
            <a:off x="179512" y="3602416"/>
            <a:ext cx="4392488" cy="923330"/>
          </a:xfrm>
          <a:prstGeom prst="rect">
            <a:avLst/>
          </a:prstGeom>
          <a:solidFill>
            <a:srgbClr val="FFFF00"/>
          </a:solidFill>
        </p:spPr>
        <p:txBody>
          <a:bodyPr wrap="square" rtlCol="0">
            <a:spAutoFit/>
          </a:bodyPr>
          <a:lstStyle/>
          <a:p>
            <a:pPr algn="ctr"/>
            <a:r>
              <a:rPr lang="en-GB" b="1">
                <a:solidFill>
                  <a:srgbClr val="FF0000"/>
                </a:solidFill>
              </a:rPr>
              <a:t>Decreasing trend for Cd likely not sufficient. </a:t>
            </a:r>
          </a:p>
          <a:p>
            <a:pPr algn="ctr"/>
            <a:r>
              <a:rPr lang="en-GB" b="1">
                <a:solidFill>
                  <a:srgbClr val="FF0000"/>
                </a:solidFill>
              </a:rPr>
              <a:t>2020 CdU target 98% &lt; 2µg/g creat.???</a:t>
            </a:r>
          </a:p>
          <a:p>
            <a:pPr algn="ctr"/>
            <a:r>
              <a:rPr lang="en-GB" b="1">
                <a:solidFill>
                  <a:srgbClr val="FF0000"/>
                </a:solidFill>
              </a:rPr>
              <a:t>Optimistic forecast: 96%!!!</a:t>
            </a:r>
            <a:endParaRPr lang="fr-BE" b="1" dirty="0">
              <a:solidFill>
                <a:srgbClr val="FF0000"/>
              </a:solidFill>
            </a:endParaRPr>
          </a:p>
        </p:txBody>
      </p:sp>
    </p:spTree>
    <p:extLst>
      <p:ext uri="{BB962C8B-B14F-4D97-AF65-F5344CB8AC3E}">
        <p14:creationId xmlns:p14="http://schemas.microsoft.com/office/powerpoint/2010/main" val="34548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2C33B42-8A21-BC4D-899A-423AD54A1A04}"/>
              </a:ext>
            </a:extLst>
          </p:cNvPr>
          <p:cNvSpPr>
            <a:spLocks noGrp="1"/>
          </p:cNvSpPr>
          <p:nvPr>
            <p:ph type="title" idx="4294967295"/>
          </p:nvPr>
        </p:nvSpPr>
        <p:spPr>
          <a:xfrm>
            <a:off x="-107950" y="38100"/>
            <a:ext cx="9793288" cy="777875"/>
          </a:xfrm>
        </p:spPr>
        <p:txBody>
          <a:bodyPr/>
          <a:lstStyle/>
          <a:p>
            <a:pPr eaLnBrk="1" hangingPunct="1">
              <a:defRPr/>
            </a:pPr>
            <a:r>
              <a:rPr lang="fr-FR" altLang="en-US" sz="3200" dirty="0">
                <a:latin typeface="+mn-lt"/>
              </a:rPr>
              <a:t>REACH/ </a:t>
            </a:r>
            <a:r>
              <a:rPr lang="en-GB" altLang="en-US" sz="3200" dirty="0">
                <a:latin typeface="+mn-lt"/>
              </a:rPr>
              <a:t>Authorisation</a:t>
            </a:r>
            <a:r>
              <a:rPr lang="fr-FR" altLang="en-US" sz="3200" dirty="0">
                <a:latin typeface="+mn-lt"/>
              </a:rPr>
              <a:t>: Cd &amp; Cd-compounds (1)</a:t>
            </a:r>
          </a:p>
        </p:txBody>
      </p:sp>
      <p:sp>
        <p:nvSpPr>
          <p:cNvPr id="19458" name="Rectangle 3" descr="Rectangle: Click to edit Master text styles&#10;Second level&#10;Third level&#10;Fourth level&#10;Fifth level">
            <a:extLst>
              <a:ext uri="{FF2B5EF4-FFF2-40B4-BE49-F238E27FC236}">
                <a16:creationId xmlns:a16="http://schemas.microsoft.com/office/drawing/2014/main" id="{98F38C57-EDBC-234F-B65F-301370199741}"/>
              </a:ext>
            </a:extLst>
          </p:cNvPr>
          <p:cNvSpPr>
            <a:spLocks noGrp="1"/>
          </p:cNvSpPr>
          <p:nvPr>
            <p:ph type="body" idx="4294967295"/>
          </p:nvPr>
        </p:nvSpPr>
        <p:spPr>
          <a:xfrm>
            <a:off x="125413" y="820738"/>
            <a:ext cx="8964612" cy="5522912"/>
          </a:xfrm>
        </p:spPr>
        <p:txBody>
          <a:bodyPr>
            <a:normAutofit/>
          </a:bodyPr>
          <a:lstStyle/>
          <a:p>
            <a:pPr marL="355600" indent="-355600" eaLnBrk="1" hangingPunct="1">
              <a:buFont typeface="Wingdings" charset="0"/>
              <a:buChar char="q"/>
              <a:defRPr/>
            </a:pPr>
            <a:endParaRPr lang="en-GB" sz="800" dirty="0">
              <a:ea typeface="MS PGothic" charset="0"/>
            </a:endParaRPr>
          </a:p>
          <a:p>
            <a:pPr>
              <a:spcBef>
                <a:spcPts val="0"/>
              </a:spcBef>
              <a:defRPr/>
            </a:pPr>
            <a:r>
              <a:rPr lang="en-GB" sz="2300" dirty="0"/>
              <a:t>Each year, ECHA (1) </a:t>
            </a:r>
            <a:r>
              <a:rPr lang="en-GB" sz="2300" dirty="0">
                <a:solidFill>
                  <a:srgbClr val="0033CC"/>
                </a:solidFill>
              </a:rPr>
              <a:t>adjusts scores </a:t>
            </a:r>
            <a:r>
              <a:rPr lang="en-GB" sz="2300" dirty="0"/>
              <a:t>of substances and (2) </a:t>
            </a:r>
            <a:r>
              <a:rPr lang="en-GB" sz="2300" dirty="0">
                <a:solidFill>
                  <a:srgbClr val="0033CC"/>
                </a:solidFill>
              </a:rPr>
              <a:t>recommends substances</a:t>
            </a:r>
            <a:r>
              <a:rPr lang="en-GB" sz="2300" dirty="0"/>
              <a:t> from the SVHC-list, the highest ranked first, for being included </a:t>
            </a:r>
            <a:r>
              <a:rPr lang="en-GB" sz="2300" dirty="0">
                <a:solidFill>
                  <a:srgbClr val="0033CC"/>
                </a:solidFill>
              </a:rPr>
              <a:t>in Annex XIV </a:t>
            </a:r>
            <a:r>
              <a:rPr lang="en-GB" sz="2300" dirty="0"/>
              <a:t>of the REACH Regulation (List of Substances </a:t>
            </a:r>
            <a:r>
              <a:rPr lang="en-GB" sz="2300" dirty="0">
                <a:solidFill>
                  <a:srgbClr val="0033CC"/>
                </a:solidFill>
              </a:rPr>
              <a:t>Subject to Authorisation</a:t>
            </a:r>
            <a:r>
              <a:rPr lang="en-GB" sz="2300" dirty="0"/>
              <a:t>).</a:t>
            </a:r>
          </a:p>
          <a:p>
            <a:pPr>
              <a:spcBef>
                <a:spcPts val="0"/>
              </a:spcBef>
              <a:defRPr/>
            </a:pPr>
            <a:endParaRPr lang="en-GB" sz="2300" dirty="0"/>
          </a:p>
          <a:p>
            <a:pPr>
              <a:spcBef>
                <a:spcPts val="0"/>
              </a:spcBef>
              <a:defRPr/>
            </a:pPr>
            <a:r>
              <a:rPr lang="en-GB" sz="2300" dirty="0">
                <a:ea typeface="MS PGothic" charset="0"/>
              </a:rPr>
              <a:t>The system as from this year and ECHA scored also substances </a:t>
            </a:r>
            <a:r>
              <a:rPr lang="en-GB" sz="2300" dirty="0">
                <a:solidFill>
                  <a:srgbClr val="0033CC"/>
                </a:solidFill>
                <a:ea typeface="MS PGothic" charset="0"/>
              </a:rPr>
              <a:t>recently added</a:t>
            </a:r>
            <a:r>
              <a:rPr lang="en-GB" sz="2300" dirty="0">
                <a:ea typeface="MS PGothic" charset="0"/>
              </a:rPr>
              <a:t> to the SVHC-list: Cd(OH)</a:t>
            </a:r>
            <a:r>
              <a:rPr lang="en-GB" sz="2300" baseline="-25000" dirty="0">
                <a:ea typeface="MS PGothic" charset="0"/>
              </a:rPr>
              <a:t>2</a:t>
            </a:r>
            <a:r>
              <a:rPr lang="en-GB" sz="2300" dirty="0">
                <a:ea typeface="MS PGothic" charset="0"/>
              </a:rPr>
              <a:t> </a:t>
            </a:r>
            <a:r>
              <a:rPr lang="en-GB" sz="2300" baseline="-25000" dirty="0">
                <a:ea typeface="MS PGothic" charset="0"/>
              </a:rPr>
              <a:t>(-18-)</a:t>
            </a:r>
            <a:r>
              <a:rPr lang="en-GB" sz="2300" dirty="0">
                <a:ea typeface="MS PGothic" charset="0"/>
              </a:rPr>
              <a:t>, CdCO</a:t>
            </a:r>
            <a:r>
              <a:rPr lang="en-GB" sz="2300" baseline="-25000" dirty="0">
                <a:ea typeface="MS PGothic" charset="0"/>
              </a:rPr>
              <a:t>3</a:t>
            </a:r>
            <a:r>
              <a:rPr lang="en-GB" sz="2300" dirty="0">
                <a:ea typeface="MS PGothic" charset="0"/>
              </a:rPr>
              <a:t> </a:t>
            </a:r>
            <a:r>
              <a:rPr lang="en-GB" sz="2300" baseline="-25000" dirty="0">
                <a:ea typeface="MS PGothic" charset="0"/>
              </a:rPr>
              <a:t>(-19-)</a:t>
            </a:r>
            <a:r>
              <a:rPr lang="en-GB" sz="2300" dirty="0">
                <a:ea typeface="MS PGothic" charset="0"/>
              </a:rPr>
              <a:t> and Cd(NO</a:t>
            </a:r>
            <a:r>
              <a:rPr lang="en-GB" sz="2300" baseline="30000" dirty="0">
                <a:ea typeface="MS PGothic" charset="0"/>
              </a:rPr>
              <a:t>3</a:t>
            </a:r>
            <a:r>
              <a:rPr lang="en-GB" sz="2300" dirty="0">
                <a:ea typeface="MS PGothic" charset="0"/>
              </a:rPr>
              <a:t>)</a:t>
            </a:r>
            <a:r>
              <a:rPr lang="en-GB" sz="2300" baseline="-25000" dirty="0">
                <a:ea typeface="MS PGothic" charset="0"/>
              </a:rPr>
              <a:t>2</a:t>
            </a:r>
            <a:r>
              <a:rPr lang="en-GB" sz="2300" dirty="0">
                <a:ea typeface="MS PGothic" charset="0"/>
              </a:rPr>
              <a:t> </a:t>
            </a:r>
            <a:r>
              <a:rPr lang="en-GB" sz="2300" baseline="-25000" dirty="0">
                <a:ea typeface="MS PGothic" charset="0"/>
              </a:rPr>
              <a:t>(-1-)</a:t>
            </a:r>
            <a:r>
              <a:rPr lang="en-GB" sz="2300" dirty="0">
                <a:ea typeface="MS PGothic" charset="0"/>
              </a:rPr>
              <a:t>; usually a year later</a:t>
            </a:r>
          </a:p>
          <a:p>
            <a:pPr>
              <a:spcBef>
                <a:spcPts val="0"/>
              </a:spcBef>
              <a:defRPr/>
            </a:pPr>
            <a:endParaRPr lang="en-GB" sz="2300" dirty="0"/>
          </a:p>
          <a:p>
            <a:pPr lvl="1">
              <a:spcBef>
                <a:spcPts val="0"/>
              </a:spcBef>
              <a:defRPr/>
            </a:pPr>
            <a:r>
              <a:rPr lang="en-GB" sz="2000" dirty="0">
                <a:solidFill>
                  <a:srgbClr val="007A37"/>
                </a:solidFill>
                <a:ea typeface="MS PGothic" charset="0"/>
              </a:rPr>
              <a:t>The high score of CdCO</a:t>
            </a:r>
            <a:r>
              <a:rPr lang="en-GB" sz="2000" baseline="-25000" dirty="0">
                <a:solidFill>
                  <a:srgbClr val="007A37"/>
                </a:solidFill>
                <a:ea typeface="MS PGothic" charset="0"/>
              </a:rPr>
              <a:t>3</a:t>
            </a:r>
            <a:r>
              <a:rPr lang="en-GB" sz="2000" dirty="0">
                <a:solidFill>
                  <a:srgbClr val="007A37"/>
                </a:solidFill>
                <a:ea typeface="MS PGothic" charset="0"/>
              </a:rPr>
              <a:t> resulted from a certain confusion in the information retained from co-registration files not updated since 2010</a:t>
            </a:r>
          </a:p>
          <a:p>
            <a:pPr lvl="1">
              <a:spcBef>
                <a:spcPts val="0"/>
              </a:spcBef>
              <a:defRPr/>
            </a:pPr>
            <a:endParaRPr lang="en-GB" sz="2000" dirty="0">
              <a:solidFill>
                <a:srgbClr val="007A37"/>
              </a:solidFill>
              <a:ea typeface="MS PGothic" charset="0"/>
            </a:endParaRPr>
          </a:p>
          <a:p>
            <a:pPr lvl="1">
              <a:spcBef>
                <a:spcPts val="0"/>
              </a:spcBef>
              <a:defRPr/>
            </a:pPr>
            <a:r>
              <a:rPr lang="en-GB" sz="2000" dirty="0">
                <a:solidFill>
                  <a:srgbClr val="007A37"/>
                </a:solidFill>
                <a:ea typeface="MS PGothic" charset="0"/>
              </a:rPr>
              <a:t>Those co-registration files were updated and the information conveyed directly to ECHA; the CdCO</a:t>
            </a:r>
            <a:r>
              <a:rPr lang="en-GB" sz="2000" baseline="-25000" dirty="0">
                <a:solidFill>
                  <a:srgbClr val="007A37"/>
                </a:solidFill>
                <a:ea typeface="MS PGothic" charset="0"/>
              </a:rPr>
              <a:t>3</a:t>
            </a:r>
            <a:r>
              <a:rPr lang="en-GB" sz="2000" dirty="0">
                <a:solidFill>
                  <a:srgbClr val="007A37"/>
                </a:solidFill>
                <a:ea typeface="MS PGothic" charset="0"/>
              </a:rPr>
              <a:t> score was apparently re-adjusted</a:t>
            </a:r>
          </a:p>
          <a:p>
            <a:pPr lvl="2">
              <a:buFont typeface="Wingdings" charset="2"/>
              <a:buChar char="ü"/>
              <a:defRPr/>
            </a:pPr>
            <a:endParaRPr lang="en-GB" sz="2300" b="1" dirty="0">
              <a:ea typeface="MS PGothic" charset="0"/>
            </a:endParaRPr>
          </a:p>
        </p:txBody>
      </p:sp>
      <p:sp>
        <p:nvSpPr>
          <p:cNvPr id="2" name="Footer Placeholder 1">
            <a:extLst>
              <a:ext uri="{FF2B5EF4-FFF2-40B4-BE49-F238E27FC236}">
                <a16:creationId xmlns:a16="http://schemas.microsoft.com/office/drawing/2014/main" id="{F92DF329-2E64-B240-B2C2-877F99370245}"/>
              </a:ext>
            </a:extLst>
          </p:cNvPr>
          <p:cNvSpPr>
            <a:spLocks noGrp="1"/>
          </p:cNvSpPr>
          <p:nvPr>
            <p:ph type="ftr" sz="quarter" idx="10"/>
          </p:nvPr>
        </p:nvSpPr>
        <p:spPr/>
        <p:txBody>
          <a:bodyPr/>
          <a:lstStyle/>
          <a:p>
            <a:pPr>
              <a:defRPr/>
            </a:pPr>
            <a:r>
              <a:rPr lang="en-GB"/>
              <a:t>Cadmium Consortium 21-06-2018</a:t>
            </a:r>
          </a:p>
        </p:txBody>
      </p:sp>
      <p:sp>
        <p:nvSpPr>
          <p:cNvPr id="7172" name="Slide Number Placeholder 4">
            <a:extLst>
              <a:ext uri="{FF2B5EF4-FFF2-40B4-BE49-F238E27FC236}">
                <a16:creationId xmlns:a16="http://schemas.microsoft.com/office/drawing/2014/main" id="{6A384575-3971-4AB9-8EF9-73A99B2050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7AAEC799-27BC-4CD4-AFE9-D8C5242223F4}" type="slidenum">
              <a:rPr lang="en-GB" altLang="fr-FR" sz="1400" smtClean="0"/>
              <a:pPr>
                <a:spcBef>
                  <a:spcPct val="0"/>
                </a:spcBef>
                <a:buClrTx/>
                <a:buSzTx/>
                <a:buFontTx/>
                <a:buNone/>
              </a:pPr>
              <a:t>4</a:t>
            </a:fld>
            <a:endParaRPr lang="en-GB" altLang="fr-FR" sz="1400"/>
          </a:p>
        </p:txBody>
      </p:sp>
    </p:spTree>
    <p:extLst>
      <p:ext uri="{BB962C8B-B14F-4D97-AF65-F5344CB8AC3E}">
        <p14:creationId xmlns:p14="http://schemas.microsoft.com/office/powerpoint/2010/main" val="52447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088"/>
          </a:xfrm>
        </p:spPr>
        <p:txBody>
          <a:bodyPr/>
          <a:lstStyle/>
          <a:p>
            <a:r>
              <a:rPr lang="en-US"/>
              <a:t>Forecast of CdU by 2020</a:t>
            </a:r>
            <a:endParaRPr lang="en-US" dirty="0"/>
          </a:p>
        </p:txBody>
      </p:sp>
      <p:sp>
        <p:nvSpPr>
          <p:cNvPr id="3" name="Content Placeholder 2"/>
          <p:cNvSpPr>
            <a:spLocks noGrp="1"/>
          </p:cNvSpPr>
          <p:nvPr>
            <p:ph idx="1"/>
          </p:nvPr>
        </p:nvSpPr>
        <p:spPr>
          <a:xfrm>
            <a:off x="179512" y="1052736"/>
            <a:ext cx="8964488" cy="5256584"/>
          </a:xfrm>
        </p:spPr>
        <p:txBody>
          <a:bodyPr>
            <a:noAutofit/>
          </a:bodyPr>
          <a:lstStyle/>
          <a:p>
            <a:pPr>
              <a:spcBef>
                <a:spcPts val="1200"/>
              </a:spcBef>
              <a:buFont typeface="Wingdings" panose="05000000000000000000" pitchFamily="2" charset="2"/>
              <a:buChar char="q"/>
            </a:pPr>
            <a:r>
              <a:rPr lang="en-US" sz="2000"/>
              <a:t>Workers hired in or after 2000</a:t>
            </a:r>
          </a:p>
          <a:p>
            <a:pPr lvl="1">
              <a:spcBef>
                <a:spcPts val="600"/>
              </a:spcBef>
              <a:spcAft>
                <a:spcPts val="600"/>
              </a:spcAft>
              <a:buFont typeface="Wingdings" panose="05000000000000000000" pitchFamily="2" charset="2"/>
              <a:buChar char="Ø"/>
            </a:pPr>
            <a:r>
              <a:rPr lang="en-US" sz="1800">
                <a:solidFill>
                  <a:srgbClr val="0033CC"/>
                </a:solidFill>
              </a:rPr>
              <a:t>Optimistic forecast: 2% &gt; 2µg Cd/g creatinine</a:t>
            </a:r>
            <a:endParaRPr lang="en-US" sz="1800" dirty="0">
              <a:solidFill>
                <a:srgbClr val="0033CC"/>
              </a:solidFill>
            </a:endParaRPr>
          </a:p>
          <a:p>
            <a:pPr>
              <a:spcBef>
                <a:spcPts val="600"/>
              </a:spcBef>
              <a:buFont typeface="Wingdings" panose="05000000000000000000" pitchFamily="2" charset="2"/>
              <a:buChar char="q"/>
            </a:pPr>
            <a:r>
              <a:rPr lang="en-US" sz="2000"/>
              <a:t>All workers </a:t>
            </a:r>
            <a:endParaRPr lang="en-US" sz="2000" dirty="0"/>
          </a:p>
          <a:p>
            <a:pPr lvl="1">
              <a:spcBef>
                <a:spcPts val="600"/>
              </a:spcBef>
              <a:spcAft>
                <a:spcPts val="600"/>
              </a:spcAft>
              <a:buFont typeface="Wingdings" panose="05000000000000000000" pitchFamily="2" charset="2"/>
              <a:buChar char="Ø"/>
            </a:pPr>
            <a:r>
              <a:rPr lang="en-US" sz="1800">
                <a:solidFill>
                  <a:srgbClr val="0033CC"/>
                </a:solidFill>
              </a:rPr>
              <a:t>Optimistic forecast: 5% &gt; 2µg Cd/g creatinine</a:t>
            </a:r>
          </a:p>
          <a:p>
            <a:pPr>
              <a:spcBef>
                <a:spcPts val="1200"/>
              </a:spcBef>
              <a:buFont typeface="Wingdings" panose="05000000000000000000" pitchFamily="2" charset="2"/>
              <a:buChar char="q"/>
            </a:pPr>
            <a:r>
              <a:rPr lang="en-US" sz="2000"/>
              <a:t>Positive </a:t>
            </a:r>
            <a:r>
              <a:rPr lang="en-US" sz="2000" dirty="0"/>
              <a:t>elements: </a:t>
            </a:r>
          </a:p>
          <a:p>
            <a:pPr lvl="1">
              <a:spcBef>
                <a:spcPts val="600"/>
              </a:spcBef>
              <a:spcAft>
                <a:spcPts val="600"/>
              </a:spcAft>
              <a:buFont typeface="Wingdings" panose="05000000000000000000" pitchFamily="2" charset="2"/>
              <a:buChar char="Ø"/>
            </a:pPr>
            <a:r>
              <a:rPr lang="en-US" sz="1800" dirty="0">
                <a:solidFill>
                  <a:srgbClr val="0033CC"/>
                </a:solidFill>
              </a:rPr>
              <a:t>Effect of reduced exposure as reflected by lower </a:t>
            </a:r>
            <a:r>
              <a:rPr lang="en-US" sz="1800" dirty="0" err="1">
                <a:solidFill>
                  <a:srgbClr val="0033CC"/>
                </a:solidFill>
              </a:rPr>
              <a:t>CdB</a:t>
            </a:r>
            <a:r>
              <a:rPr lang="en-US" sz="1800" dirty="0">
                <a:solidFill>
                  <a:srgbClr val="0033CC"/>
                </a:solidFill>
              </a:rPr>
              <a:t> values translates in a reduction of </a:t>
            </a:r>
            <a:r>
              <a:rPr lang="en-US" sz="1800" err="1">
                <a:solidFill>
                  <a:srgbClr val="0033CC"/>
                </a:solidFill>
              </a:rPr>
              <a:t>CdU</a:t>
            </a:r>
            <a:r>
              <a:rPr lang="en-US" sz="1800">
                <a:solidFill>
                  <a:srgbClr val="0033CC"/>
                </a:solidFill>
              </a:rPr>
              <a:t> values (but further efforts are needed at some places)</a:t>
            </a:r>
            <a:endParaRPr lang="en-US" sz="1800" dirty="0">
              <a:solidFill>
                <a:srgbClr val="0033CC"/>
              </a:solidFill>
            </a:endParaRPr>
          </a:p>
          <a:p>
            <a:pPr lvl="1">
              <a:spcBef>
                <a:spcPts val="600"/>
              </a:spcBef>
              <a:spcAft>
                <a:spcPts val="600"/>
              </a:spcAft>
              <a:buFont typeface="Wingdings" panose="05000000000000000000" pitchFamily="2" charset="2"/>
              <a:buChar char="Ø"/>
            </a:pPr>
            <a:r>
              <a:rPr lang="en-US" sz="1800" dirty="0">
                <a:solidFill>
                  <a:srgbClr val="0033CC"/>
                </a:solidFill>
              </a:rPr>
              <a:t>The group with high cadmium burden (&gt;5µg) is disappearing from the workplace (retirement, removed from exposure, lower exposure). </a:t>
            </a:r>
          </a:p>
          <a:p>
            <a:pPr lvl="1">
              <a:spcBef>
                <a:spcPts val="600"/>
              </a:spcBef>
              <a:spcAft>
                <a:spcPts val="600"/>
              </a:spcAft>
              <a:buFont typeface="Wingdings" panose="05000000000000000000" pitchFamily="2" charset="2"/>
              <a:buChar char="Ø"/>
            </a:pPr>
            <a:r>
              <a:rPr lang="en-US" sz="1800" dirty="0">
                <a:solidFill>
                  <a:srgbClr val="0033CC"/>
                </a:solidFill>
              </a:rPr>
              <a:t>Some plants should remind the medical doctor that removal </a:t>
            </a:r>
            <a:r>
              <a:rPr lang="en-US" sz="1800">
                <a:solidFill>
                  <a:srgbClr val="0033CC"/>
                </a:solidFill>
              </a:rPr>
              <a:t>from a workplace with cadmium exposure is </a:t>
            </a:r>
            <a:r>
              <a:rPr lang="en-US" sz="1800" dirty="0">
                <a:solidFill>
                  <a:srgbClr val="0033CC"/>
                </a:solidFill>
              </a:rPr>
              <a:t>recommended for workers with </a:t>
            </a:r>
            <a:r>
              <a:rPr lang="en-US" sz="1800" dirty="0" err="1">
                <a:solidFill>
                  <a:srgbClr val="0033CC"/>
                </a:solidFill>
              </a:rPr>
              <a:t>CdU</a:t>
            </a:r>
            <a:r>
              <a:rPr lang="en-US" sz="1800" dirty="0">
                <a:solidFill>
                  <a:srgbClr val="0033CC"/>
                </a:solidFill>
              </a:rPr>
              <a:t> &gt; 5µg/g </a:t>
            </a:r>
            <a:r>
              <a:rPr lang="en-US" sz="1800" dirty="0" err="1">
                <a:solidFill>
                  <a:srgbClr val="0033CC"/>
                </a:solidFill>
              </a:rPr>
              <a:t>creat</a:t>
            </a:r>
            <a:r>
              <a:rPr lang="en-US" sz="1800" dirty="0">
                <a:solidFill>
                  <a:srgbClr val="0033CC"/>
                </a:solidFill>
              </a:rPr>
              <a:t>.</a:t>
            </a:r>
          </a:p>
          <a:p>
            <a:pPr lvl="1">
              <a:spcBef>
                <a:spcPts val="600"/>
              </a:spcBef>
              <a:spcAft>
                <a:spcPts val="1200"/>
              </a:spcAft>
              <a:buFont typeface="Wingdings" panose="05000000000000000000" pitchFamily="2" charset="2"/>
              <a:buChar char="Ø"/>
            </a:pPr>
            <a:r>
              <a:rPr lang="en-US" sz="1800" dirty="0">
                <a:solidFill>
                  <a:srgbClr val="0033CC"/>
                </a:solidFill>
              </a:rPr>
              <a:t>Historic Cadmium burden of some workers </a:t>
            </a:r>
            <a:r>
              <a:rPr lang="en-US" sz="1800">
                <a:solidFill>
                  <a:srgbClr val="0033CC"/>
                </a:solidFill>
              </a:rPr>
              <a:t>is too </a:t>
            </a:r>
            <a:r>
              <a:rPr lang="en-US" sz="1800" dirty="0">
                <a:solidFill>
                  <a:srgbClr val="0033CC"/>
                </a:solidFill>
              </a:rPr>
              <a:t>high to bring them below 2µg Cd/g </a:t>
            </a:r>
            <a:r>
              <a:rPr lang="en-US" sz="1800" dirty="0" err="1">
                <a:solidFill>
                  <a:srgbClr val="0033CC"/>
                </a:solidFill>
              </a:rPr>
              <a:t>creat</a:t>
            </a:r>
            <a:r>
              <a:rPr lang="en-US" sz="1800" dirty="0">
                <a:solidFill>
                  <a:srgbClr val="0033CC"/>
                </a:solidFill>
              </a:rPr>
              <a:t>. </a:t>
            </a:r>
            <a:r>
              <a:rPr lang="en-US" sz="1800">
                <a:solidFill>
                  <a:srgbClr val="0033CC"/>
                </a:solidFill>
              </a:rPr>
              <a:t>by 2020, but this number is going down due to retirement.</a:t>
            </a:r>
            <a:endParaRPr lang="en-US" sz="1800" dirty="0">
              <a:solidFill>
                <a:srgbClr val="0033CC"/>
              </a:solidFill>
            </a:endParaRPr>
          </a:p>
        </p:txBody>
      </p:sp>
      <p:sp>
        <p:nvSpPr>
          <p:cNvPr id="7" name="Slide Number Placeholder 6"/>
          <p:cNvSpPr>
            <a:spLocks noGrp="1"/>
          </p:cNvSpPr>
          <p:nvPr>
            <p:ph type="sldNum" sz="quarter" idx="12"/>
          </p:nvPr>
        </p:nvSpPr>
        <p:spPr/>
        <p:txBody>
          <a:bodyPr/>
          <a:lstStyle/>
          <a:p>
            <a:fld id="{CD0BCCEB-D3B8-4160-827F-FEAE3E52EE7D}" type="slidenum">
              <a:rPr lang="en-US" smtClean="0"/>
              <a:t>40</a:t>
            </a:fld>
            <a:endParaRPr lang="en-US" dirty="0"/>
          </a:p>
        </p:txBody>
      </p:sp>
      <p:sp>
        <p:nvSpPr>
          <p:cNvPr id="5" name="Footer Placeholder 4"/>
          <p:cNvSpPr>
            <a:spLocks noGrp="1"/>
          </p:cNvSpPr>
          <p:nvPr>
            <p:ph type="ftr" sz="quarter" idx="11"/>
          </p:nvPr>
        </p:nvSpPr>
        <p:spPr/>
        <p:txBody>
          <a:bodyPr/>
          <a:lstStyle/>
          <a:p>
            <a:r>
              <a:rPr lang="pt-BR"/>
              <a:t>16th H&amp;S Com. - Brussels - 25 06 2018</a:t>
            </a:r>
            <a:endParaRPr lang="en-US"/>
          </a:p>
        </p:txBody>
      </p:sp>
    </p:spTree>
    <p:extLst>
      <p:ext uri="{BB962C8B-B14F-4D97-AF65-F5344CB8AC3E}">
        <p14:creationId xmlns:p14="http://schemas.microsoft.com/office/powerpoint/2010/main" val="2463640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a:t>Conclusion</a:t>
            </a:r>
          </a:p>
        </p:txBody>
      </p:sp>
      <p:sp>
        <p:nvSpPr>
          <p:cNvPr id="3" name="Content Placeholder 2"/>
          <p:cNvSpPr>
            <a:spLocks noGrp="1"/>
          </p:cNvSpPr>
          <p:nvPr>
            <p:ph idx="1"/>
          </p:nvPr>
        </p:nvSpPr>
        <p:spPr>
          <a:xfrm>
            <a:off x="467544" y="836712"/>
            <a:ext cx="8229600" cy="5519638"/>
          </a:xfrm>
        </p:spPr>
        <p:txBody>
          <a:bodyPr>
            <a:noAutofit/>
          </a:bodyPr>
          <a:lstStyle/>
          <a:p>
            <a:pPr>
              <a:spcBef>
                <a:spcPts val="1800"/>
              </a:spcBef>
              <a:buFont typeface="Wingdings" panose="05000000000000000000" pitchFamily="2" charset="2"/>
              <a:buChar char="q"/>
            </a:pPr>
            <a:r>
              <a:rPr lang="en-US" sz="2400" dirty="0" err="1"/>
              <a:t>CdB</a:t>
            </a:r>
            <a:endParaRPr lang="en-US" sz="2400" dirty="0"/>
          </a:p>
          <a:p>
            <a:pPr lvl="1">
              <a:buFont typeface="Wingdings" panose="05000000000000000000" pitchFamily="2" charset="2"/>
              <a:buChar char="Ø"/>
            </a:pPr>
            <a:r>
              <a:rPr lang="en-US" sz="2000" dirty="0">
                <a:solidFill>
                  <a:srgbClr val="0033CC"/>
                </a:solidFill>
              </a:rPr>
              <a:t>exposure to Cd is back under control.</a:t>
            </a:r>
          </a:p>
          <a:p>
            <a:pPr lvl="1">
              <a:buFont typeface="Wingdings" panose="05000000000000000000" pitchFamily="2" charset="2"/>
              <a:buChar char="Ø"/>
            </a:pPr>
            <a:r>
              <a:rPr lang="en-US" sz="2000" dirty="0">
                <a:solidFill>
                  <a:srgbClr val="0033CC"/>
                </a:solidFill>
              </a:rPr>
              <a:t>Over the </a:t>
            </a:r>
            <a:r>
              <a:rPr lang="en-US" sz="2000">
                <a:solidFill>
                  <a:srgbClr val="0033CC"/>
                </a:solidFill>
              </a:rPr>
              <a:t>past 10 </a:t>
            </a:r>
            <a:r>
              <a:rPr lang="en-US" sz="2000" dirty="0">
                <a:solidFill>
                  <a:srgbClr val="0033CC"/>
                </a:solidFill>
              </a:rPr>
              <a:t>years, our industry has </a:t>
            </a:r>
            <a:r>
              <a:rPr lang="en-US" sz="2000" u="sng" dirty="0">
                <a:solidFill>
                  <a:srgbClr val="0033CC"/>
                </a:solidFill>
              </a:rPr>
              <a:t>consistently improved </a:t>
            </a:r>
            <a:r>
              <a:rPr lang="en-US" sz="2000" dirty="0">
                <a:solidFill>
                  <a:srgbClr val="0033CC"/>
                </a:solidFill>
              </a:rPr>
              <a:t>the workplace exposure of </a:t>
            </a:r>
            <a:r>
              <a:rPr lang="en-US" sz="2000">
                <a:solidFill>
                  <a:srgbClr val="0033CC"/>
                </a:solidFill>
              </a:rPr>
              <a:t>its workers…and these </a:t>
            </a:r>
            <a:r>
              <a:rPr lang="en-US" sz="2000" u="sng">
                <a:solidFill>
                  <a:srgbClr val="0033CC"/>
                </a:solidFill>
              </a:rPr>
              <a:t>efforts should continue</a:t>
            </a:r>
            <a:endParaRPr lang="en-US" sz="2000" u="sng" dirty="0">
              <a:solidFill>
                <a:srgbClr val="0033CC"/>
              </a:solidFill>
            </a:endParaRPr>
          </a:p>
          <a:p>
            <a:pPr lvl="1">
              <a:buFont typeface="Wingdings" panose="05000000000000000000" pitchFamily="2" charset="2"/>
              <a:buChar char="Ø"/>
            </a:pPr>
            <a:r>
              <a:rPr lang="en-US" sz="2000" dirty="0">
                <a:solidFill>
                  <a:srgbClr val="FF0000"/>
                </a:solidFill>
              </a:rPr>
              <a:t>Plants should aim not to have workers with </a:t>
            </a:r>
            <a:r>
              <a:rPr lang="en-US" sz="2000" dirty="0" err="1">
                <a:solidFill>
                  <a:srgbClr val="FF0000"/>
                </a:solidFill>
              </a:rPr>
              <a:t>CdB</a:t>
            </a:r>
            <a:r>
              <a:rPr lang="en-US" sz="2000" dirty="0">
                <a:solidFill>
                  <a:srgbClr val="FF0000"/>
                </a:solidFill>
              </a:rPr>
              <a:t> &gt; 3µg/L in order </a:t>
            </a:r>
            <a:r>
              <a:rPr lang="en-US" sz="2000">
                <a:solidFill>
                  <a:srgbClr val="FF0000"/>
                </a:solidFill>
              </a:rPr>
              <a:t>to approach the CdU &lt; </a:t>
            </a:r>
            <a:r>
              <a:rPr lang="en-US" sz="2000" dirty="0">
                <a:solidFill>
                  <a:srgbClr val="FF0000"/>
                </a:solidFill>
              </a:rPr>
              <a:t>2µg/g in 2020</a:t>
            </a:r>
            <a:r>
              <a:rPr lang="en-US" sz="2000" dirty="0">
                <a:solidFill>
                  <a:srgbClr val="0033CC"/>
                </a:solidFill>
              </a:rPr>
              <a:t>.</a:t>
            </a:r>
          </a:p>
          <a:p>
            <a:pPr>
              <a:spcBef>
                <a:spcPts val="1800"/>
              </a:spcBef>
              <a:buFont typeface="Wingdings" panose="05000000000000000000" pitchFamily="2" charset="2"/>
              <a:buChar char="q"/>
            </a:pPr>
            <a:r>
              <a:rPr lang="en-US" sz="2400"/>
              <a:t>CdU</a:t>
            </a:r>
            <a:r>
              <a:rPr lang="en-US" sz="2400" dirty="0"/>
              <a:t>: </a:t>
            </a:r>
          </a:p>
          <a:p>
            <a:pPr lvl="1">
              <a:buFont typeface="Wingdings" panose="05000000000000000000" pitchFamily="2" charset="2"/>
              <a:buChar char="Ø"/>
            </a:pPr>
            <a:r>
              <a:rPr lang="en-US" sz="2000">
                <a:solidFill>
                  <a:srgbClr val="0033CC"/>
                </a:solidFill>
              </a:rPr>
              <a:t>Situation continued to improve in 2017</a:t>
            </a:r>
            <a:endParaRPr lang="en-US" sz="2000" dirty="0">
              <a:solidFill>
                <a:srgbClr val="0033CC"/>
              </a:solidFill>
            </a:endParaRPr>
          </a:p>
          <a:p>
            <a:pPr lvl="1">
              <a:buFont typeface="Wingdings" panose="05000000000000000000" pitchFamily="2" charset="2"/>
              <a:buChar char="Ø"/>
            </a:pPr>
            <a:r>
              <a:rPr lang="en-US" sz="2000">
                <a:solidFill>
                  <a:srgbClr val="0033CC"/>
                </a:solidFill>
              </a:rPr>
              <a:t>Excellent progress: Number of workers above </a:t>
            </a:r>
            <a:r>
              <a:rPr lang="en-US" sz="2000" dirty="0">
                <a:solidFill>
                  <a:srgbClr val="0033CC"/>
                </a:solidFill>
              </a:rPr>
              <a:t>2µg/</a:t>
            </a:r>
            <a:r>
              <a:rPr lang="en-US" sz="2000">
                <a:solidFill>
                  <a:srgbClr val="0033CC"/>
                </a:solidFill>
              </a:rPr>
              <a:t>g creatinine has dropped with 75% since 2008.</a:t>
            </a:r>
          </a:p>
          <a:p>
            <a:pPr lvl="1">
              <a:buFont typeface="Wingdings" panose="05000000000000000000" pitchFamily="2" charset="2"/>
              <a:buChar char="Ø"/>
            </a:pPr>
            <a:r>
              <a:rPr lang="en-US" sz="2000">
                <a:solidFill>
                  <a:srgbClr val="0033CC"/>
                </a:solidFill>
              </a:rPr>
              <a:t>5% of workers is expected to be above 2µg/g creatinine in 2020</a:t>
            </a:r>
          </a:p>
          <a:p>
            <a:pPr lvl="1">
              <a:buFont typeface="Wingdings" panose="05000000000000000000" pitchFamily="2" charset="2"/>
              <a:buChar char="Ø"/>
            </a:pPr>
            <a:endParaRPr lang="en-US" sz="2000">
              <a:solidFill>
                <a:srgbClr val="0033CC"/>
              </a:solidFill>
            </a:endParaRPr>
          </a:p>
          <a:p>
            <a:pPr marL="0" lvl="1" indent="0">
              <a:buNone/>
              <a:tabLst>
                <a:tab pos="0" algn="l"/>
              </a:tabLst>
            </a:pPr>
            <a:r>
              <a:rPr lang="en-US" sz="2000">
                <a:solidFill>
                  <a:srgbClr val="0033CC"/>
                </a:solidFill>
                <a:highlight>
                  <a:srgbClr val="FFFF00"/>
                </a:highlight>
              </a:rPr>
              <a:t>The following question is raised: should we lower the action level for CdB and CdU of the 2013 ICdA Guidance? (see later)</a:t>
            </a:r>
          </a:p>
          <a:p>
            <a:pPr lvl="1">
              <a:buFont typeface="Wingdings" panose="05000000000000000000" pitchFamily="2" charset="2"/>
              <a:buChar char="Ø"/>
            </a:pPr>
            <a:endParaRPr lang="en-US" sz="2000" dirty="0">
              <a:solidFill>
                <a:srgbClr val="0033CC"/>
              </a:solidFill>
            </a:endParaRPr>
          </a:p>
        </p:txBody>
      </p:sp>
      <p:sp>
        <p:nvSpPr>
          <p:cNvPr id="5" name="Slide Number Placeholder 4"/>
          <p:cNvSpPr>
            <a:spLocks noGrp="1"/>
          </p:cNvSpPr>
          <p:nvPr>
            <p:ph type="sldNum" sz="quarter" idx="12"/>
          </p:nvPr>
        </p:nvSpPr>
        <p:spPr/>
        <p:txBody>
          <a:bodyPr/>
          <a:lstStyle/>
          <a:p>
            <a:fld id="{CD0BCCEB-D3B8-4160-827F-FEAE3E52EE7D}" type="slidenum">
              <a:rPr lang="en-US" smtClean="0"/>
              <a:t>41</a:t>
            </a:fld>
            <a:endParaRPr lang="en-US" dirty="0"/>
          </a:p>
        </p:txBody>
      </p:sp>
      <p:sp>
        <p:nvSpPr>
          <p:cNvPr id="4" name="Footer Placeholder 3"/>
          <p:cNvSpPr>
            <a:spLocks noGrp="1"/>
          </p:cNvSpPr>
          <p:nvPr>
            <p:ph type="ftr" sz="quarter" idx="11"/>
          </p:nvPr>
        </p:nvSpPr>
        <p:spPr/>
        <p:txBody>
          <a:bodyPr/>
          <a:lstStyle/>
          <a:p>
            <a:r>
              <a:rPr lang="pt-BR"/>
              <a:t>16th H&amp;S Com. - Brussels - 25 06 2018</a:t>
            </a:r>
            <a:endParaRPr lang="en-US"/>
          </a:p>
        </p:txBody>
      </p:sp>
    </p:spTree>
    <p:extLst>
      <p:ext uri="{BB962C8B-B14F-4D97-AF65-F5344CB8AC3E}">
        <p14:creationId xmlns:p14="http://schemas.microsoft.com/office/powerpoint/2010/main" val="351679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p:nvPr>
        </p:nvSpPr>
        <p:spPr>
          <a:xfrm>
            <a:off x="467544" y="1340768"/>
            <a:ext cx="8153400" cy="1857375"/>
          </a:xfrm>
        </p:spPr>
        <p:txBody>
          <a:bodyPr>
            <a:noAutofit/>
          </a:bodyPr>
          <a:lstStyle/>
          <a:p>
            <a:br>
              <a:rPr lang="fr-BE" sz="5400">
                <a:ea typeface="ＭＳ Ｐゴシック" charset="-128"/>
              </a:rPr>
            </a:br>
            <a:r>
              <a:rPr lang="fr-BE" sz="5400">
                <a:ea typeface="ＭＳ Ｐゴシック" charset="-128"/>
              </a:rPr>
              <a:t>Now it is time for the</a:t>
            </a:r>
            <a:br>
              <a:rPr lang="fr-BE" sz="5400">
                <a:ea typeface="ＭＳ Ｐゴシック" charset="-128"/>
              </a:rPr>
            </a:br>
            <a:r>
              <a:rPr lang="en-GB" sz="5400" b="1">
                <a:ea typeface="ＭＳ Ｐゴシック" charset="-128"/>
                <a:cs typeface="Arial" pitchFamily="34" charset="0"/>
              </a:rPr>
              <a:t>Lunch buffet</a:t>
            </a:r>
            <a:br>
              <a:rPr lang="en-GB" sz="3200" b="1" i="1" dirty="0">
                <a:ea typeface="ＭＳ Ｐゴシック" charset="-128"/>
              </a:rPr>
            </a:br>
            <a:endParaRPr lang="en-GB" sz="2000" b="1" i="1" dirty="0">
              <a:ea typeface="ＭＳ Ｐゴシック" charset="-128"/>
            </a:endParaRPr>
          </a:p>
        </p:txBody>
      </p:sp>
      <p:sp>
        <p:nvSpPr>
          <p:cNvPr id="63490" name="Slide Number Placeholder 2"/>
          <p:cNvSpPr>
            <a:spLocks noGrp="1"/>
          </p:cNvSpPr>
          <p:nvPr>
            <p:ph type="sldNum" sz="quarter" idx="11"/>
          </p:nvPr>
        </p:nvSpPr>
        <p:spPr>
          <a:xfrm>
            <a:off x="7596336" y="6309320"/>
            <a:ext cx="1455440" cy="365125"/>
          </a:xfrm>
          <a:noFill/>
        </p:spPr>
        <p:txBody>
          <a:bodyPr/>
          <a:lstStyle/>
          <a:p>
            <a:fld id="{A68BD98E-10D0-43EE-9BBB-472BDAB25A57}" type="slidenum">
              <a:rPr lang="en-GB" b="1">
                <a:solidFill>
                  <a:schemeClr val="tx1"/>
                </a:solidFill>
              </a:rPr>
              <a:pPr/>
              <a:t>42</a:t>
            </a:fld>
            <a:endParaRPr lang="en-GB" b="1" dirty="0">
              <a:solidFill>
                <a:schemeClr val="tx1"/>
              </a:solidFill>
            </a:endParaRPr>
          </a:p>
        </p:txBody>
      </p:sp>
      <p:sp>
        <p:nvSpPr>
          <p:cNvPr id="5" name="Footer Placeholder 8"/>
          <p:cNvSpPr>
            <a:spLocks noGrp="1"/>
          </p:cNvSpPr>
          <p:nvPr>
            <p:ph type="ftr" sz="quarter" idx="10"/>
          </p:nvPr>
        </p:nvSpPr>
        <p:spPr>
          <a:xfrm>
            <a:off x="2843808" y="6237312"/>
            <a:ext cx="3529012" cy="457200"/>
          </a:xfrm>
          <a:noFill/>
        </p:spPr>
        <p:txBody>
          <a:bodyPr/>
          <a:lstStyle/>
          <a:p>
            <a:r>
              <a:rPr lang="pt-BR">
                <a:ea typeface="ＭＳ Ｐゴシック" charset="-128"/>
              </a:rPr>
              <a:t>16th H&amp;S Com. - Brussels - 25 06 2018</a:t>
            </a:r>
            <a:endParaRPr lang="en-US" dirty="0">
              <a:ea typeface="ＭＳ Ｐゴシック" charset="-128"/>
            </a:endParaRPr>
          </a:p>
        </p:txBody>
      </p:sp>
      <p:pic>
        <p:nvPicPr>
          <p:cNvPr id="3" name="Graphic 2" descr="Fork and knife">
            <a:extLst>
              <a:ext uri="{FF2B5EF4-FFF2-40B4-BE49-F238E27FC236}">
                <a16:creationId xmlns:a16="http://schemas.microsoft.com/office/drawing/2014/main" id="{8545C1E5-FFA4-4877-A5C8-21A7D29948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6090" y="3621038"/>
            <a:ext cx="1954021" cy="1954021"/>
          </a:xfrm>
          <a:prstGeom prst="rect">
            <a:avLst/>
          </a:prstGeom>
        </p:spPr>
      </p:pic>
    </p:spTree>
    <p:extLst>
      <p:ext uri="{BB962C8B-B14F-4D97-AF65-F5344CB8AC3E}">
        <p14:creationId xmlns:p14="http://schemas.microsoft.com/office/powerpoint/2010/main" val="3050250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F785-AE23-4D4B-B31E-4C7E46D8C549}"/>
              </a:ext>
            </a:extLst>
          </p:cNvPr>
          <p:cNvSpPr>
            <a:spLocks noGrp="1"/>
          </p:cNvSpPr>
          <p:nvPr>
            <p:ph type="ctrTitle"/>
          </p:nvPr>
        </p:nvSpPr>
        <p:spPr>
          <a:xfrm>
            <a:off x="323528" y="332657"/>
            <a:ext cx="8496944" cy="2952328"/>
          </a:xfrm>
        </p:spPr>
        <p:txBody>
          <a:bodyPr>
            <a:normAutofit/>
          </a:bodyPr>
          <a:lstStyle/>
          <a:p>
            <a:r>
              <a:rPr lang="en-US" sz="4000" dirty="0">
                <a:solidFill>
                  <a:schemeClr val="tx2"/>
                </a:solidFill>
              </a:rPr>
              <a:t>Status </a:t>
            </a:r>
            <a:r>
              <a:rPr lang="en-US" sz="4000">
                <a:solidFill>
                  <a:schemeClr val="tx2"/>
                </a:solidFill>
              </a:rPr>
              <a:t>of EU COM proposed amendment of the CMD setting </a:t>
            </a:r>
            <a:r>
              <a:rPr lang="en-US" sz="4000" dirty="0">
                <a:solidFill>
                  <a:schemeClr val="tx2"/>
                </a:solidFill>
              </a:rPr>
              <a:t>an OEL for cadmium </a:t>
            </a:r>
            <a:r>
              <a:rPr lang="en-US" sz="4000">
                <a:solidFill>
                  <a:schemeClr val="tx2"/>
                </a:solidFill>
              </a:rPr>
              <a:t>and compounds </a:t>
            </a:r>
            <a:br>
              <a:rPr lang="en-US" sz="4000">
                <a:solidFill>
                  <a:schemeClr val="tx2"/>
                </a:solidFill>
              </a:rPr>
            </a:br>
            <a:r>
              <a:rPr lang="en-US" sz="4000">
                <a:solidFill>
                  <a:schemeClr val="tx2"/>
                </a:solidFill>
              </a:rPr>
              <a:t>at 1µg Cd/m³ inhalable</a:t>
            </a:r>
            <a:endParaRPr lang="nl-BE" sz="4000" dirty="0">
              <a:solidFill>
                <a:schemeClr val="tx2"/>
              </a:solidFill>
            </a:endParaRPr>
          </a:p>
        </p:txBody>
      </p:sp>
      <p:sp>
        <p:nvSpPr>
          <p:cNvPr id="3" name="Subtitle 2">
            <a:extLst>
              <a:ext uri="{FF2B5EF4-FFF2-40B4-BE49-F238E27FC236}">
                <a16:creationId xmlns:a16="http://schemas.microsoft.com/office/drawing/2014/main" id="{5BECFEB5-7F7C-4DBB-B0C1-A08780B12801}"/>
              </a:ext>
            </a:extLst>
          </p:cNvPr>
          <p:cNvSpPr>
            <a:spLocks noGrp="1"/>
          </p:cNvSpPr>
          <p:nvPr>
            <p:ph type="subTitle" idx="1"/>
          </p:nvPr>
        </p:nvSpPr>
        <p:spPr>
          <a:xfrm>
            <a:off x="395536" y="3861048"/>
            <a:ext cx="8291264" cy="2088232"/>
          </a:xfrm>
        </p:spPr>
        <p:txBody>
          <a:bodyPr>
            <a:normAutofit fontScale="92500"/>
          </a:bodyPr>
          <a:lstStyle/>
          <a:p>
            <a:pPr marL="1258888" indent="-180975">
              <a:tabLst>
                <a:tab pos="896938" algn="l"/>
              </a:tabLst>
            </a:pPr>
            <a:r>
              <a:rPr lang="en-US">
                <a:solidFill>
                  <a:schemeClr val="tx1"/>
                </a:solidFill>
              </a:rPr>
              <a:t>History of the amendment: </a:t>
            </a:r>
          </a:p>
          <a:p>
            <a:pPr marL="1258888" indent="-180975">
              <a:tabLst>
                <a:tab pos="896938" algn="l"/>
              </a:tabLst>
            </a:pPr>
            <a:r>
              <a:rPr lang="en-US">
                <a:solidFill>
                  <a:schemeClr val="tx1"/>
                </a:solidFill>
              </a:rPr>
              <a:t>SCOEL - Impact Assesment - WPC/ACSH-COM</a:t>
            </a:r>
          </a:p>
          <a:p>
            <a:r>
              <a:rPr lang="en-US" sz="2400" dirty="0">
                <a:solidFill>
                  <a:schemeClr val="tx1"/>
                </a:solidFill>
              </a:rPr>
              <a:t>		</a:t>
            </a:r>
          </a:p>
          <a:p>
            <a:r>
              <a:rPr lang="en-US" sz="2400" dirty="0">
                <a:solidFill>
                  <a:schemeClr val="tx1"/>
                </a:solidFill>
              </a:rPr>
              <a:t>P. de Metz</a:t>
            </a:r>
          </a:p>
        </p:txBody>
      </p:sp>
      <p:sp>
        <p:nvSpPr>
          <p:cNvPr id="4" name="Footer Placeholder 3">
            <a:extLst>
              <a:ext uri="{FF2B5EF4-FFF2-40B4-BE49-F238E27FC236}">
                <a16:creationId xmlns:a16="http://schemas.microsoft.com/office/drawing/2014/main" id="{DCC325E8-94A6-4B43-AC76-EB91A5B0052A}"/>
              </a:ext>
            </a:extLst>
          </p:cNvPr>
          <p:cNvSpPr>
            <a:spLocks noGrp="1"/>
          </p:cNvSpPr>
          <p:nvPr>
            <p:ph type="ftr" sz="quarter" idx="11"/>
          </p:nvPr>
        </p:nvSpPr>
        <p:spPr/>
        <p:txBody>
          <a:bodyPr/>
          <a:lstStyle/>
          <a:p>
            <a:r>
              <a:rPr lang="pt-BR"/>
              <a:t>16th H&amp;S Com. - Brussels - 25 06 2018</a:t>
            </a:r>
            <a:endParaRPr lang="en-US"/>
          </a:p>
        </p:txBody>
      </p:sp>
      <p:sp>
        <p:nvSpPr>
          <p:cNvPr id="5" name="Slide Number Placeholder 4">
            <a:extLst>
              <a:ext uri="{FF2B5EF4-FFF2-40B4-BE49-F238E27FC236}">
                <a16:creationId xmlns:a16="http://schemas.microsoft.com/office/drawing/2014/main" id="{DE467D38-2195-45AD-98E7-DF6EDDBA38B0}"/>
              </a:ext>
            </a:extLst>
          </p:cNvPr>
          <p:cNvSpPr>
            <a:spLocks noGrp="1"/>
          </p:cNvSpPr>
          <p:nvPr>
            <p:ph type="sldNum" sz="quarter" idx="12"/>
          </p:nvPr>
        </p:nvSpPr>
        <p:spPr/>
        <p:txBody>
          <a:bodyPr/>
          <a:lstStyle/>
          <a:p>
            <a:fld id="{CD0BCCEB-D3B8-4160-827F-FEAE3E52EE7D}" type="slidenum">
              <a:rPr lang="en-US" smtClean="0"/>
              <a:pPr/>
              <a:t>43</a:t>
            </a:fld>
            <a:endParaRPr lang="en-US" dirty="0"/>
          </a:p>
        </p:txBody>
      </p:sp>
    </p:spTree>
    <p:extLst>
      <p:ext uri="{BB962C8B-B14F-4D97-AF65-F5344CB8AC3E}">
        <p14:creationId xmlns:p14="http://schemas.microsoft.com/office/powerpoint/2010/main" val="792355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a:t>Scientific advise from SCOEL on EU </a:t>
            </a:r>
            <a:r>
              <a:rPr lang="en-US" dirty="0"/>
              <a:t>cadmium </a:t>
            </a:r>
            <a:r>
              <a:rPr lang="en-US"/>
              <a:t>exposure limits (1)</a:t>
            </a:r>
            <a:endParaRPr lang="en-US" dirty="0"/>
          </a:p>
        </p:txBody>
      </p:sp>
      <p:sp>
        <p:nvSpPr>
          <p:cNvPr id="3" name="Espace réservé du contenu 2"/>
          <p:cNvSpPr>
            <a:spLocks noGrp="1"/>
          </p:cNvSpPr>
          <p:nvPr>
            <p:ph idx="1"/>
          </p:nvPr>
        </p:nvSpPr>
        <p:spPr/>
        <p:txBody>
          <a:bodyPr>
            <a:normAutofit fontScale="77500" lnSpcReduction="20000"/>
          </a:bodyPr>
          <a:lstStyle/>
          <a:p>
            <a:r>
              <a:rPr lang="en-US" dirty="0"/>
              <a:t>B</a:t>
            </a:r>
          </a:p>
          <a:p>
            <a:endParaRPr lang="en-US" dirty="0"/>
          </a:p>
          <a:p>
            <a:pPr marL="0" indent="0">
              <a:buNone/>
            </a:pPr>
            <a:endParaRPr lang="en-US" dirty="0"/>
          </a:p>
          <a:p>
            <a:endParaRPr lang="en-US" dirty="0"/>
          </a:p>
          <a:p>
            <a:endParaRPr lang="en-US" dirty="0"/>
          </a:p>
          <a:p>
            <a:r>
              <a:rPr lang="en-US" dirty="0"/>
              <a:t>B</a:t>
            </a:r>
          </a:p>
          <a:p>
            <a:endParaRPr lang="en-US" dirty="0"/>
          </a:p>
          <a:p>
            <a:endParaRPr lang="en-US" dirty="0"/>
          </a:p>
          <a:p>
            <a:endParaRPr lang="en-US" dirty="0"/>
          </a:p>
          <a:p>
            <a:endParaRPr lang="en-US" sz="2600" dirty="0"/>
          </a:p>
          <a:p>
            <a:endParaRPr lang="en-US" sz="2600" dirty="0"/>
          </a:p>
          <a:p>
            <a:r>
              <a:rPr lang="en-US" sz="2600" dirty="0"/>
              <a:t>These values (OEL and BLV) are taken forward in the </a:t>
            </a:r>
            <a:r>
              <a:rPr lang="en-US" sz="2600" dirty="0" err="1"/>
              <a:t>ICdA</a:t>
            </a:r>
            <a:r>
              <a:rPr lang="en-US" sz="2600" dirty="0"/>
              <a:t> 2013 Guidance</a:t>
            </a:r>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CD0BCCEB-D3B8-4160-827F-FEAE3E52EE7D}" type="slidenum">
              <a:rPr lang="en-US" smtClean="0"/>
              <a:pPr/>
              <a:t>44</a:t>
            </a:fld>
            <a:endParaRPr lang="en-US" dirty="0"/>
          </a:p>
        </p:txBody>
      </p:sp>
      <p:pic>
        <p:nvPicPr>
          <p:cNvPr id="9" name="Image 8"/>
          <p:cNvPicPr>
            <a:picLocks noChangeAspect="1"/>
          </p:cNvPicPr>
          <p:nvPr/>
        </p:nvPicPr>
        <p:blipFill>
          <a:blip r:embed="rId2"/>
          <a:stretch>
            <a:fillRect/>
          </a:stretch>
        </p:blipFill>
        <p:spPr>
          <a:xfrm>
            <a:off x="755576" y="1649152"/>
            <a:ext cx="6524625" cy="1752600"/>
          </a:xfrm>
          <a:prstGeom prst="rect">
            <a:avLst/>
          </a:prstGeom>
          <a:ln>
            <a:solidFill>
              <a:schemeClr val="accent1"/>
            </a:solidFill>
          </a:ln>
        </p:spPr>
      </p:pic>
      <p:pic>
        <p:nvPicPr>
          <p:cNvPr id="10" name="Image 9"/>
          <p:cNvPicPr>
            <a:picLocks noChangeAspect="1"/>
          </p:cNvPicPr>
          <p:nvPr/>
        </p:nvPicPr>
        <p:blipFill>
          <a:blip r:embed="rId3"/>
          <a:stretch>
            <a:fillRect/>
          </a:stretch>
        </p:blipFill>
        <p:spPr>
          <a:xfrm>
            <a:off x="771525" y="3573016"/>
            <a:ext cx="6522149" cy="1728192"/>
          </a:xfrm>
          <a:prstGeom prst="rect">
            <a:avLst/>
          </a:prstGeom>
          <a:ln>
            <a:solidFill>
              <a:schemeClr val="accent1"/>
            </a:solidFill>
          </a:ln>
        </p:spPr>
      </p:pic>
    </p:spTree>
    <p:extLst>
      <p:ext uri="{BB962C8B-B14F-4D97-AF65-F5344CB8AC3E}">
        <p14:creationId xmlns:p14="http://schemas.microsoft.com/office/powerpoint/2010/main" val="2358231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a:t>Scientific advise from SCOEL on EU cadmium exposure limits (2)</a:t>
            </a:r>
            <a:endParaRPr lang="fr-FR" dirty="0"/>
          </a:p>
        </p:txBody>
      </p:sp>
      <p:sp>
        <p:nvSpPr>
          <p:cNvPr id="3" name="Espace réservé du contenu 2"/>
          <p:cNvSpPr>
            <a:spLocks noGrp="1"/>
          </p:cNvSpPr>
          <p:nvPr>
            <p:ph idx="1"/>
          </p:nvPr>
        </p:nvSpPr>
        <p:spPr>
          <a:xfrm>
            <a:off x="467544" y="1628801"/>
            <a:ext cx="8229600" cy="3096344"/>
          </a:xfrm>
        </p:spPr>
        <p:txBody>
          <a:bodyPr>
            <a:normAutofit/>
          </a:bodyPr>
          <a:lstStyle/>
          <a:p>
            <a:r>
              <a:rPr lang="en-US" sz="2000" b="1" dirty="0">
                <a:solidFill>
                  <a:schemeClr val="tx2"/>
                </a:solidFill>
              </a:rPr>
              <a:t>2µg/g </a:t>
            </a:r>
            <a:r>
              <a:rPr lang="en-US" sz="2000" b="1" dirty="0" err="1">
                <a:solidFill>
                  <a:schemeClr val="tx2"/>
                </a:solidFill>
              </a:rPr>
              <a:t>creat</a:t>
            </a:r>
            <a:r>
              <a:rPr lang="en-US" sz="2000" b="1" dirty="0">
                <a:solidFill>
                  <a:schemeClr val="tx2"/>
                </a:solidFill>
              </a:rPr>
              <a:t> (</a:t>
            </a:r>
            <a:r>
              <a:rPr lang="en-US" sz="2000" b="1" dirty="0" err="1">
                <a:solidFill>
                  <a:schemeClr val="tx2"/>
                </a:solidFill>
              </a:rPr>
              <a:t>CdU</a:t>
            </a:r>
            <a:r>
              <a:rPr lang="en-US" sz="2000" b="1" dirty="0">
                <a:solidFill>
                  <a:schemeClr val="tx2"/>
                </a:solidFill>
              </a:rPr>
              <a:t>): </a:t>
            </a:r>
            <a:r>
              <a:rPr lang="en-US" sz="2000" dirty="0"/>
              <a:t>protective against systemic effect of Cd exposure (kidney, bone)</a:t>
            </a:r>
          </a:p>
          <a:p>
            <a:endParaRPr lang="en-US" sz="2000" dirty="0"/>
          </a:p>
          <a:p>
            <a:r>
              <a:rPr lang="en-US" sz="2000" b="1" dirty="0">
                <a:solidFill>
                  <a:schemeClr val="tx2"/>
                </a:solidFill>
              </a:rPr>
              <a:t>4µg/m3 (respirable) : </a:t>
            </a:r>
            <a:r>
              <a:rPr lang="en-US" sz="2000" dirty="0"/>
              <a:t>protective against local respiratory effects of Cd exposure</a:t>
            </a:r>
          </a:p>
          <a:p>
            <a:endParaRPr lang="fr-FR" dirty="0"/>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CD0BCCEB-D3B8-4160-827F-FEAE3E52EE7D}" type="slidenum">
              <a:rPr lang="en-US" smtClean="0"/>
              <a:pPr/>
              <a:t>45</a:t>
            </a:fld>
            <a:endParaRPr lang="en-US" dirty="0"/>
          </a:p>
        </p:txBody>
      </p:sp>
      <p:pic>
        <p:nvPicPr>
          <p:cNvPr id="6" name="Image 5"/>
          <p:cNvPicPr>
            <a:picLocks noChangeAspect="1"/>
          </p:cNvPicPr>
          <p:nvPr/>
        </p:nvPicPr>
        <p:blipFill>
          <a:blip r:embed="rId2"/>
          <a:stretch>
            <a:fillRect/>
          </a:stretch>
        </p:blipFill>
        <p:spPr>
          <a:xfrm>
            <a:off x="611560" y="3429000"/>
            <a:ext cx="4733726" cy="1881561"/>
          </a:xfrm>
          <a:prstGeom prst="rect">
            <a:avLst/>
          </a:prstGeom>
          <a:ln>
            <a:solidFill>
              <a:srgbClr val="0070C0"/>
            </a:solidFill>
          </a:ln>
        </p:spPr>
      </p:pic>
      <p:pic>
        <p:nvPicPr>
          <p:cNvPr id="8" name="Image 7"/>
          <p:cNvPicPr>
            <a:picLocks noChangeAspect="1"/>
          </p:cNvPicPr>
          <p:nvPr/>
        </p:nvPicPr>
        <p:blipFill>
          <a:blip r:embed="rId3"/>
          <a:stretch>
            <a:fillRect/>
          </a:stretch>
        </p:blipFill>
        <p:spPr>
          <a:xfrm>
            <a:off x="4008720" y="5157193"/>
            <a:ext cx="5088472" cy="1167846"/>
          </a:xfrm>
          <a:prstGeom prst="rect">
            <a:avLst/>
          </a:prstGeom>
          <a:ln>
            <a:solidFill>
              <a:srgbClr val="0070C0"/>
            </a:solidFill>
          </a:ln>
        </p:spPr>
      </p:pic>
      <p:sp>
        <p:nvSpPr>
          <p:cNvPr id="9" name="Flèche : angle droit 8"/>
          <p:cNvSpPr/>
          <p:nvPr/>
        </p:nvSpPr>
        <p:spPr>
          <a:xfrm rot="5400000">
            <a:off x="2872172" y="5201056"/>
            <a:ext cx="504056" cy="10801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8255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200"/>
              <a:t>Scientific advise from SCOEL on EU cadmium exposure limits (3)</a:t>
            </a:r>
            <a:br>
              <a:rPr lang="en-US" sz="3200" dirty="0"/>
            </a:br>
            <a:r>
              <a:rPr lang="en-US" sz="2000" b="1" dirty="0">
                <a:solidFill>
                  <a:srgbClr val="FF0000"/>
                </a:solidFill>
              </a:rPr>
              <a:t>New</a:t>
            </a:r>
            <a:r>
              <a:rPr lang="en-US" sz="3200" dirty="0"/>
              <a:t> </a:t>
            </a:r>
            <a:r>
              <a:rPr lang="en-US" sz="2000" dirty="0"/>
              <a:t>SCOEL Opinion of 08/02/2017</a:t>
            </a:r>
            <a:endParaRPr lang="en-US" sz="3200" dirty="0"/>
          </a:p>
        </p:txBody>
      </p:sp>
      <p:pic>
        <p:nvPicPr>
          <p:cNvPr id="6" name="Espace réservé du contenu 5"/>
          <p:cNvPicPr>
            <a:picLocks noGrp="1" noChangeAspect="1"/>
          </p:cNvPicPr>
          <p:nvPr>
            <p:ph idx="1"/>
          </p:nvPr>
        </p:nvPicPr>
        <p:blipFill>
          <a:blip r:embed="rId2"/>
          <a:stretch>
            <a:fillRect/>
          </a:stretch>
        </p:blipFill>
        <p:spPr>
          <a:xfrm>
            <a:off x="251520" y="1556792"/>
            <a:ext cx="5166068" cy="2016224"/>
          </a:xfrm>
          <a:prstGeom prst="rect">
            <a:avLst/>
          </a:prstGeom>
          <a:ln>
            <a:solidFill>
              <a:schemeClr val="accent1"/>
            </a:solidFill>
          </a:ln>
        </p:spPr>
      </p:pic>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CD0BCCEB-D3B8-4160-827F-FEAE3E52EE7D}" type="slidenum">
              <a:rPr lang="en-US" smtClean="0"/>
              <a:pPr/>
              <a:t>46</a:t>
            </a:fld>
            <a:endParaRPr lang="en-US" dirty="0"/>
          </a:p>
        </p:txBody>
      </p:sp>
      <p:pic>
        <p:nvPicPr>
          <p:cNvPr id="8" name="Image 7"/>
          <p:cNvPicPr>
            <a:picLocks noChangeAspect="1"/>
          </p:cNvPicPr>
          <p:nvPr/>
        </p:nvPicPr>
        <p:blipFill>
          <a:blip r:embed="rId3"/>
          <a:stretch>
            <a:fillRect/>
          </a:stretch>
        </p:blipFill>
        <p:spPr>
          <a:xfrm>
            <a:off x="3275856" y="3023548"/>
            <a:ext cx="5791200" cy="1125532"/>
          </a:xfrm>
          <a:prstGeom prst="rect">
            <a:avLst/>
          </a:prstGeom>
          <a:ln>
            <a:solidFill>
              <a:schemeClr val="accent1"/>
            </a:solidFill>
          </a:ln>
        </p:spPr>
      </p:pic>
      <p:pic>
        <p:nvPicPr>
          <p:cNvPr id="12" name="Image 11"/>
          <p:cNvPicPr>
            <a:picLocks noChangeAspect="1"/>
          </p:cNvPicPr>
          <p:nvPr/>
        </p:nvPicPr>
        <p:blipFill>
          <a:blip r:embed="rId4"/>
          <a:stretch>
            <a:fillRect/>
          </a:stretch>
        </p:blipFill>
        <p:spPr>
          <a:xfrm>
            <a:off x="251520" y="4345983"/>
            <a:ext cx="6474246" cy="2010367"/>
          </a:xfrm>
          <a:prstGeom prst="rect">
            <a:avLst/>
          </a:prstGeom>
          <a:ln w="63500" cmpd="thinThick">
            <a:solidFill>
              <a:srgbClr val="FF0000"/>
            </a:solidFill>
          </a:ln>
        </p:spPr>
      </p:pic>
      <p:sp>
        <p:nvSpPr>
          <p:cNvPr id="13" name="ZoneTexte 12"/>
          <p:cNvSpPr txBox="1"/>
          <p:nvPr/>
        </p:nvSpPr>
        <p:spPr>
          <a:xfrm>
            <a:off x="6804248" y="4641528"/>
            <a:ext cx="2160240" cy="1323439"/>
          </a:xfrm>
          <a:prstGeom prst="rect">
            <a:avLst/>
          </a:prstGeom>
          <a:noFill/>
        </p:spPr>
        <p:txBody>
          <a:bodyPr wrap="square" rtlCol="0">
            <a:spAutoFit/>
          </a:bodyPr>
          <a:lstStyle/>
          <a:p>
            <a:pPr algn="ctr"/>
            <a:r>
              <a:rPr lang="en-US" sz="1600" b="1" dirty="0">
                <a:solidFill>
                  <a:srgbClr val="FF0000"/>
                </a:solidFill>
              </a:rPr>
              <a:t>This value of 1µg/m3 is NOT to protect local (lung cancer) BUT for systemic (kidney…) effects!</a:t>
            </a:r>
          </a:p>
        </p:txBody>
      </p:sp>
    </p:spTree>
    <p:extLst>
      <p:ext uri="{BB962C8B-B14F-4D97-AF65-F5344CB8AC3E}">
        <p14:creationId xmlns:p14="http://schemas.microsoft.com/office/powerpoint/2010/main" val="4289525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EU cadmium exposure limits</a:t>
            </a:r>
            <a:br>
              <a:rPr lang="en-US" dirty="0"/>
            </a:br>
            <a:r>
              <a:rPr lang="en-US" sz="2700" dirty="0"/>
              <a:t>WPC (Working Party on Chemicals) compromise approved in ACSH (Advisory </a:t>
            </a:r>
            <a:r>
              <a:rPr lang="en-US" sz="2700" dirty="0" err="1"/>
              <a:t>Ctee</a:t>
            </a:r>
            <a:r>
              <a:rPr lang="en-US" sz="2700" dirty="0"/>
              <a:t> on Safety and Health </a:t>
            </a:r>
            <a:r>
              <a:rPr lang="en-US" sz="2700"/>
              <a:t>at work – March 2017)</a:t>
            </a:r>
            <a:endParaRPr lang="en-US" dirty="0"/>
          </a:p>
        </p:txBody>
      </p:sp>
      <p:pic>
        <p:nvPicPr>
          <p:cNvPr id="8" name="Espace réservé du contenu 7"/>
          <p:cNvPicPr>
            <a:picLocks noGrp="1" noChangeAspect="1"/>
          </p:cNvPicPr>
          <p:nvPr>
            <p:ph idx="1"/>
          </p:nvPr>
        </p:nvPicPr>
        <p:blipFill>
          <a:blip r:embed="rId2"/>
          <a:stretch>
            <a:fillRect/>
          </a:stretch>
        </p:blipFill>
        <p:spPr>
          <a:xfrm>
            <a:off x="2483768" y="2060848"/>
            <a:ext cx="6009987" cy="3998924"/>
          </a:xfrm>
          <a:prstGeom prst="rect">
            <a:avLst/>
          </a:prstGeom>
          <a:ln>
            <a:solidFill>
              <a:srgbClr val="0070C0"/>
            </a:solidFill>
          </a:ln>
        </p:spPr>
      </p:pic>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CD0BCCEB-D3B8-4160-827F-FEAE3E52EE7D}" type="slidenum">
              <a:rPr lang="en-US" smtClean="0"/>
              <a:pPr/>
              <a:t>47</a:t>
            </a:fld>
            <a:endParaRPr lang="en-US" dirty="0"/>
          </a:p>
        </p:txBody>
      </p:sp>
      <p:sp>
        <p:nvSpPr>
          <p:cNvPr id="3" name="ZoneTexte 2"/>
          <p:cNvSpPr txBox="1"/>
          <p:nvPr/>
        </p:nvSpPr>
        <p:spPr>
          <a:xfrm>
            <a:off x="457200" y="2060848"/>
            <a:ext cx="1738536" cy="3108543"/>
          </a:xfrm>
          <a:prstGeom prst="rect">
            <a:avLst/>
          </a:prstGeom>
          <a:noFill/>
        </p:spPr>
        <p:txBody>
          <a:bodyPr wrap="square" rtlCol="0">
            <a:spAutoFit/>
          </a:bodyPr>
          <a:lstStyle/>
          <a:p>
            <a:r>
              <a:rPr lang="en-US" sz="1400" b="1" dirty="0">
                <a:solidFill>
                  <a:schemeClr val="tx2">
                    <a:lumMod val="75000"/>
                  </a:schemeClr>
                </a:solidFill>
              </a:rPr>
              <a:t>TWO APPROACHES:</a:t>
            </a:r>
          </a:p>
          <a:p>
            <a:endParaRPr lang="en-US" sz="1400" dirty="0">
              <a:solidFill>
                <a:schemeClr val="tx2">
                  <a:lumMod val="75000"/>
                </a:schemeClr>
              </a:solidFill>
            </a:endParaRPr>
          </a:p>
          <a:p>
            <a:pPr marL="285750" indent="-285750">
              <a:buFont typeface="Arial" panose="020B0604020202020204" pitchFamily="34" charset="0"/>
              <a:buChar char="•"/>
            </a:pPr>
            <a:endParaRPr lang="en-US" sz="1400" b="1" dirty="0">
              <a:solidFill>
                <a:schemeClr val="tx2">
                  <a:lumMod val="75000"/>
                </a:schemeClr>
              </a:solidFill>
            </a:endParaRPr>
          </a:p>
          <a:p>
            <a:pPr marL="285750" indent="-285750">
              <a:buFont typeface="Arial" panose="020B0604020202020204" pitchFamily="34" charset="0"/>
              <a:buChar char="•"/>
            </a:pPr>
            <a:r>
              <a:rPr lang="en-US" sz="1400" b="1" dirty="0">
                <a:solidFill>
                  <a:schemeClr val="tx2">
                    <a:lumMod val="75000"/>
                  </a:schemeClr>
                </a:solidFill>
              </a:rPr>
              <a:t>Approach ONE: </a:t>
            </a:r>
            <a:r>
              <a:rPr lang="en-US" sz="1400" dirty="0">
                <a:solidFill>
                  <a:schemeClr val="tx2">
                    <a:lumMod val="75000"/>
                  </a:schemeClr>
                </a:solidFill>
              </a:rPr>
              <a:t>based on new SCOEL opinion</a:t>
            </a:r>
          </a:p>
          <a:p>
            <a:pPr marL="285750" indent="-285750">
              <a:buFont typeface="Arial" panose="020B0604020202020204" pitchFamily="34" charset="0"/>
              <a:buChar char="•"/>
            </a:pPr>
            <a:endParaRPr lang="en-US" sz="1400" dirty="0">
              <a:solidFill>
                <a:schemeClr val="tx2">
                  <a:lumMod val="75000"/>
                </a:schemeClr>
              </a:solidFill>
            </a:endParaRPr>
          </a:p>
          <a:p>
            <a:pPr marL="285750" indent="-285750">
              <a:buFont typeface="Arial" panose="020B0604020202020204" pitchFamily="34" charset="0"/>
              <a:buChar char="•"/>
            </a:pPr>
            <a:endParaRPr lang="en-US" sz="1400" dirty="0">
              <a:solidFill>
                <a:schemeClr val="tx2">
                  <a:lumMod val="75000"/>
                </a:schemeClr>
              </a:solidFill>
            </a:endParaRPr>
          </a:p>
          <a:p>
            <a:pPr marL="285750" indent="-285750">
              <a:buFont typeface="Arial" panose="020B0604020202020204" pitchFamily="34" charset="0"/>
              <a:buChar char="•"/>
            </a:pPr>
            <a:endParaRPr lang="en-US" sz="1400" dirty="0">
              <a:solidFill>
                <a:schemeClr val="tx2">
                  <a:lumMod val="75000"/>
                </a:schemeClr>
              </a:solidFill>
            </a:endParaRPr>
          </a:p>
          <a:p>
            <a:pPr marL="285750" indent="-285750">
              <a:buFont typeface="Arial" panose="020B0604020202020204" pitchFamily="34" charset="0"/>
              <a:buChar char="•"/>
            </a:pPr>
            <a:endParaRPr lang="en-US" sz="1400" dirty="0">
              <a:solidFill>
                <a:schemeClr val="tx2">
                  <a:lumMod val="75000"/>
                </a:schemeClr>
              </a:solidFill>
            </a:endParaRPr>
          </a:p>
          <a:p>
            <a:pPr marL="285750" indent="-285750">
              <a:buFont typeface="Arial" panose="020B0604020202020204" pitchFamily="34" charset="0"/>
              <a:buChar char="•"/>
            </a:pPr>
            <a:r>
              <a:rPr lang="en-US" sz="1400" b="1" dirty="0">
                <a:solidFill>
                  <a:schemeClr val="tx2">
                    <a:lumMod val="75000"/>
                  </a:schemeClr>
                </a:solidFill>
              </a:rPr>
              <a:t>Approach TWO: </a:t>
            </a:r>
            <a:r>
              <a:rPr lang="en-US" sz="1400" dirty="0">
                <a:solidFill>
                  <a:schemeClr val="tx2">
                    <a:lumMod val="75000"/>
                  </a:schemeClr>
                </a:solidFill>
              </a:rPr>
              <a:t>based on old SCOEL recommendation</a:t>
            </a:r>
          </a:p>
        </p:txBody>
      </p:sp>
    </p:spTree>
    <p:extLst>
      <p:ext uri="{BB962C8B-B14F-4D97-AF65-F5344CB8AC3E}">
        <p14:creationId xmlns:p14="http://schemas.microsoft.com/office/powerpoint/2010/main" val="937843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EU cadmium </a:t>
            </a:r>
            <a:r>
              <a:rPr lang="en-US"/>
              <a:t>exposure limits</a:t>
            </a:r>
            <a:endParaRPr lang="en-US" sz="4000" dirty="0"/>
          </a:p>
        </p:txBody>
      </p:sp>
      <p:sp>
        <p:nvSpPr>
          <p:cNvPr id="3" name="Espace réservé du contenu 2"/>
          <p:cNvSpPr>
            <a:spLocks noGrp="1"/>
          </p:cNvSpPr>
          <p:nvPr>
            <p:ph idx="1"/>
          </p:nvPr>
        </p:nvSpPr>
        <p:spPr/>
        <p:txBody>
          <a:bodyPr>
            <a:normAutofit/>
          </a:bodyPr>
          <a:lstStyle/>
          <a:p>
            <a:pPr marL="0" indent="0">
              <a:buNone/>
            </a:pPr>
            <a:r>
              <a:rPr lang="en-US"/>
              <a:t>Looking at OCdAir 5 reporting</a:t>
            </a:r>
          </a:p>
          <a:p>
            <a:pPr marL="914400" lvl="1" indent="-514350">
              <a:spcBef>
                <a:spcPts val="1800"/>
              </a:spcBef>
              <a:buFont typeface="Wingdings" panose="05000000000000000000" pitchFamily="2" charset="2"/>
              <a:buChar char="Ø"/>
            </a:pPr>
            <a:r>
              <a:rPr lang="en-US" sz="2400">
                <a:solidFill>
                  <a:srgbClr val="0033CC"/>
                </a:solidFill>
              </a:rPr>
              <a:t>1µg/m³ inhalable will be very tough/impossible for many plants (50-80% non compliant)</a:t>
            </a:r>
          </a:p>
          <a:p>
            <a:pPr marL="914400" lvl="1" indent="-514350">
              <a:spcBef>
                <a:spcPts val="1800"/>
              </a:spcBef>
              <a:buFont typeface="Wingdings" panose="05000000000000000000" pitchFamily="2" charset="2"/>
              <a:buChar char="Ø"/>
            </a:pPr>
            <a:r>
              <a:rPr lang="en-US" sz="2400">
                <a:solidFill>
                  <a:srgbClr val="0033CC"/>
                </a:solidFill>
              </a:rPr>
              <a:t>4µg/m³ respirable should be possible but efforts are required in a number of places.</a:t>
            </a:r>
            <a:endParaRPr lang="en-US" sz="2400" dirty="0">
              <a:solidFill>
                <a:srgbClr val="0033CC"/>
              </a:solidFill>
            </a:endParaRPr>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CD0BCCEB-D3B8-4160-827F-FEAE3E52EE7D}" type="slidenum">
              <a:rPr lang="en-US" smtClean="0"/>
              <a:pPr/>
              <a:t>48</a:t>
            </a:fld>
            <a:endParaRPr lang="en-US" dirty="0"/>
          </a:p>
        </p:txBody>
      </p:sp>
    </p:spTree>
    <p:extLst>
      <p:ext uri="{BB962C8B-B14F-4D97-AF65-F5344CB8AC3E}">
        <p14:creationId xmlns:p14="http://schemas.microsoft.com/office/powerpoint/2010/main" val="3234131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t>Impact assessment</a:t>
            </a:r>
            <a:endParaRPr lang="en-US" sz="4000" dirty="0"/>
          </a:p>
        </p:txBody>
      </p:sp>
      <p:sp>
        <p:nvSpPr>
          <p:cNvPr id="3" name="Espace réservé du contenu 2"/>
          <p:cNvSpPr>
            <a:spLocks noGrp="1"/>
          </p:cNvSpPr>
          <p:nvPr>
            <p:ph idx="1"/>
          </p:nvPr>
        </p:nvSpPr>
        <p:spPr/>
        <p:txBody>
          <a:bodyPr>
            <a:normAutofit/>
          </a:bodyPr>
          <a:lstStyle/>
          <a:p>
            <a:pPr marL="914400" lvl="1" indent="-514350">
              <a:spcBef>
                <a:spcPts val="1800"/>
              </a:spcBef>
              <a:buFont typeface="Wingdings" panose="05000000000000000000" pitchFamily="2" charset="2"/>
              <a:buChar char="Ø"/>
            </a:pPr>
            <a:r>
              <a:rPr lang="en-US" sz="2400">
                <a:solidFill>
                  <a:srgbClr val="0033CC"/>
                </a:solidFill>
              </a:rPr>
              <a:t>Commission asked consultant </a:t>
            </a:r>
            <a:r>
              <a:rPr lang="en-US" sz="2400" u="sng">
                <a:solidFill>
                  <a:srgbClr val="0033CC"/>
                </a:solidFill>
              </a:rPr>
              <a:t>not</a:t>
            </a:r>
            <a:r>
              <a:rPr lang="en-US" sz="2400">
                <a:solidFill>
                  <a:srgbClr val="0033CC"/>
                </a:solidFill>
              </a:rPr>
              <a:t> to consider biomonitoring</a:t>
            </a:r>
          </a:p>
          <a:p>
            <a:pPr marL="914400" lvl="1" indent="-514350">
              <a:spcBef>
                <a:spcPts val="1800"/>
              </a:spcBef>
              <a:buFont typeface="Wingdings" panose="05000000000000000000" pitchFamily="2" charset="2"/>
              <a:buChar char="Ø"/>
            </a:pPr>
            <a:r>
              <a:rPr lang="en-US" sz="2400">
                <a:solidFill>
                  <a:srgbClr val="0033CC"/>
                </a:solidFill>
              </a:rPr>
              <a:t>Below 10µg/m³ inhalable, cost to industry sharply increases without much further reduction in health cost.</a:t>
            </a:r>
          </a:p>
          <a:p>
            <a:pPr marL="914400" lvl="1" indent="-514350">
              <a:spcBef>
                <a:spcPts val="1800"/>
              </a:spcBef>
              <a:buFont typeface="Wingdings" panose="05000000000000000000" pitchFamily="2" charset="2"/>
              <a:buChar char="Ø"/>
            </a:pPr>
            <a:r>
              <a:rPr lang="en-US" sz="2400">
                <a:solidFill>
                  <a:srgbClr val="0033CC"/>
                </a:solidFill>
              </a:rPr>
              <a:t>At 1µg/m³ inhalable, an estimated 8 plants would close/move out of Europe.</a:t>
            </a:r>
          </a:p>
          <a:p>
            <a:pPr marL="914400" lvl="1" indent="-514350">
              <a:spcBef>
                <a:spcPts val="1800"/>
              </a:spcBef>
              <a:buFont typeface="Wingdings" panose="05000000000000000000" pitchFamily="2" charset="2"/>
              <a:buChar char="Ø"/>
            </a:pPr>
            <a:endParaRPr lang="en-US" sz="2400" dirty="0">
              <a:solidFill>
                <a:srgbClr val="0033CC"/>
              </a:solidFill>
            </a:endParaRPr>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CD0BCCEB-D3B8-4160-827F-FEAE3E52EE7D}" type="slidenum">
              <a:rPr lang="en-US" smtClean="0"/>
              <a:pPr/>
              <a:t>49</a:t>
            </a:fld>
            <a:endParaRPr lang="en-US" dirty="0"/>
          </a:p>
        </p:txBody>
      </p:sp>
    </p:spTree>
    <p:extLst>
      <p:ext uri="{BB962C8B-B14F-4D97-AF65-F5344CB8AC3E}">
        <p14:creationId xmlns:p14="http://schemas.microsoft.com/office/powerpoint/2010/main" val="289392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2C33B42-8A21-BC4D-899A-423AD54A1A04}"/>
              </a:ext>
            </a:extLst>
          </p:cNvPr>
          <p:cNvSpPr>
            <a:spLocks noGrp="1"/>
          </p:cNvSpPr>
          <p:nvPr>
            <p:ph type="title" idx="4294967295"/>
          </p:nvPr>
        </p:nvSpPr>
        <p:spPr>
          <a:xfrm>
            <a:off x="-107950" y="38100"/>
            <a:ext cx="9793288" cy="777875"/>
          </a:xfrm>
        </p:spPr>
        <p:txBody>
          <a:bodyPr/>
          <a:lstStyle/>
          <a:p>
            <a:pPr eaLnBrk="1" hangingPunct="1">
              <a:defRPr/>
            </a:pPr>
            <a:r>
              <a:rPr lang="fr-FR" altLang="en-US" sz="3200" dirty="0">
                <a:latin typeface="+mn-lt"/>
              </a:rPr>
              <a:t>REACH/ </a:t>
            </a:r>
            <a:r>
              <a:rPr lang="en-GB" altLang="en-US" sz="3200" dirty="0">
                <a:latin typeface="+mn-lt"/>
              </a:rPr>
              <a:t>Authorisation</a:t>
            </a:r>
            <a:r>
              <a:rPr lang="fr-FR" altLang="en-US" sz="3200" dirty="0">
                <a:latin typeface="+mn-lt"/>
              </a:rPr>
              <a:t>: Cd &amp; Cd-compounds (2)</a:t>
            </a:r>
          </a:p>
        </p:txBody>
      </p:sp>
      <p:sp>
        <p:nvSpPr>
          <p:cNvPr id="19458" name="Rectangle 3" descr="Rectangle: Click to edit Master text styles&#10;Second level&#10;Third level&#10;Fourth level&#10;Fifth level">
            <a:extLst>
              <a:ext uri="{FF2B5EF4-FFF2-40B4-BE49-F238E27FC236}">
                <a16:creationId xmlns:a16="http://schemas.microsoft.com/office/drawing/2014/main" id="{98F38C57-EDBC-234F-B65F-301370199741}"/>
              </a:ext>
            </a:extLst>
          </p:cNvPr>
          <p:cNvSpPr>
            <a:spLocks noGrp="1"/>
          </p:cNvSpPr>
          <p:nvPr>
            <p:ph type="body" idx="4294967295"/>
          </p:nvPr>
        </p:nvSpPr>
        <p:spPr>
          <a:xfrm>
            <a:off x="125413" y="820738"/>
            <a:ext cx="8964612" cy="5522912"/>
          </a:xfrm>
        </p:spPr>
        <p:txBody>
          <a:bodyPr>
            <a:normAutofit/>
          </a:bodyPr>
          <a:lstStyle/>
          <a:p>
            <a:pPr marL="355600" indent="-355600" eaLnBrk="1" hangingPunct="1">
              <a:buFont typeface="Wingdings" charset="0"/>
              <a:buChar char="q"/>
              <a:defRPr/>
            </a:pPr>
            <a:endParaRPr lang="en-GB" sz="800" dirty="0">
              <a:ea typeface="MS PGothic" charset="0"/>
            </a:endParaRPr>
          </a:p>
          <a:p>
            <a:pPr>
              <a:defRPr/>
            </a:pPr>
            <a:r>
              <a:rPr lang="en-GB" sz="2300" dirty="0">
                <a:ea typeface="MS PGothic" charset="0"/>
              </a:rPr>
              <a:t>The</a:t>
            </a:r>
            <a:r>
              <a:rPr lang="en-GB" sz="2300" b="1" dirty="0">
                <a:ea typeface="MS PGothic" charset="0"/>
              </a:rPr>
              <a:t> 9</a:t>
            </a:r>
            <a:r>
              <a:rPr lang="en-GB" sz="2300" b="1" baseline="30000" dirty="0">
                <a:ea typeface="MS PGothic" charset="0"/>
              </a:rPr>
              <a:t>th </a:t>
            </a:r>
            <a:r>
              <a:rPr lang="en-GB" sz="2300" dirty="0">
                <a:ea typeface="MS PGothic" charset="0"/>
              </a:rPr>
              <a:t>draft recommendation has been eventually issued a few days ago for discussion at the MSC meeting of June:</a:t>
            </a:r>
          </a:p>
          <a:p>
            <a:pPr lvl="2">
              <a:buFont typeface="Wingdings" charset="2"/>
              <a:buChar char="ü"/>
              <a:defRPr/>
            </a:pPr>
            <a:r>
              <a:rPr lang="en-GB" sz="2300" dirty="0">
                <a:solidFill>
                  <a:srgbClr val="0033CC"/>
                </a:solidFill>
                <a:ea typeface="MS PGothic" charset="0"/>
              </a:rPr>
              <a:t>No Cd-compound was retained in that 9</a:t>
            </a:r>
            <a:r>
              <a:rPr lang="en-GB" sz="2300" baseline="30000" dirty="0">
                <a:solidFill>
                  <a:srgbClr val="0033CC"/>
                </a:solidFill>
                <a:ea typeface="MS PGothic" charset="0"/>
              </a:rPr>
              <a:t>th</a:t>
            </a:r>
            <a:r>
              <a:rPr lang="en-GB" sz="2300" dirty="0">
                <a:solidFill>
                  <a:srgbClr val="0033CC"/>
                </a:solidFill>
                <a:ea typeface="MS PGothic" charset="0"/>
              </a:rPr>
              <a:t> draft list</a:t>
            </a:r>
            <a:endParaRPr lang="en-GB" sz="2300" baseline="-25000" dirty="0">
              <a:solidFill>
                <a:srgbClr val="0033CC"/>
              </a:solidFill>
              <a:ea typeface="MS PGothic" charset="0"/>
            </a:endParaRPr>
          </a:p>
          <a:p>
            <a:pPr lvl="2">
              <a:buFont typeface="Wingdings" charset="2"/>
              <a:buChar char="ü"/>
              <a:defRPr/>
            </a:pPr>
            <a:r>
              <a:rPr lang="en-GB" sz="2300" dirty="0">
                <a:solidFill>
                  <a:srgbClr val="0033CC"/>
                </a:solidFill>
                <a:ea typeface="MS PGothic" charset="0"/>
              </a:rPr>
              <a:t>They are now in front line of the scored substances for the 10</a:t>
            </a:r>
            <a:r>
              <a:rPr lang="en-GB" sz="2300" baseline="30000" dirty="0">
                <a:solidFill>
                  <a:srgbClr val="0033CC"/>
                </a:solidFill>
                <a:ea typeface="MS PGothic" charset="0"/>
              </a:rPr>
              <a:t>th</a:t>
            </a:r>
            <a:r>
              <a:rPr lang="en-GB" sz="2300" dirty="0">
                <a:solidFill>
                  <a:srgbClr val="0033CC"/>
                </a:solidFill>
                <a:ea typeface="MS PGothic" charset="0"/>
              </a:rPr>
              <a:t> list</a:t>
            </a:r>
          </a:p>
          <a:p>
            <a:pPr lvl="2">
              <a:buFont typeface="Wingdings" charset="2"/>
              <a:buChar char="ü"/>
              <a:defRPr/>
            </a:pPr>
            <a:endParaRPr lang="en-GB" sz="1000" dirty="0">
              <a:ea typeface="MS PGothic" charset="0"/>
            </a:endParaRPr>
          </a:p>
          <a:p>
            <a:pPr>
              <a:defRPr/>
            </a:pPr>
            <a:r>
              <a:rPr lang="en-GB" sz="2300" dirty="0">
                <a:ea typeface="MS PGothic" charset="0"/>
              </a:rPr>
              <a:t>It </a:t>
            </a:r>
            <a:r>
              <a:rPr lang="en-GB" sz="2300">
                <a:ea typeface="MS PGothic" charset="0"/>
              </a:rPr>
              <a:t>is almost certain that </a:t>
            </a:r>
            <a:r>
              <a:rPr lang="en-GB" sz="2300" u="sng" dirty="0">
                <a:ea typeface="MS PGothic" charset="0"/>
              </a:rPr>
              <a:t>a group of Cd-compounds </a:t>
            </a:r>
            <a:r>
              <a:rPr lang="en-GB" sz="2300" dirty="0">
                <a:solidFill>
                  <a:srgbClr val="FF0000"/>
                </a:solidFill>
                <a:ea typeface="MS PGothic" charset="0"/>
              </a:rPr>
              <a:t>will be proposed </a:t>
            </a:r>
            <a:r>
              <a:rPr lang="en-GB" sz="2300" u="sng" dirty="0">
                <a:solidFill>
                  <a:srgbClr val="FF0000"/>
                </a:solidFill>
                <a:ea typeface="MS PGothic" charset="0"/>
              </a:rPr>
              <a:t>next year</a:t>
            </a:r>
            <a:r>
              <a:rPr lang="en-GB" sz="2300">
                <a:ea typeface="MS PGothic" charset="0"/>
              </a:rPr>
              <a:t>. </a:t>
            </a:r>
            <a:r>
              <a:rPr lang="en-GB" sz="2300"/>
              <a:t> (unless a big group of PBT’s is dropped on the list in August)</a:t>
            </a:r>
            <a:endParaRPr lang="en-GB" sz="2300" dirty="0"/>
          </a:p>
          <a:p>
            <a:pPr>
              <a:defRPr/>
            </a:pPr>
            <a:endParaRPr lang="en-GB" sz="1000" dirty="0"/>
          </a:p>
          <a:p>
            <a:pPr>
              <a:defRPr/>
            </a:pPr>
            <a:r>
              <a:rPr lang="en-GB" sz="2300">
                <a:ea typeface="MS PGothic" charset="0"/>
              </a:rPr>
              <a:t>A second Workshop was organised by the Reach Consortium on </a:t>
            </a:r>
            <a:r>
              <a:rPr lang="en-GB" sz="2300" dirty="0">
                <a:ea typeface="MS PGothic" charset="0"/>
              </a:rPr>
              <a:t>preparation of Applications for the Authorization (</a:t>
            </a:r>
            <a:r>
              <a:rPr lang="en-GB" sz="2300" dirty="0" err="1">
                <a:ea typeface="MS PGothic" charset="0"/>
              </a:rPr>
              <a:t>AfA</a:t>
            </a:r>
            <a:r>
              <a:rPr lang="en-GB" sz="2300">
                <a:ea typeface="MS PGothic" charset="0"/>
              </a:rPr>
              <a:t>) </a:t>
            </a:r>
          </a:p>
          <a:p>
            <a:pPr lvl="2">
              <a:buFont typeface="Wingdings" charset="2"/>
              <a:buChar char="ü"/>
              <a:defRPr/>
            </a:pPr>
            <a:r>
              <a:rPr lang="en-GB" sz="2300">
                <a:solidFill>
                  <a:srgbClr val="0033CC"/>
                </a:solidFill>
                <a:ea typeface="MS PGothic" charset="0"/>
              </a:rPr>
              <a:t>a.o. discussion </a:t>
            </a:r>
            <a:r>
              <a:rPr lang="en-GB" sz="2300" dirty="0">
                <a:solidFill>
                  <a:srgbClr val="0033CC"/>
                </a:solidFill>
                <a:ea typeface="MS PGothic" charset="0"/>
              </a:rPr>
              <a:t>on the documented uses in the dossiers of Cd(</a:t>
            </a:r>
            <a:r>
              <a:rPr lang="en-GB" sz="2300">
                <a:solidFill>
                  <a:srgbClr val="0033CC"/>
                </a:solidFill>
                <a:ea typeface="MS PGothic" charset="0"/>
              </a:rPr>
              <a:t>OH)2, CdO</a:t>
            </a:r>
            <a:r>
              <a:rPr lang="en-GB" sz="2300" dirty="0">
                <a:solidFill>
                  <a:srgbClr val="0033CC"/>
                </a:solidFill>
                <a:ea typeface="MS PGothic" charset="0"/>
              </a:rPr>
              <a:t> </a:t>
            </a:r>
            <a:r>
              <a:rPr lang="en-GB" sz="2300">
                <a:solidFill>
                  <a:srgbClr val="0033CC"/>
                </a:solidFill>
                <a:ea typeface="MS PGothic" charset="0"/>
              </a:rPr>
              <a:t>and Cadmium</a:t>
            </a:r>
            <a:endParaRPr lang="en-GB" sz="2300" dirty="0">
              <a:solidFill>
                <a:srgbClr val="0033CC"/>
              </a:solidFill>
              <a:ea typeface="MS PGothic" charset="0"/>
            </a:endParaRPr>
          </a:p>
        </p:txBody>
      </p:sp>
      <p:sp>
        <p:nvSpPr>
          <p:cNvPr id="2" name="Footer Placeholder 1">
            <a:extLst>
              <a:ext uri="{FF2B5EF4-FFF2-40B4-BE49-F238E27FC236}">
                <a16:creationId xmlns:a16="http://schemas.microsoft.com/office/drawing/2014/main" id="{F92DF329-2E64-B240-B2C2-877F99370245}"/>
              </a:ext>
            </a:extLst>
          </p:cNvPr>
          <p:cNvSpPr>
            <a:spLocks noGrp="1"/>
          </p:cNvSpPr>
          <p:nvPr>
            <p:ph type="ftr" sz="quarter" idx="10"/>
          </p:nvPr>
        </p:nvSpPr>
        <p:spPr/>
        <p:txBody>
          <a:bodyPr/>
          <a:lstStyle/>
          <a:p>
            <a:pPr>
              <a:defRPr/>
            </a:pPr>
            <a:r>
              <a:rPr lang="en-GB"/>
              <a:t>Cadmium Consortium 21-06-2018</a:t>
            </a:r>
          </a:p>
        </p:txBody>
      </p:sp>
      <p:sp>
        <p:nvSpPr>
          <p:cNvPr id="9220" name="Slide Number Placeholder 4">
            <a:extLst>
              <a:ext uri="{FF2B5EF4-FFF2-40B4-BE49-F238E27FC236}">
                <a16:creationId xmlns:a16="http://schemas.microsoft.com/office/drawing/2014/main" id="{73DD8BDB-C54A-4293-9C3B-184FFF3DEFD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C3DBDD82-6239-4DC4-B124-601C0C09C240}" type="slidenum">
              <a:rPr lang="en-GB" altLang="fr-FR" sz="1400" smtClean="0"/>
              <a:pPr>
                <a:spcBef>
                  <a:spcPct val="0"/>
                </a:spcBef>
                <a:buClrTx/>
                <a:buSzTx/>
                <a:buFontTx/>
                <a:buNone/>
              </a:pPr>
              <a:t>5</a:t>
            </a:fld>
            <a:endParaRPr lang="en-GB" altLang="fr-FR" sz="1400"/>
          </a:p>
        </p:txBody>
      </p:sp>
    </p:spTree>
    <p:extLst>
      <p:ext uri="{BB962C8B-B14F-4D97-AF65-F5344CB8AC3E}">
        <p14:creationId xmlns:p14="http://schemas.microsoft.com/office/powerpoint/2010/main" val="63343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t>Discussions at WPC</a:t>
            </a:r>
            <a:endParaRPr lang="en-US" sz="4000" dirty="0"/>
          </a:p>
        </p:txBody>
      </p:sp>
      <p:sp>
        <p:nvSpPr>
          <p:cNvPr id="3" name="Espace réservé du contenu 2"/>
          <p:cNvSpPr>
            <a:spLocks noGrp="1"/>
          </p:cNvSpPr>
          <p:nvPr>
            <p:ph idx="1"/>
          </p:nvPr>
        </p:nvSpPr>
        <p:spPr>
          <a:xfrm>
            <a:off x="323528" y="1628800"/>
            <a:ext cx="8640960" cy="4525963"/>
          </a:xfrm>
        </p:spPr>
        <p:txBody>
          <a:bodyPr>
            <a:normAutofit/>
          </a:bodyPr>
          <a:lstStyle/>
          <a:p>
            <a:pPr marL="0" indent="0">
              <a:buNone/>
            </a:pPr>
            <a:r>
              <a:rPr lang="en-US"/>
              <a:t>Final meeting of WPC </a:t>
            </a:r>
            <a:r>
              <a:rPr lang="en-US" sz="2000"/>
              <a:t>(Working Party on Chemicals)</a:t>
            </a:r>
            <a:endParaRPr lang="en-US"/>
          </a:p>
          <a:p>
            <a:pPr marL="914400" lvl="1" indent="-514350">
              <a:spcBef>
                <a:spcPts val="1800"/>
              </a:spcBef>
              <a:buFont typeface="Wingdings" panose="05000000000000000000" pitchFamily="2" charset="2"/>
              <a:buChar char="Ø"/>
            </a:pPr>
            <a:r>
              <a:rPr lang="en-US" sz="2400">
                <a:solidFill>
                  <a:srgbClr val="0033CC"/>
                </a:solidFill>
              </a:rPr>
              <a:t>Approach 2 with bio-monitoring was rejected by COM because “legally challenging”.</a:t>
            </a:r>
          </a:p>
          <a:p>
            <a:pPr marL="914400" lvl="1" indent="-514350">
              <a:spcBef>
                <a:spcPts val="1800"/>
              </a:spcBef>
              <a:buFont typeface="Wingdings" panose="05000000000000000000" pitchFamily="2" charset="2"/>
              <a:buChar char="Ø"/>
            </a:pPr>
            <a:r>
              <a:rPr lang="en-US" sz="2400">
                <a:solidFill>
                  <a:srgbClr val="0033CC"/>
                </a:solidFill>
              </a:rPr>
              <a:t>Employers delegation disagreed with this conclusion.</a:t>
            </a:r>
          </a:p>
          <a:p>
            <a:pPr marL="914400" lvl="1" indent="-514350">
              <a:spcBef>
                <a:spcPts val="1800"/>
              </a:spcBef>
              <a:buFont typeface="Wingdings" panose="05000000000000000000" pitchFamily="2" charset="2"/>
              <a:buChar char="Ø"/>
            </a:pPr>
            <a:r>
              <a:rPr lang="en-US" sz="2400">
                <a:solidFill>
                  <a:srgbClr val="0033CC"/>
                </a:solidFill>
              </a:rPr>
              <a:t>In its final Impact assessment document, the COM stated that the decision was taken by consensus of employers and employees!!!!</a:t>
            </a:r>
          </a:p>
          <a:p>
            <a:pPr marL="400050" lvl="1" indent="0">
              <a:spcBef>
                <a:spcPts val="1800"/>
              </a:spcBef>
              <a:buNone/>
            </a:pPr>
            <a:r>
              <a:rPr lang="en-US"/>
              <a:t>On April 5, the Commission submitted the amendment.</a:t>
            </a:r>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CD0BCCEB-D3B8-4160-827F-FEAE3E52EE7D}" type="slidenum">
              <a:rPr lang="en-US" smtClean="0"/>
              <a:pPr/>
              <a:t>50</a:t>
            </a:fld>
            <a:endParaRPr lang="en-US" dirty="0"/>
          </a:p>
        </p:txBody>
      </p:sp>
    </p:spTree>
    <p:extLst>
      <p:ext uri="{BB962C8B-B14F-4D97-AF65-F5344CB8AC3E}">
        <p14:creationId xmlns:p14="http://schemas.microsoft.com/office/powerpoint/2010/main" val="3023792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t>Legislative process</a:t>
            </a:r>
            <a:endParaRPr lang="en-US" sz="4000" dirty="0"/>
          </a:p>
        </p:txBody>
      </p:sp>
      <p:sp>
        <p:nvSpPr>
          <p:cNvPr id="3" name="Espace réservé du contenu 2"/>
          <p:cNvSpPr>
            <a:spLocks noGrp="1"/>
          </p:cNvSpPr>
          <p:nvPr>
            <p:ph idx="1"/>
          </p:nvPr>
        </p:nvSpPr>
        <p:spPr>
          <a:xfrm>
            <a:off x="323528" y="1628800"/>
            <a:ext cx="8640960" cy="4525963"/>
          </a:xfrm>
        </p:spPr>
        <p:txBody>
          <a:bodyPr>
            <a:normAutofit/>
          </a:bodyPr>
          <a:lstStyle/>
          <a:p>
            <a:pPr marL="0" indent="0">
              <a:buNone/>
            </a:pPr>
            <a:r>
              <a:rPr lang="en-US"/>
              <a:t>Co-decission by Council and Parliament</a:t>
            </a:r>
          </a:p>
          <a:p>
            <a:pPr marL="914400" lvl="1" indent="-514350">
              <a:spcBef>
                <a:spcPts val="1800"/>
              </a:spcBef>
              <a:buFont typeface="Wingdings" panose="05000000000000000000" pitchFamily="2" charset="2"/>
              <a:buChar char="Ø"/>
            </a:pPr>
            <a:r>
              <a:rPr lang="en-US" sz="2400">
                <a:solidFill>
                  <a:srgbClr val="0033CC"/>
                </a:solidFill>
              </a:rPr>
              <a:t>Both the Council and EP have to approve the amendment</a:t>
            </a:r>
          </a:p>
          <a:p>
            <a:pPr marL="1314450" lvl="2" indent="-514350">
              <a:spcBef>
                <a:spcPts val="1800"/>
              </a:spcBef>
              <a:buFont typeface="Wingdings" panose="05000000000000000000" pitchFamily="2" charset="2"/>
              <a:buChar char="ü"/>
            </a:pPr>
            <a:r>
              <a:rPr lang="en-US" sz="2000">
                <a:solidFill>
                  <a:srgbClr val="007A37"/>
                </a:solidFill>
              </a:rPr>
              <a:t>Further amendments are possible</a:t>
            </a:r>
          </a:p>
          <a:p>
            <a:pPr marL="1314450" lvl="2" indent="-514350">
              <a:spcBef>
                <a:spcPts val="1800"/>
              </a:spcBef>
              <a:buFont typeface="Wingdings" panose="05000000000000000000" pitchFamily="2" charset="2"/>
              <a:buChar char="ü"/>
            </a:pPr>
            <a:r>
              <a:rPr lang="en-US" sz="2000">
                <a:solidFill>
                  <a:srgbClr val="007A37"/>
                </a:solidFill>
              </a:rPr>
              <a:t>Council and EP must agree on all additional amendments</a:t>
            </a:r>
          </a:p>
          <a:p>
            <a:pPr marL="1314450" lvl="2" indent="-514350">
              <a:spcBef>
                <a:spcPts val="1800"/>
              </a:spcBef>
              <a:buFont typeface="Wingdings" panose="05000000000000000000" pitchFamily="2" charset="2"/>
              <a:buChar char="ü"/>
            </a:pPr>
            <a:r>
              <a:rPr lang="en-US" sz="2000">
                <a:solidFill>
                  <a:srgbClr val="007A37"/>
                </a:solidFill>
              </a:rPr>
              <a:t>Approval by qualified majority (2/3) in Council and EP</a:t>
            </a:r>
          </a:p>
          <a:p>
            <a:pPr marL="1314450" lvl="2" indent="-514350">
              <a:spcBef>
                <a:spcPts val="1800"/>
              </a:spcBef>
              <a:buFont typeface="Wingdings" panose="05000000000000000000" pitchFamily="2" charset="2"/>
              <a:buChar char="ü"/>
            </a:pPr>
            <a:r>
              <a:rPr lang="en-US" sz="2000">
                <a:solidFill>
                  <a:srgbClr val="007A37"/>
                </a:solidFill>
              </a:rPr>
              <a:t>Council is typically the stronger party in this process</a:t>
            </a:r>
          </a:p>
          <a:p>
            <a:pPr marL="914400" lvl="1" indent="-514350">
              <a:spcBef>
                <a:spcPts val="1800"/>
              </a:spcBef>
              <a:buFont typeface="Wingdings" panose="05000000000000000000" pitchFamily="2" charset="2"/>
              <a:buChar char="Ø"/>
            </a:pPr>
            <a:r>
              <a:rPr lang="en-US" sz="2400">
                <a:solidFill>
                  <a:srgbClr val="0033CC"/>
                </a:solidFill>
              </a:rPr>
              <a:t>Intention to have this amendment voted before year end</a:t>
            </a:r>
          </a:p>
          <a:p>
            <a:pPr marL="400050" lvl="1" indent="0">
              <a:spcBef>
                <a:spcPts val="1800"/>
              </a:spcBef>
              <a:buNone/>
            </a:pPr>
            <a:endParaRPr lang="en-US" dirty="0"/>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CD0BCCEB-D3B8-4160-827F-FEAE3E52EE7D}" type="slidenum">
              <a:rPr lang="en-US" smtClean="0"/>
              <a:pPr/>
              <a:t>51</a:t>
            </a:fld>
            <a:endParaRPr lang="en-US" dirty="0"/>
          </a:p>
        </p:txBody>
      </p:sp>
    </p:spTree>
    <p:extLst>
      <p:ext uri="{BB962C8B-B14F-4D97-AF65-F5344CB8AC3E}">
        <p14:creationId xmlns:p14="http://schemas.microsoft.com/office/powerpoint/2010/main" val="1376921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71B8-5249-48B2-A082-2D1FDC69A783}"/>
              </a:ext>
            </a:extLst>
          </p:cNvPr>
          <p:cNvSpPr>
            <a:spLocks noGrp="1"/>
          </p:cNvSpPr>
          <p:nvPr>
            <p:ph type="ctrTitle"/>
          </p:nvPr>
        </p:nvSpPr>
        <p:spPr>
          <a:xfrm>
            <a:off x="685800" y="1628801"/>
            <a:ext cx="7772400" cy="1971650"/>
          </a:xfrm>
        </p:spPr>
        <p:txBody>
          <a:bodyPr>
            <a:normAutofit fontScale="90000"/>
          </a:bodyPr>
          <a:lstStyle/>
          <a:p>
            <a:r>
              <a:rPr lang="en-US">
                <a:solidFill>
                  <a:srgbClr val="0070C0"/>
                </a:solidFill>
              </a:rPr>
              <a:t>Actions taken by </a:t>
            </a:r>
            <a:r>
              <a:rPr lang="en-US" dirty="0">
                <a:solidFill>
                  <a:srgbClr val="0070C0"/>
                </a:solidFill>
              </a:rPr>
              <a:t>ICdA and its </a:t>
            </a:r>
            <a:r>
              <a:rPr lang="en-US">
                <a:solidFill>
                  <a:srgbClr val="0070C0"/>
                </a:solidFill>
              </a:rPr>
              <a:t>members to </a:t>
            </a:r>
            <a:r>
              <a:rPr lang="en-US" dirty="0">
                <a:solidFill>
                  <a:srgbClr val="0070C0"/>
                </a:solidFill>
              </a:rPr>
              <a:t>avoid the setting of an </a:t>
            </a:r>
            <a:r>
              <a:rPr lang="en-US">
                <a:solidFill>
                  <a:srgbClr val="0070C0"/>
                </a:solidFill>
              </a:rPr>
              <a:t>unrealistic OEL</a:t>
            </a:r>
            <a:endParaRPr lang="nl-BE" dirty="0">
              <a:solidFill>
                <a:srgbClr val="0070C0"/>
              </a:solidFill>
            </a:endParaRPr>
          </a:p>
        </p:txBody>
      </p:sp>
      <p:sp>
        <p:nvSpPr>
          <p:cNvPr id="3" name="Subtitle 2">
            <a:extLst>
              <a:ext uri="{FF2B5EF4-FFF2-40B4-BE49-F238E27FC236}">
                <a16:creationId xmlns:a16="http://schemas.microsoft.com/office/drawing/2014/main" id="{A5679C33-2963-495E-86E4-87A45D46498A}"/>
              </a:ext>
            </a:extLst>
          </p:cNvPr>
          <p:cNvSpPr>
            <a:spLocks noGrp="1"/>
          </p:cNvSpPr>
          <p:nvPr>
            <p:ph type="subTitle" idx="1"/>
          </p:nvPr>
        </p:nvSpPr>
        <p:spPr/>
        <p:txBody>
          <a:bodyPr/>
          <a:lstStyle/>
          <a:p>
            <a:r>
              <a:rPr lang="en-US" dirty="0">
                <a:solidFill>
                  <a:schemeClr val="tx1"/>
                </a:solidFill>
              </a:rPr>
              <a:t>P. de Metz</a:t>
            </a:r>
            <a:endParaRPr lang="nl-BE" dirty="0">
              <a:solidFill>
                <a:schemeClr val="tx1"/>
              </a:solidFill>
            </a:endParaRPr>
          </a:p>
        </p:txBody>
      </p:sp>
      <p:sp>
        <p:nvSpPr>
          <p:cNvPr id="4" name="Footer Placeholder 3">
            <a:extLst>
              <a:ext uri="{FF2B5EF4-FFF2-40B4-BE49-F238E27FC236}">
                <a16:creationId xmlns:a16="http://schemas.microsoft.com/office/drawing/2014/main" id="{C67795D7-0120-40E9-BD61-2C8B1C7B0889}"/>
              </a:ext>
            </a:extLst>
          </p:cNvPr>
          <p:cNvSpPr>
            <a:spLocks noGrp="1"/>
          </p:cNvSpPr>
          <p:nvPr>
            <p:ph type="ftr" sz="quarter" idx="11"/>
          </p:nvPr>
        </p:nvSpPr>
        <p:spPr/>
        <p:txBody>
          <a:bodyPr/>
          <a:lstStyle/>
          <a:p>
            <a:r>
              <a:rPr lang="pt-BR"/>
              <a:t>16th H&amp;S Com. - Brussels - 25 06 2018</a:t>
            </a:r>
            <a:endParaRPr lang="en-US"/>
          </a:p>
        </p:txBody>
      </p:sp>
      <p:sp>
        <p:nvSpPr>
          <p:cNvPr id="5" name="Slide Number Placeholder 4">
            <a:extLst>
              <a:ext uri="{FF2B5EF4-FFF2-40B4-BE49-F238E27FC236}">
                <a16:creationId xmlns:a16="http://schemas.microsoft.com/office/drawing/2014/main" id="{1EECE84F-96B4-4328-A1A0-D43EF737BBC2}"/>
              </a:ext>
            </a:extLst>
          </p:cNvPr>
          <p:cNvSpPr>
            <a:spLocks noGrp="1"/>
          </p:cNvSpPr>
          <p:nvPr>
            <p:ph type="sldNum" sz="quarter" idx="12"/>
          </p:nvPr>
        </p:nvSpPr>
        <p:spPr/>
        <p:txBody>
          <a:bodyPr/>
          <a:lstStyle/>
          <a:p>
            <a:fld id="{CD0BCCEB-D3B8-4160-827F-FEAE3E52EE7D}" type="slidenum">
              <a:rPr lang="en-US" smtClean="0"/>
              <a:pPr/>
              <a:t>52</a:t>
            </a:fld>
            <a:endParaRPr lang="en-US" dirty="0"/>
          </a:p>
        </p:txBody>
      </p:sp>
    </p:spTree>
    <p:extLst>
      <p:ext uri="{BB962C8B-B14F-4D97-AF65-F5344CB8AC3E}">
        <p14:creationId xmlns:p14="http://schemas.microsoft.com/office/powerpoint/2010/main" val="4036415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en-US"/>
              <a:t>Adress Council and EP</a:t>
            </a:r>
            <a:endParaRPr lang="en-US" dirty="0"/>
          </a:p>
        </p:txBody>
      </p:sp>
      <p:sp>
        <p:nvSpPr>
          <p:cNvPr id="3" name="Espace réservé du contenu 2"/>
          <p:cNvSpPr>
            <a:spLocks noGrp="1"/>
          </p:cNvSpPr>
          <p:nvPr>
            <p:ph idx="1"/>
          </p:nvPr>
        </p:nvSpPr>
        <p:spPr>
          <a:xfrm>
            <a:off x="539552" y="1263675"/>
            <a:ext cx="8604448" cy="4973637"/>
          </a:xfrm>
        </p:spPr>
        <p:txBody>
          <a:bodyPr>
            <a:normAutofit fontScale="70000" lnSpcReduction="20000"/>
          </a:bodyPr>
          <a:lstStyle/>
          <a:p>
            <a:r>
              <a:rPr lang="en-US"/>
              <a:t>Position paper issued</a:t>
            </a:r>
          </a:p>
          <a:p>
            <a:r>
              <a:rPr lang="en-US"/>
              <a:t>Proposal for amendment issued</a:t>
            </a:r>
            <a:endParaRPr lang="en-US" dirty="0"/>
          </a:p>
          <a:p>
            <a:r>
              <a:rPr lang="en-US"/>
              <a:t>Contacts with council members and there national administration organized:</a:t>
            </a:r>
            <a:endParaRPr lang="en-US" dirty="0"/>
          </a:p>
          <a:p>
            <a:pPr lvl="1"/>
            <a:r>
              <a:rPr lang="en-US">
                <a:solidFill>
                  <a:srgbClr val="0033CC"/>
                </a:solidFill>
              </a:rPr>
              <a:t>Country champions take the lead in their country</a:t>
            </a:r>
            <a:endParaRPr lang="en-US" dirty="0">
              <a:solidFill>
                <a:srgbClr val="0033CC"/>
              </a:solidFill>
            </a:endParaRPr>
          </a:p>
          <a:p>
            <a:pPr lvl="1"/>
            <a:r>
              <a:rPr lang="en-US">
                <a:solidFill>
                  <a:srgbClr val="0033CC"/>
                </a:solidFill>
              </a:rPr>
              <a:t>Support from UK, Fr, Cz and Fi</a:t>
            </a:r>
          </a:p>
          <a:p>
            <a:pPr lvl="1"/>
            <a:r>
              <a:rPr lang="en-US">
                <a:solidFill>
                  <a:srgbClr val="0033CC"/>
                </a:solidFill>
              </a:rPr>
              <a:t>Contacts with Es and It more difficult but expected there is possibility to find sympathy for our proposal: need to be convinced before Council meeting of July 6!</a:t>
            </a:r>
          </a:p>
          <a:p>
            <a:pPr lvl="1"/>
            <a:r>
              <a:rPr lang="en-US">
                <a:solidFill>
                  <a:srgbClr val="0033CC"/>
                </a:solidFill>
              </a:rPr>
              <a:t>Germany: supports COM proposal</a:t>
            </a:r>
          </a:p>
          <a:p>
            <a:pPr lvl="1"/>
            <a:r>
              <a:rPr lang="en-US">
                <a:solidFill>
                  <a:srgbClr val="0033CC"/>
                </a:solidFill>
              </a:rPr>
              <a:t>Poland: support a transition of 10 years</a:t>
            </a:r>
          </a:p>
          <a:p>
            <a:r>
              <a:rPr lang="en-US"/>
              <a:t>Parliament</a:t>
            </a:r>
          </a:p>
          <a:p>
            <a:pPr lvl="1"/>
            <a:r>
              <a:rPr lang="en-US"/>
              <a:t>Positive meeting with rapporteur of EP commission: will very likely defend the ICdA amendment text. (we need some support from Unions!)</a:t>
            </a:r>
          </a:p>
          <a:p>
            <a:pPr lvl="1"/>
            <a:r>
              <a:rPr lang="en-US"/>
              <a:t>We will try to have meetings with all the shadow rapporteurs</a:t>
            </a:r>
            <a:endParaRPr lang="en-US" dirty="0"/>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5C3E3057-D5DE-4EA2-948E-A8E59526A0F3}" type="slidenum">
              <a:rPr lang="en-US" smtClean="0"/>
              <a:t>53</a:t>
            </a:fld>
            <a:endParaRPr lang="en-US"/>
          </a:p>
        </p:txBody>
      </p:sp>
    </p:spTree>
    <p:extLst>
      <p:ext uri="{BB962C8B-B14F-4D97-AF65-F5344CB8AC3E}">
        <p14:creationId xmlns:p14="http://schemas.microsoft.com/office/powerpoint/2010/main" val="1758529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a:t>Amendment proposed by ICdA to Council and EP</a:t>
            </a:r>
            <a:endParaRPr lang="en-US" sz="4000" dirty="0"/>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CD0BCCEB-D3B8-4160-827F-FEAE3E52EE7D}" type="slidenum">
              <a:rPr lang="en-US" smtClean="0"/>
              <a:pPr/>
              <a:t>54</a:t>
            </a:fld>
            <a:endParaRPr lang="en-US" dirty="0"/>
          </a:p>
        </p:txBody>
      </p:sp>
      <p:pic>
        <p:nvPicPr>
          <p:cNvPr id="6" name="Content Placeholder 5">
            <a:extLst>
              <a:ext uri="{FF2B5EF4-FFF2-40B4-BE49-F238E27FC236}">
                <a16:creationId xmlns:a16="http://schemas.microsoft.com/office/drawing/2014/main" id="{B44CB1B2-ECE7-452E-9731-D124658EABC3}"/>
              </a:ext>
            </a:extLst>
          </p:cNvPr>
          <p:cNvPicPr>
            <a:picLocks noGrp="1" noChangeAspect="1"/>
          </p:cNvPicPr>
          <p:nvPr>
            <p:ph idx="1"/>
          </p:nvPr>
        </p:nvPicPr>
        <p:blipFill>
          <a:blip r:embed="rId2"/>
          <a:stretch>
            <a:fillRect/>
          </a:stretch>
        </p:blipFill>
        <p:spPr>
          <a:xfrm>
            <a:off x="1653381" y="1677194"/>
            <a:ext cx="5981700" cy="4429125"/>
          </a:xfrm>
          <a:prstGeom prst="rect">
            <a:avLst/>
          </a:prstGeom>
        </p:spPr>
      </p:pic>
    </p:spTree>
    <p:extLst>
      <p:ext uri="{BB962C8B-B14F-4D97-AF65-F5344CB8AC3E}">
        <p14:creationId xmlns:p14="http://schemas.microsoft.com/office/powerpoint/2010/main" val="1848243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Discussion</a:t>
            </a:r>
            <a:endParaRPr lang="fr-BE" dirty="0"/>
          </a:p>
        </p:txBody>
      </p:sp>
      <p:sp>
        <p:nvSpPr>
          <p:cNvPr id="3" name="Subtitle 2"/>
          <p:cNvSpPr>
            <a:spLocks noGrp="1"/>
          </p:cNvSpPr>
          <p:nvPr>
            <p:ph type="subTitle" idx="1"/>
          </p:nvPr>
        </p:nvSpPr>
        <p:spPr/>
        <p:txBody>
          <a:bodyPr/>
          <a:lstStyle/>
          <a:p>
            <a:r>
              <a:rPr lang="en-US" b="1" dirty="0">
                <a:solidFill>
                  <a:srgbClr val="0033CC"/>
                </a:solidFill>
              </a:rPr>
              <a:t>review of the ICdA Guidance document </a:t>
            </a:r>
            <a:endParaRPr lang="fr-BE" b="1" dirty="0">
              <a:solidFill>
                <a:srgbClr val="0033CC"/>
              </a:solidFill>
            </a:endParaRPr>
          </a:p>
        </p:txBody>
      </p:sp>
      <p:sp>
        <p:nvSpPr>
          <p:cNvPr id="4" name="Footer Placeholder 3"/>
          <p:cNvSpPr>
            <a:spLocks noGrp="1"/>
          </p:cNvSpPr>
          <p:nvPr>
            <p:ph type="ftr" sz="quarter" idx="11"/>
          </p:nvPr>
        </p:nvSpPr>
        <p:spPr/>
        <p:txBody>
          <a:bodyPr/>
          <a:lstStyle/>
          <a:p>
            <a:r>
              <a:rPr lang="pt-BR"/>
              <a:t>16th H&amp;S Com. - Brussels - 25 06 2018</a:t>
            </a:r>
            <a:endParaRPr lang="en-US"/>
          </a:p>
        </p:txBody>
      </p:sp>
      <p:sp>
        <p:nvSpPr>
          <p:cNvPr id="5" name="Slide Number Placeholder 4"/>
          <p:cNvSpPr>
            <a:spLocks noGrp="1"/>
          </p:cNvSpPr>
          <p:nvPr>
            <p:ph type="sldNum" sz="quarter" idx="12"/>
          </p:nvPr>
        </p:nvSpPr>
        <p:spPr/>
        <p:txBody>
          <a:bodyPr/>
          <a:lstStyle/>
          <a:p>
            <a:fld id="{CD0BCCEB-D3B8-4160-827F-FEAE3E52EE7D}" type="slidenum">
              <a:rPr lang="en-US" smtClean="0"/>
              <a:pPr/>
              <a:t>55</a:t>
            </a:fld>
            <a:endParaRPr lang="en-US" dirty="0"/>
          </a:p>
        </p:txBody>
      </p:sp>
    </p:spTree>
    <p:extLst>
      <p:ext uri="{BB962C8B-B14F-4D97-AF65-F5344CB8AC3E}">
        <p14:creationId xmlns:p14="http://schemas.microsoft.com/office/powerpoint/2010/main" val="1253268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en-US" dirty="0"/>
              <a:t>Situation good but not excellent</a:t>
            </a:r>
          </a:p>
        </p:txBody>
      </p:sp>
      <p:sp>
        <p:nvSpPr>
          <p:cNvPr id="3" name="Espace réservé du contenu 2"/>
          <p:cNvSpPr>
            <a:spLocks noGrp="1"/>
          </p:cNvSpPr>
          <p:nvPr>
            <p:ph idx="1"/>
          </p:nvPr>
        </p:nvSpPr>
        <p:spPr>
          <a:xfrm>
            <a:off x="539552" y="1263675"/>
            <a:ext cx="8229600" cy="4973637"/>
          </a:xfrm>
        </p:spPr>
        <p:txBody>
          <a:bodyPr>
            <a:normAutofit fontScale="85000" lnSpcReduction="20000"/>
          </a:bodyPr>
          <a:lstStyle/>
          <a:p>
            <a:r>
              <a:rPr lang="en-US" dirty="0" err="1"/>
              <a:t>OCdAIR</a:t>
            </a:r>
            <a:r>
              <a:rPr lang="en-US" dirty="0"/>
              <a:t> shows:</a:t>
            </a:r>
          </a:p>
          <a:p>
            <a:pPr lvl="1"/>
            <a:r>
              <a:rPr lang="en-US" dirty="0">
                <a:solidFill>
                  <a:srgbClr val="0033CC"/>
                </a:solidFill>
              </a:rPr>
              <a:t>Reporting is not as extensive as </a:t>
            </a:r>
            <a:r>
              <a:rPr lang="en-US" dirty="0" err="1">
                <a:solidFill>
                  <a:srgbClr val="0033CC"/>
                </a:solidFill>
              </a:rPr>
              <a:t>OCdBIO</a:t>
            </a:r>
            <a:endParaRPr lang="en-US" dirty="0">
              <a:solidFill>
                <a:srgbClr val="0033CC"/>
              </a:solidFill>
            </a:endParaRPr>
          </a:p>
          <a:p>
            <a:pPr lvl="1"/>
            <a:r>
              <a:rPr lang="en-US" dirty="0">
                <a:solidFill>
                  <a:srgbClr val="0033CC"/>
                </a:solidFill>
              </a:rPr>
              <a:t>Compliance with DNEL </a:t>
            </a:r>
            <a:r>
              <a:rPr lang="en-US">
                <a:solidFill>
                  <a:srgbClr val="0033CC"/>
                </a:solidFill>
              </a:rPr>
              <a:t>is weak (74% at 90percentile)</a:t>
            </a:r>
            <a:endParaRPr lang="en-US" dirty="0">
              <a:solidFill>
                <a:srgbClr val="0033CC"/>
              </a:solidFill>
            </a:endParaRPr>
          </a:p>
          <a:p>
            <a:pPr lvl="1"/>
            <a:r>
              <a:rPr lang="en-US" dirty="0">
                <a:solidFill>
                  <a:srgbClr val="0033CC"/>
                </a:solidFill>
              </a:rPr>
              <a:t>Action: </a:t>
            </a:r>
            <a:r>
              <a:rPr lang="en-US">
                <a:solidFill>
                  <a:srgbClr val="0033CC"/>
                </a:solidFill>
              </a:rPr>
              <a:t>promote monitoring and reporting</a:t>
            </a:r>
            <a:endParaRPr lang="en-US" dirty="0">
              <a:solidFill>
                <a:srgbClr val="0033CC"/>
              </a:solidFill>
            </a:endParaRPr>
          </a:p>
          <a:p>
            <a:endParaRPr lang="en-US" dirty="0"/>
          </a:p>
          <a:p>
            <a:r>
              <a:rPr lang="en-US" dirty="0" err="1"/>
              <a:t>OCdBIO</a:t>
            </a:r>
            <a:r>
              <a:rPr lang="en-US" dirty="0"/>
              <a:t> shows:</a:t>
            </a:r>
          </a:p>
          <a:p>
            <a:pPr lvl="1"/>
            <a:r>
              <a:rPr lang="en-US" dirty="0">
                <a:solidFill>
                  <a:srgbClr val="0033CC"/>
                </a:solidFill>
              </a:rPr>
              <a:t>Progress has been steady</a:t>
            </a:r>
          </a:p>
          <a:p>
            <a:pPr lvl="1"/>
            <a:r>
              <a:rPr lang="en-US" dirty="0">
                <a:solidFill>
                  <a:srgbClr val="0033CC"/>
                </a:solidFill>
              </a:rPr>
              <a:t>Progress will be slower</a:t>
            </a:r>
          </a:p>
          <a:p>
            <a:pPr lvl="1"/>
            <a:r>
              <a:rPr lang="en-US" dirty="0">
                <a:solidFill>
                  <a:srgbClr val="0033CC"/>
                </a:solidFill>
              </a:rPr>
              <a:t>Progress could stall</a:t>
            </a:r>
          </a:p>
          <a:p>
            <a:pPr lvl="1"/>
            <a:r>
              <a:rPr lang="en-US" dirty="0">
                <a:solidFill>
                  <a:srgbClr val="0033CC"/>
                </a:solidFill>
              </a:rPr>
              <a:t>Action: assess ICdA guidance </a:t>
            </a:r>
            <a:r>
              <a:rPr lang="en-US">
                <a:solidFill>
                  <a:srgbClr val="0033CC"/>
                </a:solidFill>
              </a:rPr>
              <a:t>for fitness</a:t>
            </a:r>
          </a:p>
          <a:p>
            <a:endParaRPr lang="en-US">
              <a:solidFill>
                <a:srgbClr val="0033CC"/>
              </a:solidFill>
            </a:endParaRPr>
          </a:p>
          <a:p>
            <a:pPr marL="0" indent="0">
              <a:buNone/>
            </a:pPr>
            <a:r>
              <a:rPr lang="en-US"/>
              <a:t>The Guidance is an important reference document to which we refer in discussions with authorities!!!</a:t>
            </a:r>
            <a:endParaRPr lang="en-US" dirty="0"/>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5C3E3057-D5DE-4EA2-948E-A8E59526A0F3}" type="slidenum">
              <a:rPr lang="en-US" smtClean="0"/>
              <a:t>56</a:t>
            </a:fld>
            <a:endParaRPr lang="en-US"/>
          </a:p>
        </p:txBody>
      </p:sp>
    </p:spTree>
    <p:extLst>
      <p:ext uri="{BB962C8B-B14F-4D97-AF65-F5344CB8AC3E}">
        <p14:creationId xmlns:p14="http://schemas.microsoft.com/office/powerpoint/2010/main" val="3857716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ICdA guidance document (2013)</a:t>
            </a:r>
            <a:br>
              <a:rPr lang="en-US" dirty="0"/>
            </a:br>
            <a:r>
              <a:rPr lang="en-US" dirty="0"/>
              <a:t>decision </a:t>
            </a:r>
            <a:r>
              <a:rPr lang="en-US" dirty="0" err="1"/>
              <a:t>diagram_English</a:t>
            </a:r>
            <a:endParaRPr lang="en-US" dirty="0"/>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5C3E3057-D5DE-4EA2-948E-A8E59526A0F3}" type="slidenum">
              <a:rPr lang="en-US" smtClean="0"/>
              <a:t>57</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6230" y="1600200"/>
            <a:ext cx="6751539" cy="452596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a:extLst>
              <a:ext uri="{FF2B5EF4-FFF2-40B4-BE49-F238E27FC236}">
                <a16:creationId xmlns:a16="http://schemas.microsoft.com/office/drawing/2014/main" id="{A89892FA-1DBC-429A-859B-E5969FAEC433}"/>
              </a:ext>
            </a:extLst>
          </p:cNvPr>
          <p:cNvSpPr/>
          <p:nvPr/>
        </p:nvSpPr>
        <p:spPr>
          <a:xfrm>
            <a:off x="5364088" y="5589239"/>
            <a:ext cx="504056" cy="536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l 7">
            <a:extLst>
              <a:ext uri="{FF2B5EF4-FFF2-40B4-BE49-F238E27FC236}">
                <a16:creationId xmlns:a16="http://schemas.microsoft.com/office/drawing/2014/main" id="{4820C57A-0B9E-4754-82F6-344B5B2A0AB4}"/>
              </a:ext>
            </a:extLst>
          </p:cNvPr>
          <p:cNvSpPr/>
          <p:nvPr/>
        </p:nvSpPr>
        <p:spPr>
          <a:xfrm>
            <a:off x="3795987" y="5574669"/>
            <a:ext cx="504056" cy="536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88121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ICdA guidance document (2013)</a:t>
            </a:r>
            <a:br>
              <a:rPr lang="en-US" dirty="0"/>
            </a:br>
            <a:r>
              <a:rPr lang="en-US" dirty="0"/>
              <a:t>decision </a:t>
            </a:r>
            <a:r>
              <a:rPr lang="en-US" dirty="0" err="1"/>
              <a:t>diagram_French</a:t>
            </a:r>
            <a:endParaRPr lang="en-US" dirty="0"/>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5C3E3057-D5DE-4EA2-948E-A8E59526A0F3}" type="slidenum">
              <a:rPr lang="en-US" smtClean="0"/>
              <a:t>58</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7830" y="1600200"/>
            <a:ext cx="6765214" cy="470912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0961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196752"/>
            <a:ext cx="8229600" cy="604664"/>
          </a:xfrm>
        </p:spPr>
        <p:txBody>
          <a:bodyPr/>
          <a:lstStyle/>
          <a:p>
            <a:r>
              <a:rPr lang="en-US" b="1">
                <a:solidFill>
                  <a:srgbClr val="0070C0"/>
                </a:solidFill>
              </a:rPr>
              <a:t>Proposal for new CdU action level</a:t>
            </a:r>
            <a:endParaRPr lang="en-US" b="1" dirty="0">
              <a:solidFill>
                <a:srgbClr val="0070C0"/>
              </a:solidFill>
            </a:endParaRPr>
          </a:p>
        </p:txBody>
      </p:sp>
      <p:sp>
        <p:nvSpPr>
          <p:cNvPr id="4" name="Espace réservé du pied de page 3"/>
          <p:cNvSpPr>
            <a:spLocks noGrp="1"/>
          </p:cNvSpPr>
          <p:nvPr>
            <p:ph type="ftr" sz="quarter" idx="11"/>
          </p:nvPr>
        </p:nvSpPr>
        <p:spPr/>
        <p:txBody>
          <a:bodyPr/>
          <a:lstStyle/>
          <a:p>
            <a:r>
              <a:rPr lang="pt-BR"/>
              <a:t>16th H&amp;S Com. - Brussels - 25 06 2018</a:t>
            </a:r>
            <a:endParaRPr lang="en-US"/>
          </a:p>
        </p:txBody>
      </p:sp>
      <p:sp>
        <p:nvSpPr>
          <p:cNvPr id="5" name="Espace réservé du numéro de diapositive 4"/>
          <p:cNvSpPr>
            <a:spLocks noGrp="1"/>
          </p:cNvSpPr>
          <p:nvPr>
            <p:ph type="sldNum" sz="quarter" idx="12"/>
          </p:nvPr>
        </p:nvSpPr>
        <p:spPr/>
        <p:txBody>
          <a:bodyPr/>
          <a:lstStyle/>
          <a:p>
            <a:fld id="{5C3E3057-D5DE-4EA2-948E-A8E59526A0F3}" type="slidenum">
              <a:rPr lang="en-US" smtClean="0"/>
              <a:t>59</a:t>
            </a:fld>
            <a:endParaRPr lang="en-US"/>
          </a:p>
        </p:txBody>
      </p:sp>
      <p:sp>
        <p:nvSpPr>
          <p:cNvPr id="7" name="ZoneTexte 6"/>
          <p:cNvSpPr txBox="1"/>
          <p:nvPr/>
        </p:nvSpPr>
        <p:spPr>
          <a:xfrm>
            <a:off x="179512" y="2492896"/>
            <a:ext cx="2627312" cy="3970318"/>
          </a:xfrm>
          <a:prstGeom prst="rect">
            <a:avLst/>
          </a:prstGeom>
          <a:noFill/>
        </p:spPr>
        <p:txBody>
          <a:bodyPr wrap="square" rtlCol="0">
            <a:spAutoFit/>
          </a:bodyPr>
          <a:lstStyle/>
          <a:p>
            <a:pPr marL="285750" indent="-285750">
              <a:buFont typeface="Arial" panose="020B0604020202020204" pitchFamily="34" charset="0"/>
              <a:buChar char="•"/>
            </a:pPr>
            <a:r>
              <a:rPr lang="en-US" b="1" u="sng" dirty="0"/>
              <a:t>Reduced action levels for </a:t>
            </a:r>
            <a:r>
              <a:rPr lang="en-US" b="1" u="sng" dirty="0" err="1"/>
              <a:t>CdB</a:t>
            </a:r>
            <a:r>
              <a:rPr lang="en-US" b="1" u="sng" dirty="0"/>
              <a:t>: </a:t>
            </a:r>
          </a:p>
          <a:p>
            <a:pPr marL="742950" lvl="1" indent="-285750">
              <a:buFont typeface="Arial" panose="020B0604020202020204" pitchFamily="34" charset="0"/>
              <a:buChar char="•"/>
            </a:pPr>
            <a:r>
              <a:rPr lang="en-US" dirty="0"/>
              <a:t>First action level: </a:t>
            </a:r>
            <a:r>
              <a:rPr lang="en-US" b="1" dirty="0">
                <a:solidFill>
                  <a:srgbClr val="FF0000"/>
                </a:solidFill>
              </a:rPr>
              <a:t>from 3 to 2</a:t>
            </a:r>
          </a:p>
          <a:p>
            <a:pPr marL="742950" lvl="1" indent="-285750">
              <a:buFont typeface="Arial" panose="020B0604020202020204" pitchFamily="34" charset="0"/>
              <a:buChar char="•"/>
            </a:pPr>
            <a:r>
              <a:rPr lang="en-US" dirty="0"/>
              <a:t>Second action level: </a:t>
            </a:r>
            <a:r>
              <a:rPr lang="en-US" b="1" dirty="0">
                <a:solidFill>
                  <a:srgbClr val="FF0000"/>
                </a:solidFill>
              </a:rPr>
              <a:t>from 5 to 4</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u="sng" dirty="0"/>
              <a:t>Expected benefit: </a:t>
            </a:r>
            <a:r>
              <a:rPr lang="en-US" dirty="0"/>
              <a:t>better control over </a:t>
            </a:r>
            <a:r>
              <a:rPr lang="en-US" err="1"/>
              <a:t>CdU</a:t>
            </a:r>
            <a:r>
              <a:rPr lang="en-US"/>
              <a:t> increase above 2µg Cd/g creatinine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6" name="Image 5"/>
          <p:cNvPicPr>
            <a:picLocks noChangeAspect="1"/>
          </p:cNvPicPr>
          <p:nvPr/>
        </p:nvPicPr>
        <p:blipFill>
          <a:blip r:embed="rId2"/>
          <a:stretch>
            <a:fillRect/>
          </a:stretch>
        </p:blipFill>
        <p:spPr>
          <a:xfrm>
            <a:off x="2915816" y="2399006"/>
            <a:ext cx="6228184" cy="3873358"/>
          </a:xfrm>
          <a:prstGeom prst="rect">
            <a:avLst/>
          </a:prstGeom>
        </p:spPr>
      </p:pic>
    </p:spTree>
    <p:extLst>
      <p:ext uri="{BB962C8B-B14F-4D97-AF65-F5344CB8AC3E}">
        <p14:creationId xmlns:p14="http://schemas.microsoft.com/office/powerpoint/2010/main" val="109597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8">
            <a:extLst>
              <a:ext uri="{FF2B5EF4-FFF2-40B4-BE49-F238E27FC236}">
                <a16:creationId xmlns:a16="http://schemas.microsoft.com/office/drawing/2014/main" id="{5A60D45A-9E66-458C-9545-AA5EB64AD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45" y="436338"/>
            <a:ext cx="8820151"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3BC95E13-CA03-4C98-A706-50A1C88F596D}"/>
              </a:ext>
            </a:extLst>
          </p:cNvPr>
          <p:cNvCxnSpPr/>
          <p:nvPr/>
        </p:nvCxnSpPr>
        <p:spPr>
          <a:xfrm>
            <a:off x="107504" y="3501008"/>
            <a:ext cx="641350" cy="48577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909FC65-32BD-4ACD-A2FA-B8F96CB8A204}"/>
              </a:ext>
            </a:extLst>
          </p:cNvPr>
          <p:cNvCxnSpPr/>
          <p:nvPr/>
        </p:nvCxnSpPr>
        <p:spPr>
          <a:xfrm>
            <a:off x="107504" y="4869160"/>
            <a:ext cx="641350" cy="48577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2">
            <a:extLst>
              <a:ext uri="{FF2B5EF4-FFF2-40B4-BE49-F238E27FC236}">
                <a16:creationId xmlns:a16="http://schemas.microsoft.com/office/drawing/2014/main" id="{10C8702A-E6B4-DB40-92A4-870E81CFB007}"/>
              </a:ext>
            </a:extLst>
          </p:cNvPr>
          <p:cNvSpPr>
            <a:spLocks noGrp="1"/>
          </p:cNvSpPr>
          <p:nvPr>
            <p:ph type="title"/>
          </p:nvPr>
        </p:nvSpPr>
        <p:spPr>
          <a:xfrm>
            <a:off x="401487" y="-18257"/>
            <a:ext cx="9002713" cy="762001"/>
          </a:xfrm>
        </p:spPr>
        <p:txBody>
          <a:bodyPr/>
          <a:lstStyle/>
          <a:p>
            <a:pPr eaLnBrk="1" hangingPunct="1">
              <a:defRPr/>
            </a:pPr>
            <a:r>
              <a:rPr lang="fr-FR" altLang="en-US" sz="3200" dirty="0">
                <a:latin typeface="+mn-lt"/>
              </a:rPr>
              <a:t>REACH/ </a:t>
            </a:r>
            <a:r>
              <a:rPr lang="en-GB" altLang="en-US" sz="3200" dirty="0">
                <a:latin typeface="+mn-lt"/>
              </a:rPr>
              <a:t>Authorisation</a:t>
            </a:r>
            <a:r>
              <a:rPr lang="fr-FR" altLang="en-US" sz="3200" dirty="0">
                <a:latin typeface="+mn-lt"/>
              </a:rPr>
              <a:t>: Cd &amp; Cd-compounds (3)</a:t>
            </a:r>
          </a:p>
        </p:txBody>
      </p:sp>
      <p:sp>
        <p:nvSpPr>
          <p:cNvPr id="12" name="Footer Placeholder 11">
            <a:extLst>
              <a:ext uri="{FF2B5EF4-FFF2-40B4-BE49-F238E27FC236}">
                <a16:creationId xmlns:a16="http://schemas.microsoft.com/office/drawing/2014/main" id="{63A22CDC-EBB9-9942-BABC-9E624C2BF4D8}"/>
              </a:ext>
            </a:extLst>
          </p:cNvPr>
          <p:cNvSpPr>
            <a:spLocks noGrp="1"/>
          </p:cNvSpPr>
          <p:nvPr>
            <p:ph type="ftr" sz="quarter" idx="10"/>
          </p:nvPr>
        </p:nvSpPr>
        <p:spPr/>
        <p:txBody>
          <a:bodyPr/>
          <a:lstStyle/>
          <a:p>
            <a:pPr>
              <a:defRPr/>
            </a:pPr>
            <a:r>
              <a:rPr lang="en-GB"/>
              <a:t>Cadmium Consortium 21-06-2018</a:t>
            </a:r>
          </a:p>
        </p:txBody>
      </p:sp>
      <p:cxnSp>
        <p:nvCxnSpPr>
          <p:cNvPr id="9" name="Straight Arrow Connector 8">
            <a:extLst>
              <a:ext uri="{FF2B5EF4-FFF2-40B4-BE49-F238E27FC236}">
                <a16:creationId xmlns:a16="http://schemas.microsoft.com/office/drawing/2014/main" id="{F8E153C8-B914-4951-BA03-CFCE29632E0C}"/>
              </a:ext>
            </a:extLst>
          </p:cNvPr>
          <p:cNvCxnSpPr/>
          <p:nvPr/>
        </p:nvCxnSpPr>
        <p:spPr>
          <a:xfrm>
            <a:off x="114226" y="5301208"/>
            <a:ext cx="641350" cy="48577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1277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THE END</a:t>
            </a:r>
          </a:p>
        </p:txBody>
      </p:sp>
      <p:sp>
        <p:nvSpPr>
          <p:cNvPr id="3" name="Content Placeholder 2"/>
          <p:cNvSpPr>
            <a:spLocks noGrp="1"/>
          </p:cNvSpPr>
          <p:nvPr>
            <p:ph idx="1"/>
          </p:nvPr>
        </p:nvSpPr>
        <p:spPr/>
        <p:txBody>
          <a:bodyPr/>
          <a:lstStyle/>
          <a:p>
            <a:r>
              <a:rPr lang="en-GB" dirty="0" err="1"/>
              <a:t>A.o.b</a:t>
            </a:r>
            <a:r>
              <a:rPr lang="en-GB" dirty="0"/>
              <a:t>.</a:t>
            </a:r>
          </a:p>
          <a:p>
            <a:r>
              <a:rPr lang="en-GB" dirty="0"/>
              <a:t>Closing of the meeting</a:t>
            </a:r>
            <a:endParaRPr lang="fr-BE" dirty="0"/>
          </a:p>
        </p:txBody>
      </p:sp>
      <p:sp>
        <p:nvSpPr>
          <p:cNvPr id="4" name="Footer Placeholder 3"/>
          <p:cNvSpPr>
            <a:spLocks noGrp="1"/>
          </p:cNvSpPr>
          <p:nvPr>
            <p:ph type="ftr" sz="quarter" idx="11"/>
          </p:nvPr>
        </p:nvSpPr>
        <p:spPr/>
        <p:txBody>
          <a:bodyPr/>
          <a:lstStyle/>
          <a:p>
            <a:r>
              <a:rPr lang="pt-BR"/>
              <a:t>16th H&amp;S Com. - Brussels - 25 06 2018</a:t>
            </a:r>
            <a:endParaRPr lang="en-US"/>
          </a:p>
        </p:txBody>
      </p:sp>
      <p:sp>
        <p:nvSpPr>
          <p:cNvPr id="5" name="Slide Number Placeholder 4"/>
          <p:cNvSpPr>
            <a:spLocks noGrp="1"/>
          </p:cNvSpPr>
          <p:nvPr>
            <p:ph type="sldNum" sz="quarter" idx="12"/>
          </p:nvPr>
        </p:nvSpPr>
        <p:spPr/>
        <p:txBody>
          <a:bodyPr/>
          <a:lstStyle/>
          <a:p>
            <a:fld id="{CD0BCCEB-D3B8-4160-827F-FEAE3E52EE7D}" type="slidenum">
              <a:rPr lang="en-US" smtClean="0"/>
              <a:pPr/>
              <a:t>60</a:t>
            </a:fld>
            <a:endParaRPr lang="en-US" dirty="0"/>
          </a:p>
        </p:txBody>
      </p:sp>
    </p:spTree>
    <p:extLst>
      <p:ext uri="{BB962C8B-B14F-4D97-AF65-F5344CB8AC3E}">
        <p14:creationId xmlns:p14="http://schemas.microsoft.com/office/powerpoint/2010/main" val="415724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pPr marL="342900" indent="-342900">
              <a:defRPr/>
            </a:pPr>
            <a:r>
              <a:rPr lang="en-GB" altLang="en-US" sz="3200" b="1"/>
              <a:t>Genotoxicity (micronucleus) study (1)</a:t>
            </a:r>
            <a:endParaRPr lang="en-GB" altLang="en-US" sz="3200" dirty="0"/>
          </a:p>
        </p:txBody>
      </p:sp>
      <p:sp>
        <p:nvSpPr>
          <p:cNvPr id="33795" name="Content Placeholder 2" descr="Rectangle: Click to edit Master text styles&#10;Second level&#10;Third level&#10;Fourth level&#10;Fifth level"/>
          <p:cNvSpPr>
            <a:spLocks noGrp="1"/>
          </p:cNvSpPr>
          <p:nvPr>
            <p:ph idx="1"/>
          </p:nvPr>
        </p:nvSpPr>
        <p:spPr>
          <a:xfrm>
            <a:off x="457200" y="1772816"/>
            <a:ext cx="8229600" cy="3744416"/>
          </a:xfrm>
        </p:spPr>
        <p:txBody>
          <a:bodyPr>
            <a:normAutofit/>
          </a:bodyPr>
          <a:lstStyle/>
          <a:p>
            <a:pPr marL="0" lvl="1" indent="0">
              <a:lnSpc>
                <a:spcPct val="80000"/>
              </a:lnSpc>
              <a:spcAft>
                <a:spcPts val="1200"/>
              </a:spcAft>
              <a:buNone/>
            </a:pPr>
            <a:r>
              <a:rPr lang="en-GB" altLang="en-US" dirty="0"/>
              <a:t>Aim of the study:</a:t>
            </a:r>
          </a:p>
          <a:p>
            <a:pPr marL="742950" lvl="2" indent="-342900">
              <a:lnSpc>
                <a:spcPct val="80000"/>
              </a:lnSpc>
              <a:spcAft>
                <a:spcPts val="1200"/>
              </a:spcAft>
              <a:buFont typeface="Wingdings" panose="05000000000000000000" pitchFamily="2" charset="2"/>
              <a:buChar char="ü"/>
            </a:pPr>
            <a:r>
              <a:rPr lang="en-GB" dirty="0"/>
              <a:t>to analyse the shape of the </a:t>
            </a:r>
            <a:r>
              <a:rPr lang="en-GB" dirty="0">
                <a:solidFill>
                  <a:srgbClr val="0033CC"/>
                </a:solidFill>
              </a:rPr>
              <a:t>dose-effect relationship </a:t>
            </a:r>
            <a:r>
              <a:rPr lang="en-GB" dirty="0"/>
              <a:t>for the genotoxic effects of Cd </a:t>
            </a:r>
            <a:r>
              <a:rPr lang="en-GB" dirty="0">
                <a:solidFill>
                  <a:srgbClr val="0033CC"/>
                </a:solidFill>
              </a:rPr>
              <a:t>at low doses </a:t>
            </a:r>
            <a:r>
              <a:rPr lang="en-GB" dirty="0"/>
              <a:t>in occupational settings</a:t>
            </a:r>
          </a:p>
          <a:p>
            <a:pPr marL="742950" lvl="2" indent="-342900">
              <a:lnSpc>
                <a:spcPct val="80000"/>
              </a:lnSpc>
              <a:spcAft>
                <a:spcPts val="1200"/>
              </a:spcAft>
              <a:buFont typeface="Wingdings" panose="05000000000000000000" pitchFamily="2" charset="2"/>
              <a:buChar char="ü"/>
            </a:pPr>
            <a:r>
              <a:rPr lang="en-GB" dirty="0"/>
              <a:t>to test the hypothesis of a </a:t>
            </a:r>
            <a:r>
              <a:rPr lang="en-GB" dirty="0">
                <a:solidFill>
                  <a:srgbClr val="0033CC"/>
                </a:solidFill>
              </a:rPr>
              <a:t>threshold dose </a:t>
            </a:r>
            <a:r>
              <a:rPr lang="en-GB" dirty="0"/>
              <a:t>for the genotoxic effects of Cd</a:t>
            </a:r>
          </a:p>
          <a:p>
            <a:pPr marL="742950" lvl="2" indent="-342900">
              <a:lnSpc>
                <a:spcPct val="80000"/>
              </a:lnSpc>
              <a:spcAft>
                <a:spcPts val="1200"/>
              </a:spcAft>
              <a:buFont typeface="Wingdings" panose="05000000000000000000" pitchFamily="2" charset="2"/>
              <a:buChar char="ü"/>
            </a:pPr>
            <a:r>
              <a:rPr lang="en-GB" dirty="0"/>
              <a:t>a secondary hypothesis is that the Cd-U </a:t>
            </a:r>
            <a:r>
              <a:rPr lang="en-GB" dirty="0">
                <a:solidFill>
                  <a:srgbClr val="0033CC"/>
                </a:solidFill>
              </a:rPr>
              <a:t>threshold for genotoxic effects is &gt;10 µg/g creatinine</a:t>
            </a:r>
            <a:r>
              <a:rPr lang="en-GB" dirty="0"/>
              <a:t>, i.e. higher than the current occupational exposure limit (2 µg/g creatinine)</a:t>
            </a:r>
          </a:p>
          <a:p>
            <a:pPr marL="742950" lvl="2" indent="-342900">
              <a:lnSpc>
                <a:spcPct val="80000"/>
              </a:lnSpc>
              <a:buFont typeface="Wingdings" panose="05000000000000000000" pitchFamily="2" charset="2"/>
              <a:buChar char="q"/>
            </a:pPr>
            <a:endParaRPr lang="en-GB" altLang="en-US" sz="1800" dirty="0"/>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pt-BR" altLang="en-US" sz="1000"/>
              <a:t>16th H&amp;S Com. - Brussels - 25 06 2018</a:t>
            </a:r>
            <a:endParaRPr lang="en-GB" altLang="en-US" sz="1000"/>
          </a:p>
        </p:txBody>
      </p:sp>
      <p:sp>
        <p:nvSpPr>
          <p:cNvPr id="6" name="Slide Number Placeholder 3"/>
          <p:cNvSpPr>
            <a:spLocks noGrp="1"/>
          </p:cNvSpPr>
          <p:nvPr>
            <p:ph type="sldNum" sz="quarter" idx="12"/>
          </p:nvPr>
        </p:nvSpPr>
        <p:spPr>
          <a:xfrm>
            <a:off x="6553200" y="6356350"/>
            <a:ext cx="2133600" cy="365125"/>
          </a:xfrm>
        </p:spPr>
        <p:txBody>
          <a:bodyPr/>
          <a:lstStyle/>
          <a:p>
            <a:r>
              <a:rPr lang="en-US" b="1" dirty="0">
                <a:solidFill>
                  <a:schemeClr val="tx1"/>
                </a:solidFill>
              </a:rPr>
              <a:t>11</a:t>
            </a:r>
          </a:p>
        </p:txBody>
      </p:sp>
    </p:spTree>
    <p:extLst>
      <p:ext uri="{BB962C8B-B14F-4D97-AF65-F5344CB8AC3E}">
        <p14:creationId xmlns:p14="http://schemas.microsoft.com/office/powerpoint/2010/main" val="25110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A243A81A-6ECE-4C4E-B294-5BB1E82E9BB3}"/>
              </a:ext>
            </a:extLst>
          </p:cNvPr>
          <p:cNvSpPr>
            <a:spLocks noGrp="1" noChangeArrowheads="1"/>
          </p:cNvSpPr>
          <p:nvPr>
            <p:ph type="title"/>
          </p:nvPr>
        </p:nvSpPr>
        <p:spPr>
          <a:xfrm>
            <a:off x="-107950" y="260350"/>
            <a:ext cx="9359900" cy="762000"/>
          </a:xfrm>
        </p:spPr>
        <p:txBody>
          <a:bodyPr>
            <a:normAutofit/>
          </a:bodyPr>
          <a:lstStyle/>
          <a:p>
            <a:pPr marL="342900" indent="-342900"/>
            <a:r>
              <a:rPr lang="en-GB" altLang="en-US" sz="3200" b="1"/>
              <a:t>Genotoxicity study (2)</a:t>
            </a:r>
          </a:p>
        </p:txBody>
      </p:sp>
      <p:sp>
        <p:nvSpPr>
          <p:cNvPr id="33795" name="Content Placeholder 2" descr="Rectangle: Click to edit Master text styles&#10;Second level&#10;Third level&#10;Fourth level&#10;Fifth level">
            <a:extLst>
              <a:ext uri="{FF2B5EF4-FFF2-40B4-BE49-F238E27FC236}">
                <a16:creationId xmlns:a16="http://schemas.microsoft.com/office/drawing/2014/main" id="{086E0961-D17D-CF4F-BBF6-F8F2CEC8CCFD}"/>
              </a:ext>
            </a:extLst>
          </p:cNvPr>
          <p:cNvSpPr>
            <a:spLocks noGrp="1"/>
          </p:cNvSpPr>
          <p:nvPr>
            <p:ph idx="1"/>
          </p:nvPr>
        </p:nvSpPr>
        <p:spPr>
          <a:xfrm>
            <a:off x="685800" y="1341438"/>
            <a:ext cx="7772400" cy="4708525"/>
          </a:xfrm>
        </p:spPr>
        <p:txBody>
          <a:bodyPr>
            <a:normAutofit fontScale="92500"/>
          </a:bodyPr>
          <a:lstStyle/>
          <a:p>
            <a:pPr marL="0" lvl="1" indent="0">
              <a:lnSpc>
                <a:spcPct val="80000"/>
              </a:lnSpc>
              <a:buFontTx/>
              <a:buNone/>
              <a:defRPr/>
            </a:pPr>
            <a:r>
              <a:rPr lang="en-GB" altLang="en-US" b="1" dirty="0"/>
              <a:t>Time line of the study</a:t>
            </a:r>
            <a:r>
              <a:rPr lang="en-GB" altLang="en-US" dirty="0"/>
              <a:t>:</a:t>
            </a:r>
          </a:p>
          <a:p>
            <a:pPr marL="457200" lvl="1" indent="-457200">
              <a:spcBef>
                <a:spcPts val="1800"/>
              </a:spcBef>
              <a:buFont typeface="Wingdings" panose="05000000000000000000" pitchFamily="2" charset="2"/>
              <a:buChar char="ü"/>
              <a:defRPr/>
            </a:pPr>
            <a:r>
              <a:rPr lang="en-US" altLang="fr-FR"/>
              <a:t>Blood</a:t>
            </a:r>
            <a:r>
              <a:rPr lang="en-US" altLang="fr-FR" dirty="0"/>
              <a:t>/urine </a:t>
            </a:r>
            <a:r>
              <a:rPr lang="en-US" altLang="fr-FR" dirty="0">
                <a:solidFill>
                  <a:srgbClr val="0033CC"/>
                </a:solidFill>
              </a:rPr>
              <a:t>sampling</a:t>
            </a:r>
            <a:r>
              <a:rPr lang="en-US" altLang="fr-FR" dirty="0"/>
              <a:t> at 2 cadmium industry sites occurred September/October 2017 (total N= 60 : 38M-22F)</a:t>
            </a:r>
          </a:p>
          <a:p>
            <a:pPr marL="457200" lvl="1" indent="-457200">
              <a:spcBef>
                <a:spcPts val="1800"/>
              </a:spcBef>
              <a:buFont typeface="Wingdings" panose="05000000000000000000" pitchFamily="2" charset="2"/>
              <a:buChar char="ü"/>
              <a:defRPr/>
            </a:pPr>
            <a:r>
              <a:rPr lang="en-US" altLang="fr-FR" dirty="0"/>
              <a:t>Micronucleus </a:t>
            </a:r>
            <a:r>
              <a:rPr lang="en-US" altLang="fr-FR" dirty="0">
                <a:solidFill>
                  <a:srgbClr val="0033CC"/>
                </a:solidFill>
              </a:rPr>
              <a:t>scoring</a:t>
            </a:r>
            <a:r>
              <a:rPr lang="en-US" altLang="fr-FR" dirty="0"/>
              <a:t> was finished end March 2018</a:t>
            </a:r>
          </a:p>
          <a:p>
            <a:pPr marL="457200" lvl="1" indent="-457200">
              <a:spcBef>
                <a:spcPts val="1800"/>
              </a:spcBef>
              <a:buFont typeface="Wingdings" panose="05000000000000000000" pitchFamily="2" charset="2"/>
              <a:buChar char="ü"/>
              <a:defRPr/>
            </a:pPr>
            <a:r>
              <a:rPr lang="en-GB" dirty="0"/>
              <a:t>Meeting on May 2</a:t>
            </a:r>
            <a:r>
              <a:rPr lang="en-GB" baseline="30000" dirty="0"/>
              <a:t>nd</a:t>
            </a:r>
            <a:r>
              <a:rPr lang="en-GB" dirty="0"/>
              <a:t> with Ghent University, UCL and REACH Cd consortium: </a:t>
            </a:r>
            <a:r>
              <a:rPr lang="en-GB" dirty="0">
                <a:solidFill>
                  <a:srgbClr val="0033CC"/>
                </a:solidFill>
              </a:rPr>
              <a:t>presentation of results</a:t>
            </a:r>
          </a:p>
          <a:p>
            <a:pPr marL="457200" lvl="1" indent="-457200">
              <a:spcBef>
                <a:spcPts val="1800"/>
              </a:spcBef>
              <a:buFont typeface="Wingdings" panose="05000000000000000000" pitchFamily="2" charset="2"/>
              <a:buChar char="ü"/>
              <a:defRPr/>
            </a:pPr>
            <a:r>
              <a:rPr lang="en-GB" dirty="0"/>
              <a:t>Universities will work together on a </a:t>
            </a:r>
            <a:r>
              <a:rPr lang="en-GB" dirty="0">
                <a:solidFill>
                  <a:srgbClr val="0033CC"/>
                </a:solidFill>
              </a:rPr>
              <a:t>publication</a:t>
            </a:r>
            <a:r>
              <a:rPr lang="en-GB" dirty="0"/>
              <a:t> for a peer reviewed journal (Q3-Q4 2018) </a:t>
            </a:r>
          </a:p>
          <a:p>
            <a:pPr marL="457200" lvl="1" indent="-457200">
              <a:buFont typeface="Wingdings" panose="05000000000000000000" pitchFamily="2" charset="2"/>
              <a:buChar char="ü"/>
              <a:defRPr/>
            </a:pPr>
            <a:endParaRPr lang="en-US" altLang="fr-FR" dirty="0"/>
          </a:p>
          <a:p>
            <a:pPr marL="361950" lvl="1" indent="-361950">
              <a:buFont typeface="Wingdings" panose="05000000000000000000" pitchFamily="2" charset="2"/>
              <a:buChar char="q"/>
              <a:defRPr/>
            </a:pPr>
            <a:endParaRPr lang="en-GB" altLang="fr-FR" dirty="0"/>
          </a:p>
          <a:p>
            <a:pPr marL="342900" lvl="1" indent="-342900">
              <a:spcAft>
                <a:spcPts val="1800"/>
              </a:spcAft>
              <a:buFont typeface="Wingdings" panose="05000000000000000000" pitchFamily="2" charset="2"/>
              <a:buChar char="q"/>
              <a:defRPr/>
            </a:pPr>
            <a:endParaRPr lang="en-GB" dirty="0"/>
          </a:p>
          <a:p>
            <a:pPr marL="0" lvl="1" indent="0">
              <a:spcAft>
                <a:spcPts val="1800"/>
              </a:spcAft>
              <a:buFontTx/>
              <a:buNone/>
              <a:defRPr/>
            </a:pPr>
            <a:endParaRPr lang="en-GB" dirty="0"/>
          </a:p>
        </p:txBody>
      </p:sp>
      <p:sp>
        <p:nvSpPr>
          <p:cNvPr id="3" name="Footer Placeholder 2">
            <a:extLst>
              <a:ext uri="{FF2B5EF4-FFF2-40B4-BE49-F238E27FC236}">
                <a16:creationId xmlns:a16="http://schemas.microsoft.com/office/drawing/2014/main" id="{24CF7A48-1DCF-6E43-99E8-D1753016BDE8}"/>
              </a:ext>
            </a:extLst>
          </p:cNvPr>
          <p:cNvSpPr>
            <a:spLocks noGrp="1"/>
          </p:cNvSpPr>
          <p:nvPr>
            <p:ph type="ftr" sz="quarter" idx="10"/>
          </p:nvPr>
        </p:nvSpPr>
        <p:spPr/>
        <p:txBody>
          <a:bodyPr/>
          <a:lstStyle/>
          <a:p>
            <a:pPr>
              <a:defRPr/>
            </a:pPr>
            <a:r>
              <a:rPr lang="en-GB"/>
              <a:t>Cadmium Consortium 21-06-2018</a:t>
            </a:r>
          </a:p>
        </p:txBody>
      </p:sp>
      <p:sp>
        <p:nvSpPr>
          <p:cNvPr id="12292" name="Slide Number Placeholder 3">
            <a:extLst>
              <a:ext uri="{FF2B5EF4-FFF2-40B4-BE49-F238E27FC236}">
                <a16:creationId xmlns:a16="http://schemas.microsoft.com/office/drawing/2014/main" id="{297FB8CF-F77D-4CAE-8D78-2D9F89244D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2C9F2696-5D2B-4469-BEB0-AC061DEA84BF}" type="slidenum">
              <a:rPr lang="en-GB" altLang="fr-FR" sz="1400" smtClean="0"/>
              <a:pPr>
                <a:spcBef>
                  <a:spcPct val="0"/>
                </a:spcBef>
                <a:buClrTx/>
                <a:buSzTx/>
                <a:buFontTx/>
                <a:buNone/>
              </a:pPr>
              <a:t>8</a:t>
            </a:fld>
            <a:endParaRPr lang="en-GB" altLang="fr-FR" sz="1400"/>
          </a:p>
        </p:txBody>
      </p:sp>
    </p:spTree>
    <p:extLst>
      <p:ext uri="{BB962C8B-B14F-4D97-AF65-F5344CB8AC3E}">
        <p14:creationId xmlns:p14="http://schemas.microsoft.com/office/powerpoint/2010/main" val="283362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5F63E57B-2563-45FC-A077-C18D7F573FD0}"/>
              </a:ext>
            </a:extLst>
          </p:cNvPr>
          <p:cNvSpPr>
            <a:spLocks noGrp="1" noChangeArrowheads="1"/>
          </p:cNvSpPr>
          <p:nvPr>
            <p:ph type="title"/>
          </p:nvPr>
        </p:nvSpPr>
        <p:spPr>
          <a:xfrm>
            <a:off x="-107950" y="260350"/>
            <a:ext cx="9359900" cy="762000"/>
          </a:xfrm>
        </p:spPr>
        <p:txBody>
          <a:bodyPr>
            <a:normAutofit/>
          </a:bodyPr>
          <a:lstStyle/>
          <a:p>
            <a:pPr marL="342900" indent="-342900"/>
            <a:r>
              <a:rPr lang="en-GB" altLang="en-US" sz="3200" b="1"/>
              <a:t>Genotoxicity study: Results (1)</a:t>
            </a:r>
          </a:p>
        </p:txBody>
      </p:sp>
      <p:sp>
        <p:nvSpPr>
          <p:cNvPr id="33795" name="Content Placeholder 2" descr="Rectangle: Click to edit Master text styles&#10;Second level&#10;Third level&#10;Fourth level&#10;Fifth level">
            <a:extLst>
              <a:ext uri="{FF2B5EF4-FFF2-40B4-BE49-F238E27FC236}">
                <a16:creationId xmlns:a16="http://schemas.microsoft.com/office/drawing/2014/main" id="{086E0961-D17D-CF4F-BBF6-F8F2CEC8CCFD}"/>
              </a:ext>
            </a:extLst>
          </p:cNvPr>
          <p:cNvSpPr>
            <a:spLocks noGrp="1"/>
          </p:cNvSpPr>
          <p:nvPr>
            <p:ph idx="1"/>
          </p:nvPr>
        </p:nvSpPr>
        <p:spPr>
          <a:xfrm>
            <a:off x="498475" y="1035050"/>
            <a:ext cx="7772400" cy="4708525"/>
          </a:xfrm>
        </p:spPr>
        <p:txBody>
          <a:bodyPr>
            <a:normAutofit/>
          </a:bodyPr>
          <a:lstStyle/>
          <a:p>
            <a:pPr marL="0" lvl="1" indent="0">
              <a:buNone/>
              <a:defRPr/>
            </a:pPr>
            <a:r>
              <a:rPr lang="en-US" altLang="fr-FR" sz="2400" dirty="0"/>
              <a:t>No increase of micronuclei, </a:t>
            </a:r>
            <a:r>
              <a:rPr lang="en-GB" sz="2400" dirty="0"/>
              <a:t>even not in the group of the highest exposed workers (&gt;10 µg/g creatinine)</a:t>
            </a:r>
          </a:p>
          <a:p>
            <a:pPr marL="762000" lvl="2" indent="-361950">
              <a:buFont typeface="Wingdings" panose="05000000000000000000" pitchFamily="2" charset="2"/>
              <a:buChar char="Ø"/>
              <a:defRPr/>
            </a:pPr>
            <a:r>
              <a:rPr lang="en-GB" sz="2000" dirty="0">
                <a:solidFill>
                  <a:srgbClr val="007A37"/>
                </a:solidFill>
              </a:rPr>
              <a:t>Proficiency of the test is guaranteed as positive control (radiated samples) showed high MN scores (400-900 MN/1000 scored cells)</a:t>
            </a:r>
          </a:p>
          <a:p>
            <a:pPr marL="742950" lvl="2" indent="-342900">
              <a:buFont typeface="Wingdings" panose="05000000000000000000" pitchFamily="2" charset="2"/>
              <a:buChar char="ü"/>
              <a:defRPr/>
            </a:pPr>
            <a:endParaRPr lang="en-GB" sz="2000" dirty="0">
              <a:solidFill>
                <a:srgbClr val="007A37"/>
              </a:solidFill>
            </a:endParaRPr>
          </a:p>
          <a:p>
            <a:pPr marL="400050" lvl="2" indent="0">
              <a:buFont typeface="Wingdings" panose="05000000000000000000" pitchFamily="2" charset="2"/>
              <a:buNone/>
              <a:defRPr/>
            </a:pPr>
            <a:endParaRPr lang="en-GB" sz="2000" dirty="0"/>
          </a:p>
          <a:p>
            <a:pPr marL="400050" lvl="2" indent="0">
              <a:buFont typeface="Wingdings" panose="05000000000000000000" pitchFamily="2" charset="2"/>
              <a:buNone/>
              <a:defRPr/>
            </a:pPr>
            <a:br>
              <a:rPr lang="en-GB" sz="2000" dirty="0"/>
            </a:br>
            <a:endParaRPr lang="en-GB" sz="2000" dirty="0"/>
          </a:p>
          <a:p>
            <a:pPr marL="361950" lvl="1" indent="-361950">
              <a:buFont typeface="Wingdings" panose="05000000000000000000" pitchFamily="2" charset="2"/>
              <a:buChar char="q"/>
              <a:defRPr/>
            </a:pPr>
            <a:endParaRPr lang="en-US" altLang="fr-FR" sz="2400" dirty="0"/>
          </a:p>
          <a:p>
            <a:pPr marL="361950" lvl="1" indent="-361950">
              <a:buFont typeface="Wingdings" panose="05000000000000000000" pitchFamily="2" charset="2"/>
              <a:buChar char="q"/>
              <a:defRPr/>
            </a:pPr>
            <a:endParaRPr lang="en-GB" altLang="fr-FR" sz="2400" dirty="0"/>
          </a:p>
          <a:p>
            <a:pPr marL="342900" lvl="1" indent="-342900">
              <a:spcAft>
                <a:spcPts val="1800"/>
              </a:spcAft>
              <a:buFont typeface="Wingdings" panose="05000000000000000000" pitchFamily="2" charset="2"/>
              <a:buChar char="q"/>
              <a:defRPr/>
            </a:pPr>
            <a:endParaRPr lang="en-GB" sz="2400" dirty="0"/>
          </a:p>
          <a:p>
            <a:pPr marL="0" lvl="1" indent="0">
              <a:spcAft>
                <a:spcPts val="1800"/>
              </a:spcAft>
              <a:buFontTx/>
              <a:buNone/>
              <a:defRPr/>
            </a:pPr>
            <a:endParaRPr lang="en-GB" sz="2400" dirty="0"/>
          </a:p>
        </p:txBody>
      </p:sp>
      <p:sp>
        <p:nvSpPr>
          <p:cNvPr id="3" name="Footer Placeholder 2">
            <a:extLst>
              <a:ext uri="{FF2B5EF4-FFF2-40B4-BE49-F238E27FC236}">
                <a16:creationId xmlns:a16="http://schemas.microsoft.com/office/drawing/2014/main" id="{24CF7A48-1DCF-6E43-99E8-D1753016BDE8}"/>
              </a:ext>
            </a:extLst>
          </p:cNvPr>
          <p:cNvSpPr>
            <a:spLocks noGrp="1"/>
          </p:cNvSpPr>
          <p:nvPr>
            <p:ph type="ftr" sz="quarter" idx="10"/>
          </p:nvPr>
        </p:nvSpPr>
        <p:spPr/>
        <p:txBody>
          <a:bodyPr/>
          <a:lstStyle/>
          <a:p>
            <a:pPr>
              <a:defRPr/>
            </a:pPr>
            <a:r>
              <a:rPr lang="en-GB"/>
              <a:t>Cadmium Consortium 21-06-2018</a:t>
            </a:r>
          </a:p>
        </p:txBody>
      </p:sp>
      <p:sp>
        <p:nvSpPr>
          <p:cNvPr id="14340" name="Slide Number Placeholder 3">
            <a:extLst>
              <a:ext uri="{FF2B5EF4-FFF2-40B4-BE49-F238E27FC236}">
                <a16:creationId xmlns:a16="http://schemas.microsoft.com/office/drawing/2014/main" id="{63D422E2-523E-44AC-B881-C667C8E242B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A0C78563-2B2B-430A-8AA2-63E16E54CE00}" type="slidenum">
              <a:rPr lang="en-GB" altLang="fr-FR" sz="1400" smtClean="0"/>
              <a:pPr>
                <a:spcBef>
                  <a:spcPct val="0"/>
                </a:spcBef>
                <a:buClrTx/>
                <a:buSzTx/>
                <a:buFontTx/>
                <a:buNone/>
              </a:pPr>
              <a:t>9</a:t>
            </a:fld>
            <a:endParaRPr lang="en-GB" altLang="fr-FR" sz="1400"/>
          </a:p>
        </p:txBody>
      </p:sp>
      <p:pic>
        <p:nvPicPr>
          <p:cNvPr id="7" name="Grafiek 2">
            <a:extLst>
              <a:ext uri="{FF2B5EF4-FFF2-40B4-BE49-F238E27FC236}">
                <a16:creationId xmlns:a16="http://schemas.microsoft.com/office/drawing/2014/main" id="{5D576B6A-14ED-4E5E-947A-193C092D1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2450302"/>
            <a:ext cx="6019800" cy="3721100"/>
          </a:xfrm>
          <a:prstGeom prst="rect">
            <a:avLst/>
          </a:prstGeom>
          <a:noFill/>
          <a:extLst>
            <a:ext uri="{909E8E84-426E-40DD-AFC4-6F175D3DCCD1}">
              <a14:hiddenFill xmlns:a14="http://schemas.microsoft.com/office/drawing/2010/main">
                <a:solidFill>
                  <a:srgbClr val="FFFFFF"/>
                </a:solidFill>
              </a14:hiddenFill>
            </a:ext>
          </a:extLst>
        </p:spPr>
      </p:pic>
      <p:sp>
        <p:nvSpPr>
          <p:cNvPr id="14342" name="ZoneTexte 16">
            <a:extLst>
              <a:ext uri="{FF2B5EF4-FFF2-40B4-BE49-F238E27FC236}">
                <a16:creationId xmlns:a16="http://schemas.microsoft.com/office/drawing/2014/main" id="{24FDC4E2-A6F0-466F-AD85-594DE18A7C33}"/>
              </a:ext>
            </a:extLst>
          </p:cNvPr>
          <p:cNvSpPr txBox="1">
            <a:spLocks noChangeArrowheads="1"/>
          </p:cNvSpPr>
          <p:nvPr/>
        </p:nvSpPr>
        <p:spPr bwMode="auto">
          <a:xfrm>
            <a:off x="5862638" y="6284913"/>
            <a:ext cx="15890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q"/>
              <a:defRPr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70000"/>
              <a:buChar char="•"/>
              <a:defRPr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tx1"/>
              </a:buClr>
              <a:buSzPct val="70000"/>
              <a:buFont typeface="Wingdings" panose="05000000000000000000" pitchFamily="2" charset="2"/>
              <a:buChar char="ü"/>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70000"/>
              <a:buFont typeface="Wingdings" panose="05000000000000000000" pitchFamily="2" charset="2"/>
              <a:buChar char="Ø"/>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70000"/>
              <a:buFont typeface="Wingdings" panose="05000000000000000000" pitchFamily="2" charset="2"/>
              <a:buChar char="v"/>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fr-BE" altLang="en-US" sz="1400"/>
              <a:t>Cd-U (µg/g creat)</a:t>
            </a:r>
            <a:endParaRPr lang="fr-BE" altLang="en-US" sz="2400"/>
          </a:p>
        </p:txBody>
      </p:sp>
    </p:spTree>
    <p:extLst>
      <p:ext uri="{BB962C8B-B14F-4D97-AF65-F5344CB8AC3E}">
        <p14:creationId xmlns:p14="http://schemas.microsoft.com/office/powerpoint/2010/main" val="1157617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25790</TotalTime>
  <Words>3640</Words>
  <Application>Microsoft Office PowerPoint</Application>
  <PresentationFormat>On-screen Show (4:3)</PresentationFormat>
  <Paragraphs>620</Paragraphs>
  <Slides>60</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Arial</vt:lpstr>
      <vt:lpstr>Calibri</vt:lpstr>
      <vt:lpstr>Tahoma</vt:lpstr>
      <vt:lpstr>Wingdings</vt:lpstr>
      <vt:lpstr>Office Theme</vt:lpstr>
      <vt:lpstr>Prism6.Document</vt:lpstr>
      <vt:lpstr>International Cadmium Association  16th Health and Safety committee meeting   Brussels,  June 25th, 2018 10:00 -17:00</vt:lpstr>
      <vt:lpstr>Agenda</vt:lpstr>
      <vt:lpstr>STATEMENT OF COMPLIANCE </vt:lpstr>
      <vt:lpstr>REACH/ Authorisation: Cd &amp; Cd-compounds (1)</vt:lpstr>
      <vt:lpstr>REACH/ Authorisation: Cd &amp; Cd-compounds (2)</vt:lpstr>
      <vt:lpstr>REACH/ Authorisation: Cd &amp; Cd-compounds (3)</vt:lpstr>
      <vt:lpstr>Genotoxicity (micronucleus) study (1)</vt:lpstr>
      <vt:lpstr>Genotoxicity study (2)</vt:lpstr>
      <vt:lpstr>Genotoxicity study: Results (1)</vt:lpstr>
      <vt:lpstr>Genotoxicity study: Results (2)</vt:lpstr>
      <vt:lpstr>Genotoxicity study: Conclusions</vt:lpstr>
      <vt:lpstr>ICdA participation at ISES Europe 2018</vt:lpstr>
      <vt:lpstr>PowerPoint Presentation</vt:lpstr>
      <vt:lpstr>PowerPoint Presentation</vt:lpstr>
      <vt:lpstr> Cadmium Occupational monitoring </vt:lpstr>
      <vt:lpstr>OBSERVATORIES: Monitoring Cd exposure of workers</vt:lpstr>
      <vt:lpstr>  OCdAIR-5  Occupational Cadmium Air-monitoring Observatory  Report of 2017 monitoring results</vt:lpstr>
      <vt:lpstr>OCdAir</vt:lpstr>
      <vt:lpstr>OCdAir</vt:lpstr>
      <vt:lpstr>OCdAir Reporting: Geometric mean</vt:lpstr>
      <vt:lpstr>OCdAir Reporting: Summary geo-mean</vt:lpstr>
      <vt:lpstr>OCdAir Reporting: 90 percentile</vt:lpstr>
      <vt:lpstr>OCdAir Reporting: 90 percentile</vt:lpstr>
      <vt:lpstr>Cd in Air monitoring: Conclusion</vt:lpstr>
      <vt:lpstr> take 30 minutes for a Coffee break </vt:lpstr>
      <vt:lpstr>  OCdBio  Observatory of Occupational Cadmium Bio-monitoring</vt:lpstr>
      <vt:lpstr>OCdBio - Occupational Cadmium Bio-monitoring Observatory</vt:lpstr>
      <vt:lpstr>Selected biomarkers of exposure </vt:lpstr>
      <vt:lpstr>Using “exposure biomarkers” to conduct adequate advanced medical surveillance (2013 ICdA Guidance)</vt:lpstr>
      <vt:lpstr>OCdBio</vt:lpstr>
      <vt:lpstr>Number of reported workers</vt:lpstr>
      <vt:lpstr>CdB distribution - all sites in % -</vt:lpstr>
      <vt:lpstr>CdB distribution workers hired after 2000 - all sites in % -</vt:lpstr>
      <vt:lpstr>CdB distribution original “15” </vt:lpstr>
      <vt:lpstr>Cd in Blood: conclusion</vt:lpstr>
      <vt:lpstr>CdU distribution - all sites in % -</vt:lpstr>
      <vt:lpstr>CdU distribution - all sites in % - (removed workers excluded)</vt:lpstr>
      <vt:lpstr>CdU distribution - all sites in % - workers hired after 2000</vt:lpstr>
      <vt:lpstr>CdU distribution - original “15” sites in % - (removed workers excluded)</vt:lpstr>
      <vt:lpstr>Forecast of CdU by 2020</vt:lpstr>
      <vt:lpstr>Conclusion</vt:lpstr>
      <vt:lpstr> Now it is time for the Lunch buffet </vt:lpstr>
      <vt:lpstr>Status of EU COM proposed amendment of the CMD setting an OEL for cadmium and compounds  at 1µg Cd/m³ inhalable</vt:lpstr>
      <vt:lpstr>Scientific advise from SCOEL on EU cadmium exposure limits (1)</vt:lpstr>
      <vt:lpstr>Scientific advise from SCOEL on EU cadmium exposure limits (2)</vt:lpstr>
      <vt:lpstr>Scientific advise from SCOEL on EU cadmium exposure limits (3) New SCOEL Opinion of 08/02/2017</vt:lpstr>
      <vt:lpstr>EU cadmium exposure limits WPC (Working Party on Chemicals) compromise approved in ACSH (Advisory Ctee on Safety and Health at work – March 2017)</vt:lpstr>
      <vt:lpstr>EU cadmium exposure limits</vt:lpstr>
      <vt:lpstr>Impact assessment</vt:lpstr>
      <vt:lpstr>Discussions at WPC</vt:lpstr>
      <vt:lpstr>Legislative process</vt:lpstr>
      <vt:lpstr>Actions taken by ICdA and its members to avoid the setting of an unrealistic OEL</vt:lpstr>
      <vt:lpstr>Adress Council and EP</vt:lpstr>
      <vt:lpstr>Amendment proposed by ICdA to Council and EP</vt:lpstr>
      <vt:lpstr>Discussion</vt:lpstr>
      <vt:lpstr>Situation good but not excellent</vt:lpstr>
      <vt:lpstr>ICdA guidance document (2013) decision diagram_English</vt:lpstr>
      <vt:lpstr>ICdA guidance document (2013) decision diagram_French</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Mgilles</dc:creator>
  <cp:lastModifiedBy>Mik Gilles</cp:lastModifiedBy>
  <cp:revision>217</cp:revision>
  <dcterms:created xsi:type="dcterms:W3CDTF">2015-06-08T07:18:09Z</dcterms:created>
  <dcterms:modified xsi:type="dcterms:W3CDTF">2019-03-26T14:59:31Z</dcterms:modified>
</cp:coreProperties>
</file>