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290" r:id="rId3"/>
    <p:sldId id="289" r:id="rId4"/>
    <p:sldId id="272" r:id="rId5"/>
    <p:sldId id="265" r:id="rId6"/>
    <p:sldId id="266" r:id="rId7"/>
    <p:sldId id="273" r:id="rId8"/>
    <p:sldId id="267" r:id="rId9"/>
    <p:sldId id="283" r:id="rId10"/>
    <p:sldId id="268" r:id="rId11"/>
    <p:sldId id="282" r:id="rId12"/>
    <p:sldId id="277" r:id="rId13"/>
    <p:sldId id="284" r:id="rId14"/>
    <p:sldId id="278" r:id="rId15"/>
    <p:sldId id="287" r:id="rId16"/>
    <p:sldId id="269" r:id="rId17"/>
    <p:sldId id="270" r:id="rId18"/>
    <p:sldId id="274" r:id="rId19"/>
    <p:sldId id="271" r:id="rId20"/>
    <p:sldId id="279" r:id="rId21"/>
    <p:sldId id="291" r:id="rId22"/>
    <p:sldId id="294" r:id="rId23"/>
    <p:sldId id="275" r:id="rId24"/>
    <p:sldId id="258" r:id="rId25"/>
    <p:sldId id="257" r:id="rId26"/>
    <p:sldId id="259" r:id="rId27"/>
    <p:sldId id="262" r:id="rId28"/>
    <p:sldId id="260" r:id="rId29"/>
    <p:sldId id="264" r:id="rId30"/>
    <p:sldId id="285" r:id="rId31"/>
    <p:sldId id="281" r:id="rId32"/>
    <p:sldId id="286" r:id="rId33"/>
    <p:sldId id="261" r:id="rId34"/>
    <p:sldId id="288" r:id="rId35"/>
    <p:sldId id="276" r:id="rId36"/>
  </p:sldIdLst>
  <p:sldSz cx="12192000" cy="6858000"/>
  <p:notesSz cx="6858000" cy="9945688"/>
  <p:defaultText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EB10316-D278-4F6D-AEBC-5E734B3CF7B1}" v="44" dt="2023-03-10T11:51:20.22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554" autoAdjust="0"/>
    <p:restoredTop sz="94282" autoAdjust="0"/>
  </p:normalViewPr>
  <p:slideViewPr>
    <p:cSldViewPr snapToGrid="0">
      <p:cViewPr varScale="1">
        <p:scale>
          <a:sx n="104" d="100"/>
          <a:sy n="104" d="100"/>
        </p:scale>
        <p:origin x="1044" y="96"/>
      </p:cViewPr>
      <p:guideLst>
        <p:guide orient="horz" pos="2160"/>
        <p:guide pos="3840"/>
      </p:guideLst>
    </p:cSldViewPr>
  </p:slideViewPr>
  <p:outlineViewPr>
    <p:cViewPr>
      <p:scale>
        <a:sx n="33" d="100"/>
        <a:sy n="33" d="100"/>
      </p:scale>
      <p:origin x="0" y="-1152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k Gilles" userId="d632c7fe-7764-40a4-b086-adbdd013d3a3" providerId="ADAL" clId="{7EB10316-D278-4F6D-AEBC-5E734B3CF7B1}"/>
    <pc:docChg chg="undo custSel addSld delSld modSld modMainMaster">
      <pc:chgData name="Mik Gilles" userId="d632c7fe-7764-40a4-b086-adbdd013d3a3" providerId="ADAL" clId="{7EB10316-D278-4F6D-AEBC-5E734B3CF7B1}" dt="2023-03-12T18:04:46.993" v="355" actId="22"/>
      <pc:docMkLst>
        <pc:docMk/>
      </pc:docMkLst>
      <pc:sldChg chg="modSp mod">
        <pc:chgData name="Mik Gilles" userId="d632c7fe-7764-40a4-b086-adbdd013d3a3" providerId="ADAL" clId="{7EB10316-D278-4F6D-AEBC-5E734B3CF7B1}" dt="2023-03-10T08:17:35.346" v="9" actId="1076"/>
        <pc:sldMkLst>
          <pc:docMk/>
          <pc:sldMk cId="2089794824" sldId="264"/>
        </pc:sldMkLst>
        <pc:spChg chg="mod">
          <ac:chgData name="Mik Gilles" userId="d632c7fe-7764-40a4-b086-adbdd013d3a3" providerId="ADAL" clId="{7EB10316-D278-4F6D-AEBC-5E734B3CF7B1}" dt="2023-03-10T08:17:20.420" v="4" actId="1076"/>
          <ac:spMkLst>
            <pc:docMk/>
            <pc:sldMk cId="2089794824" sldId="264"/>
            <ac:spMk id="2" creationId="{2BC030EB-B7A4-4B90-8284-ED2F456603DC}"/>
          </ac:spMkLst>
        </pc:spChg>
        <pc:picChg chg="mod">
          <ac:chgData name="Mik Gilles" userId="d632c7fe-7764-40a4-b086-adbdd013d3a3" providerId="ADAL" clId="{7EB10316-D278-4F6D-AEBC-5E734B3CF7B1}" dt="2023-03-10T08:17:35.346" v="9" actId="1076"/>
          <ac:picMkLst>
            <pc:docMk/>
            <pc:sldMk cId="2089794824" sldId="264"/>
            <ac:picMk id="4" creationId="{C45C89D5-8F54-49D7-BF9F-C4CC87AEE445}"/>
          </ac:picMkLst>
        </pc:picChg>
      </pc:sldChg>
      <pc:sldChg chg="modSp mod">
        <pc:chgData name="Mik Gilles" userId="d632c7fe-7764-40a4-b086-adbdd013d3a3" providerId="ADAL" clId="{7EB10316-D278-4F6D-AEBC-5E734B3CF7B1}" dt="2023-03-12T18:04:33.518" v="353" actId="166"/>
        <pc:sldMkLst>
          <pc:docMk/>
          <pc:sldMk cId="3912201933" sldId="266"/>
        </pc:sldMkLst>
        <pc:graphicFrameChg chg="mod ord">
          <ac:chgData name="Mik Gilles" userId="d632c7fe-7764-40a4-b086-adbdd013d3a3" providerId="ADAL" clId="{7EB10316-D278-4F6D-AEBC-5E734B3CF7B1}" dt="2023-03-12T18:04:33.518" v="353" actId="166"/>
          <ac:graphicFrameMkLst>
            <pc:docMk/>
            <pc:sldMk cId="3912201933" sldId="266"/>
            <ac:graphicFrameMk id="4" creationId="{FCFF1B4C-8FEC-4CD1-AB93-D3D2596DB6B0}"/>
          </ac:graphicFrameMkLst>
        </pc:graphicFrameChg>
      </pc:sldChg>
      <pc:sldChg chg="addSp delSp mod">
        <pc:chgData name="Mik Gilles" userId="d632c7fe-7764-40a4-b086-adbdd013d3a3" providerId="ADAL" clId="{7EB10316-D278-4F6D-AEBC-5E734B3CF7B1}" dt="2023-03-12T18:04:46.993" v="355" actId="22"/>
        <pc:sldMkLst>
          <pc:docMk/>
          <pc:sldMk cId="1008371563" sldId="273"/>
        </pc:sldMkLst>
        <pc:spChg chg="add del">
          <ac:chgData name="Mik Gilles" userId="d632c7fe-7764-40a4-b086-adbdd013d3a3" providerId="ADAL" clId="{7EB10316-D278-4F6D-AEBC-5E734B3CF7B1}" dt="2023-03-12T18:04:46.993" v="355" actId="22"/>
          <ac:spMkLst>
            <pc:docMk/>
            <pc:sldMk cId="1008371563" sldId="273"/>
            <ac:spMk id="8" creationId="{B403011C-A4A8-4120-B14B-486793076398}"/>
          </ac:spMkLst>
        </pc:spChg>
      </pc:sldChg>
      <pc:sldChg chg="modSp mod">
        <pc:chgData name="Mik Gilles" userId="d632c7fe-7764-40a4-b086-adbdd013d3a3" providerId="ADAL" clId="{7EB10316-D278-4F6D-AEBC-5E734B3CF7B1}" dt="2023-03-10T08:16:23.665" v="0" actId="1076"/>
        <pc:sldMkLst>
          <pc:docMk/>
          <pc:sldMk cId="3616385894" sldId="286"/>
        </pc:sldMkLst>
        <pc:spChg chg="mod">
          <ac:chgData name="Mik Gilles" userId="d632c7fe-7764-40a4-b086-adbdd013d3a3" providerId="ADAL" clId="{7EB10316-D278-4F6D-AEBC-5E734B3CF7B1}" dt="2023-03-10T08:16:23.665" v="0" actId="1076"/>
          <ac:spMkLst>
            <pc:docMk/>
            <pc:sldMk cId="3616385894" sldId="286"/>
            <ac:spMk id="4" creationId="{2547AE97-B4EC-4831-BA0B-7C38EF446B67}"/>
          </ac:spMkLst>
        </pc:spChg>
      </pc:sldChg>
      <pc:sldChg chg="addSp delSp modSp new mod">
        <pc:chgData name="Mik Gilles" userId="d632c7fe-7764-40a4-b086-adbdd013d3a3" providerId="ADAL" clId="{7EB10316-D278-4F6D-AEBC-5E734B3CF7B1}" dt="2023-03-10T10:20:08.715" v="347" actId="20577"/>
        <pc:sldMkLst>
          <pc:docMk/>
          <pc:sldMk cId="3755148895" sldId="291"/>
        </pc:sldMkLst>
        <pc:spChg chg="mod">
          <ac:chgData name="Mik Gilles" userId="d632c7fe-7764-40a4-b086-adbdd013d3a3" providerId="ADAL" clId="{7EB10316-D278-4F6D-AEBC-5E734B3CF7B1}" dt="2023-03-10T10:20:08.715" v="347" actId="20577"/>
          <ac:spMkLst>
            <pc:docMk/>
            <pc:sldMk cId="3755148895" sldId="291"/>
            <ac:spMk id="2" creationId="{AAFD3A33-5A19-452F-AFA8-E05AFF087660}"/>
          </ac:spMkLst>
        </pc:spChg>
        <pc:spChg chg="mod">
          <ac:chgData name="Mik Gilles" userId="d632c7fe-7764-40a4-b086-adbdd013d3a3" providerId="ADAL" clId="{7EB10316-D278-4F6D-AEBC-5E734B3CF7B1}" dt="2023-03-10T10:19:52.190" v="345" actId="14100"/>
          <ac:spMkLst>
            <pc:docMk/>
            <pc:sldMk cId="3755148895" sldId="291"/>
            <ac:spMk id="3" creationId="{E5706351-59EC-44F1-936D-A1EC5E5B4151}"/>
          </ac:spMkLst>
        </pc:spChg>
        <pc:picChg chg="add mod">
          <ac:chgData name="Mik Gilles" userId="d632c7fe-7764-40a4-b086-adbdd013d3a3" providerId="ADAL" clId="{7EB10316-D278-4F6D-AEBC-5E734B3CF7B1}" dt="2023-03-10T10:20:02.603" v="346" actId="1076"/>
          <ac:picMkLst>
            <pc:docMk/>
            <pc:sldMk cId="3755148895" sldId="291"/>
            <ac:picMk id="8" creationId="{E5482313-AEE9-4B08-95C3-FECC6464C70B}"/>
          </ac:picMkLst>
        </pc:picChg>
        <pc:picChg chg="add del mod">
          <ac:chgData name="Mik Gilles" userId="d632c7fe-7764-40a4-b086-adbdd013d3a3" providerId="ADAL" clId="{7EB10316-D278-4F6D-AEBC-5E734B3CF7B1}" dt="2023-03-10T10:18:01.463" v="249" actId="478"/>
          <ac:picMkLst>
            <pc:docMk/>
            <pc:sldMk cId="3755148895" sldId="291"/>
            <ac:picMk id="10" creationId="{3093C46C-AA80-4D54-B412-0A1B8A35EA94}"/>
          </ac:picMkLst>
        </pc:picChg>
      </pc:sldChg>
      <pc:sldChg chg="addSp delSp modSp new del mod">
        <pc:chgData name="Mik Gilles" userId="d632c7fe-7764-40a4-b086-adbdd013d3a3" providerId="ADAL" clId="{7EB10316-D278-4F6D-AEBC-5E734B3CF7B1}" dt="2023-03-10T09:31:34.792" v="157" actId="2696"/>
        <pc:sldMkLst>
          <pc:docMk/>
          <pc:sldMk cId="420714566" sldId="292"/>
        </pc:sldMkLst>
        <pc:spChg chg="mod">
          <ac:chgData name="Mik Gilles" userId="d632c7fe-7764-40a4-b086-adbdd013d3a3" providerId="ADAL" clId="{7EB10316-D278-4F6D-AEBC-5E734B3CF7B1}" dt="2023-03-10T09:28:03.327" v="116" actId="20577"/>
          <ac:spMkLst>
            <pc:docMk/>
            <pc:sldMk cId="420714566" sldId="292"/>
            <ac:spMk id="3" creationId="{4B21ABA8-8CAB-4815-A1A9-A175AC68E648}"/>
          </ac:spMkLst>
        </pc:spChg>
        <pc:spChg chg="mod">
          <ac:chgData name="Mik Gilles" userId="d632c7fe-7764-40a4-b086-adbdd013d3a3" providerId="ADAL" clId="{7EB10316-D278-4F6D-AEBC-5E734B3CF7B1}" dt="2023-03-10T09:26:29.293" v="93" actId="14100"/>
          <ac:spMkLst>
            <pc:docMk/>
            <pc:sldMk cId="420714566" sldId="292"/>
            <ac:spMk id="4" creationId="{D4FF2260-8B3C-4BAA-812B-6813AB663A94}"/>
          </ac:spMkLst>
        </pc:spChg>
        <pc:spChg chg="add del mod">
          <ac:chgData name="Mik Gilles" userId="d632c7fe-7764-40a4-b086-adbdd013d3a3" providerId="ADAL" clId="{7EB10316-D278-4F6D-AEBC-5E734B3CF7B1}" dt="2023-03-10T09:27:33.404" v="98"/>
          <ac:spMkLst>
            <pc:docMk/>
            <pc:sldMk cId="420714566" sldId="292"/>
            <ac:spMk id="10" creationId="{ACE3268C-3ADA-43E5-9BBB-F0786C7B91AA}"/>
          </ac:spMkLst>
        </pc:spChg>
        <pc:spChg chg="add mod">
          <ac:chgData name="Mik Gilles" userId="d632c7fe-7764-40a4-b086-adbdd013d3a3" providerId="ADAL" clId="{7EB10316-D278-4F6D-AEBC-5E734B3CF7B1}" dt="2023-03-10T09:31:14.756" v="152" actId="1076"/>
          <ac:spMkLst>
            <pc:docMk/>
            <pc:sldMk cId="420714566" sldId="292"/>
            <ac:spMk id="11" creationId="{FF7D4FEF-1ACF-4AF9-A8D2-D2EFAF30D66F}"/>
          </ac:spMkLst>
        </pc:spChg>
        <pc:spChg chg="add mod">
          <ac:chgData name="Mik Gilles" userId="d632c7fe-7764-40a4-b086-adbdd013d3a3" providerId="ADAL" clId="{7EB10316-D278-4F6D-AEBC-5E734B3CF7B1}" dt="2023-03-10T09:28:18.215" v="121" actId="20577"/>
          <ac:spMkLst>
            <pc:docMk/>
            <pc:sldMk cId="420714566" sldId="292"/>
            <ac:spMk id="12" creationId="{A5839A5D-7EC1-45CD-B5D3-14693AAFB333}"/>
          </ac:spMkLst>
        </pc:spChg>
        <pc:picChg chg="add del mod">
          <ac:chgData name="Mik Gilles" userId="d632c7fe-7764-40a4-b086-adbdd013d3a3" providerId="ADAL" clId="{7EB10316-D278-4F6D-AEBC-5E734B3CF7B1}" dt="2023-03-10T09:31:03.404" v="149" actId="21"/>
          <ac:picMkLst>
            <pc:docMk/>
            <pc:sldMk cId="420714566" sldId="292"/>
            <ac:picMk id="8" creationId="{A0723FF5-1436-439C-A110-D59BE45354EF}"/>
          </ac:picMkLst>
        </pc:picChg>
        <pc:picChg chg="add del mod">
          <ac:chgData name="Mik Gilles" userId="d632c7fe-7764-40a4-b086-adbdd013d3a3" providerId="ADAL" clId="{7EB10316-D278-4F6D-AEBC-5E734B3CF7B1}" dt="2023-03-10T09:31:18.088" v="153" actId="21"/>
          <ac:picMkLst>
            <pc:docMk/>
            <pc:sldMk cId="420714566" sldId="292"/>
            <ac:picMk id="9" creationId="{7A356B2A-E753-44C6-8850-14A59C726A46}"/>
          </ac:picMkLst>
        </pc:picChg>
      </pc:sldChg>
      <pc:sldChg chg="addSp delSp modSp new del mod chgLayout">
        <pc:chgData name="Mik Gilles" userId="d632c7fe-7764-40a4-b086-adbdd013d3a3" providerId="ADAL" clId="{7EB10316-D278-4F6D-AEBC-5E734B3CF7B1}" dt="2023-03-10T10:19:18.605" v="320" actId="2696"/>
        <pc:sldMkLst>
          <pc:docMk/>
          <pc:sldMk cId="603152823" sldId="293"/>
        </pc:sldMkLst>
        <pc:spChg chg="add del">
          <ac:chgData name="Mik Gilles" userId="d632c7fe-7764-40a4-b086-adbdd013d3a3" providerId="ADAL" clId="{7EB10316-D278-4F6D-AEBC-5E734B3CF7B1}" dt="2023-03-10T10:15:14.993" v="226" actId="700"/>
          <ac:spMkLst>
            <pc:docMk/>
            <pc:sldMk cId="603152823" sldId="293"/>
            <ac:spMk id="2" creationId="{A2E6E7D0-73AE-4CA8-B9B6-F94BA9201AB8}"/>
          </ac:spMkLst>
        </pc:spChg>
        <pc:spChg chg="mod ord">
          <ac:chgData name="Mik Gilles" userId="d632c7fe-7764-40a4-b086-adbdd013d3a3" providerId="ADAL" clId="{7EB10316-D278-4F6D-AEBC-5E734B3CF7B1}" dt="2023-03-10T10:15:14.993" v="226" actId="700"/>
          <ac:spMkLst>
            <pc:docMk/>
            <pc:sldMk cId="603152823" sldId="293"/>
            <ac:spMk id="3" creationId="{068D3DC7-85D5-41DB-889E-F12BBF3CE561}"/>
          </ac:spMkLst>
        </pc:spChg>
        <pc:spChg chg="del">
          <ac:chgData name="Mik Gilles" userId="d632c7fe-7764-40a4-b086-adbdd013d3a3" providerId="ADAL" clId="{7EB10316-D278-4F6D-AEBC-5E734B3CF7B1}" dt="2023-03-10T09:44:30.909" v="164"/>
          <ac:spMkLst>
            <pc:docMk/>
            <pc:sldMk cId="603152823" sldId="293"/>
            <ac:spMk id="4" creationId="{885C9E75-372A-489D-9213-9368349E2960}"/>
          </ac:spMkLst>
        </pc:spChg>
        <pc:spChg chg="mod ord">
          <ac:chgData name="Mik Gilles" userId="d632c7fe-7764-40a4-b086-adbdd013d3a3" providerId="ADAL" clId="{7EB10316-D278-4F6D-AEBC-5E734B3CF7B1}" dt="2023-03-10T10:15:14.993" v="226" actId="700"/>
          <ac:spMkLst>
            <pc:docMk/>
            <pc:sldMk cId="603152823" sldId="293"/>
            <ac:spMk id="5" creationId="{5A27CEE3-CCFE-42B5-8C57-CC764354715D}"/>
          </ac:spMkLst>
        </pc:spChg>
        <pc:spChg chg="mod ord">
          <ac:chgData name="Mik Gilles" userId="d632c7fe-7764-40a4-b086-adbdd013d3a3" providerId="ADAL" clId="{7EB10316-D278-4F6D-AEBC-5E734B3CF7B1}" dt="2023-03-10T10:15:14.993" v="226" actId="700"/>
          <ac:spMkLst>
            <pc:docMk/>
            <pc:sldMk cId="603152823" sldId="293"/>
            <ac:spMk id="6" creationId="{F7D75AE4-2353-4FB9-8225-D35FE3F9CCB3}"/>
          </ac:spMkLst>
        </pc:spChg>
        <pc:spChg chg="mod ord">
          <ac:chgData name="Mik Gilles" userId="d632c7fe-7764-40a4-b086-adbdd013d3a3" providerId="ADAL" clId="{7EB10316-D278-4F6D-AEBC-5E734B3CF7B1}" dt="2023-03-10T10:15:14.993" v="226" actId="700"/>
          <ac:spMkLst>
            <pc:docMk/>
            <pc:sldMk cId="603152823" sldId="293"/>
            <ac:spMk id="7" creationId="{F5A93013-A76A-40C4-8724-4248BB8EDCBC}"/>
          </ac:spMkLst>
        </pc:spChg>
        <pc:spChg chg="del">
          <ac:chgData name="Mik Gilles" userId="d632c7fe-7764-40a4-b086-adbdd013d3a3" providerId="ADAL" clId="{7EB10316-D278-4F6D-AEBC-5E734B3CF7B1}" dt="2023-03-10T09:43:49.665" v="161"/>
          <ac:spMkLst>
            <pc:docMk/>
            <pc:sldMk cId="603152823" sldId="293"/>
            <ac:spMk id="8" creationId="{EB5A67E6-D1AA-40FC-94FD-F3F248088180}"/>
          </ac:spMkLst>
        </pc:spChg>
        <pc:spChg chg="mod ord">
          <ac:chgData name="Mik Gilles" userId="d632c7fe-7764-40a4-b086-adbdd013d3a3" providerId="ADAL" clId="{7EB10316-D278-4F6D-AEBC-5E734B3CF7B1}" dt="2023-03-10T10:15:14.993" v="226" actId="700"/>
          <ac:spMkLst>
            <pc:docMk/>
            <pc:sldMk cId="603152823" sldId="293"/>
            <ac:spMk id="9" creationId="{A824CD78-17E0-405B-8A46-5FFFC1C2645A}"/>
          </ac:spMkLst>
        </pc:spChg>
        <pc:spChg chg="add mod ord">
          <ac:chgData name="Mik Gilles" userId="d632c7fe-7764-40a4-b086-adbdd013d3a3" providerId="ADAL" clId="{7EB10316-D278-4F6D-AEBC-5E734B3CF7B1}" dt="2023-03-10T10:15:14.993" v="226" actId="700"/>
          <ac:spMkLst>
            <pc:docMk/>
            <pc:sldMk cId="603152823" sldId="293"/>
            <ac:spMk id="21" creationId="{E7248569-A209-4F8D-B61A-92FFE27B6871}"/>
          </ac:spMkLst>
        </pc:spChg>
        <pc:spChg chg="add del mod">
          <ac:chgData name="Mik Gilles" userId="d632c7fe-7764-40a4-b086-adbdd013d3a3" providerId="ADAL" clId="{7EB10316-D278-4F6D-AEBC-5E734B3CF7B1}" dt="2023-03-10T10:12:44.385" v="212"/>
          <ac:spMkLst>
            <pc:docMk/>
            <pc:sldMk cId="603152823" sldId="293"/>
            <ac:spMk id="23" creationId="{47268511-89E0-4E3E-8C2B-EEAF404EC568}"/>
          </ac:spMkLst>
        </pc:spChg>
        <pc:spChg chg="add del mod ord">
          <ac:chgData name="Mik Gilles" userId="d632c7fe-7764-40a4-b086-adbdd013d3a3" providerId="ADAL" clId="{7EB10316-D278-4F6D-AEBC-5E734B3CF7B1}" dt="2023-03-10T10:15:14.993" v="226" actId="700"/>
          <ac:spMkLst>
            <pc:docMk/>
            <pc:sldMk cId="603152823" sldId="293"/>
            <ac:spMk id="26" creationId="{888DEF73-16B7-4187-B1BF-6B38A008185A}"/>
          </ac:spMkLst>
        </pc:spChg>
        <pc:picChg chg="add mod">
          <ac:chgData name="Mik Gilles" userId="d632c7fe-7764-40a4-b086-adbdd013d3a3" providerId="ADAL" clId="{7EB10316-D278-4F6D-AEBC-5E734B3CF7B1}" dt="2023-03-10T10:09:41.949" v="207" actId="1076"/>
          <ac:picMkLst>
            <pc:docMk/>
            <pc:sldMk cId="603152823" sldId="293"/>
            <ac:picMk id="10" creationId="{B6EC5723-CFA8-4114-8207-0373BE5E2A3A}"/>
          </ac:picMkLst>
        </pc:picChg>
        <pc:picChg chg="add mod">
          <ac:chgData name="Mik Gilles" userId="d632c7fe-7764-40a4-b086-adbdd013d3a3" providerId="ADAL" clId="{7EB10316-D278-4F6D-AEBC-5E734B3CF7B1}" dt="2023-03-10T10:09:40.013" v="206" actId="1076"/>
          <ac:picMkLst>
            <pc:docMk/>
            <pc:sldMk cId="603152823" sldId="293"/>
            <ac:picMk id="11" creationId="{7D81F7DB-FA6D-4353-BDE9-E030E324774A}"/>
          </ac:picMkLst>
        </pc:picChg>
        <pc:picChg chg="add del mod">
          <ac:chgData name="Mik Gilles" userId="d632c7fe-7764-40a4-b086-adbdd013d3a3" providerId="ADAL" clId="{7EB10316-D278-4F6D-AEBC-5E734B3CF7B1}" dt="2023-03-10T10:08:37.267" v="184" actId="478"/>
          <ac:picMkLst>
            <pc:docMk/>
            <pc:sldMk cId="603152823" sldId="293"/>
            <ac:picMk id="13" creationId="{9ACBFB3A-4C6A-4AD0-A710-A1AC2D665DC3}"/>
          </ac:picMkLst>
        </pc:picChg>
        <pc:picChg chg="add del mod">
          <ac:chgData name="Mik Gilles" userId="d632c7fe-7764-40a4-b086-adbdd013d3a3" providerId="ADAL" clId="{7EB10316-D278-4F6D-AEBC-5E734B3CF7B1}" dt="2023-03-10T10:08:39.318" v="185" actId="478"/>
          <ac:picMkLst>
            <pc:docMk/>
            <pc:sldMk cId="603152823" sldId="293"/>
            <ac:picMk id="15" creationId="{3E179B45-0542-47C5-B96E-42A9167DFA18}"/>
          </ac:picMkLst>
        </pc:picChg>
        <pc:picChg chg="add mod">
          <ac:chgData name="Mik Gilles" userId="d632c7fe-7764-40a4-b086-adbdd013d3a3" providerId="ADAL" clId="{7EB10316-D278-4F6D-AEBC-5E734B3CF7B1}" dt="2023-03-10T10:09:48.128" v="210" actId="1076"/>
          <ac:picMkLst>
            <pc:docMk/>
            <pc:sldMk cId="603152823" sldId="293"/>
            <ac:picMk id="17" creationId="{C6796E45-319C-45F6-9C83-8C2A0CFD7853}"/>
          </ac:picMkLst>
        </pc:picChg>
        <pc:picChg chg="add del mod">
          <ac:chgData name="Mik Gilles" userId="d632c7fe-7764-40a4-b086-adbdd013d3a3" providerId="ADAL" clId="{7EB10316-D278-4F6D-AEBC-5E734B3CF7B1}" dt="2023-03-10T10:09:50.353" v="211" actId="478"/>
          <ac:picMkLst>
            <pc:docMk/>
            <pc:sldMk cId="603152823" sldId="293"/>
            <ac:picMk id="19" creationId="{84D32E94-93B4-49BB-A5EF-F2C3E86262BC}"/>
          </ac:picMkLst>
        </pc:picChg>
        <pc:picChg chg="add mod ord">
          <ac:chgData name="Mik Gilles" userId="d632c7fe-7764-40a4-b086-adbdd013d3a3" providerId="ADAL" clId="{7EB10316-D278-4F6D-AEBC-5E734B3CF7B1}" dt="2023-03-10T10:15:16.719" v="227" actId="1076"/>
          <ac:picMkLst>
            <pc:docMk/>
            <pc:sldMk cId="603152823" sldId="293"/>
            <ac:picMk id="25" creationId="{0565BEC4-44FF-4205-B63C-A429012DD1F2}"/>
          </ac:picMkLst>
        </pc:picChg>
      </pc:sldChg>
      <pc:sldChg chg="addSp modSp new mod">
        <pc:chgData name="Mik Gilles" userId="d632c7fe-7764-40a4-b086-adbdd013d3a3" providerId="ADAL" clId="{7EB10316-D278-4F6D-AEBC-5E734B3CF7B1}" dt="2023-03-10T10:17:25.210" v="248" actId="14100"/>
        <pc:sldMkLst>
          <pc:docMk/>
          <pc:sldMk cId="2173642167" sldId="294"/>
        </pc:sldMkLst>
        <pc:spChg chg="mod">
          <ac:chgData name="Mik Gilles" userId="d632c7fe-7764-40a4-b086-adbdd013d3a3" providerId="ADAL" clId="{7EB10316-D278-4F6D-AEBC-5E734B3CF7B1}" dt="2023-03-10T10:15:31.806" v="229"/>
          <ac:spMkLst>
            <pc:docMk/>
            <pc:sldMk cId="2173642167" sldId="294"/>
            <ac:spMk id="3" creationId="{BD371F81-2700-43AC-AADF-8E5BA22C7B9B}"/>
          </ac:spMkLst>
        </pc:spChg>
        <pc:spChg chg="mod">
          <ac:chgData name="Mik Gilles" userId="d632c7fe-7764-40a4-b086-adbdd013d3a3" providerId="ADAL" clId="{7EB10316-D278-4F6D-AEBC-5E734B3CF7B1}" dt="2023-03-10T10:17:25.210" v="248" actId="14100"/>
          <ac:spMkLst>
            <pc:docMk/>
            <pc:sldMk cId="2173642167" sldId="294"/>
            <ac:spMk id="4" creationId="{D4E4CC47-1427-44AE-820E-AAA430A2E727}"/>
          </ac:spMkLst>
        </pc:spChg>
        <pc:spChg chg="mod">
          <ac:chgData name="Mik Gilles" userId="d632c7fe-7764-40a4-b086-adbdd013d3a3" providerId="ADAL" clId="{7EB10316-D278-4F6D-AEBC-5E734B3CF7B1}" dt="2023-03-10T10:16:08.157" v="232"/>
          <ac:spMkLst>
            <pc:docMk/>
            <pc:sldMk cId="2173642167" sldId="294"/>
            <ac:spMk id="8" creationId="{D341D3D8-B191-4304-B748-4AD3E315088A}"/>
          </ac:spMkLst>
        </pc:spChg>
        <pc:spChg chg="mod">
          <ac:chgData name="Mik Gilles" userId="d632c7fe-7764-40a4-b086-adbdd013d3a3" providerId="ADAL" clId="{7EB10316-D278-4F6D-AEBC-5E734B3CF7B1}" dt="2023-03-10T10:15:56.783" v="231"/>
          <ac:spMkLst>
            <pc:docMk/>
            <pc:sldMk cId="2173642167" sldId="294"/>
            <ac:spMk id="9" creationId="{5BD2D6A4-60E8-4EE5-B5AC-3AA2D3C7789E}"/>
          </ac:spMkLst>
        </pc:spChg>
        <pc:picChg chg="add mod">
          <ac:chgData name="Mik Gilles" userId="d632c7fe-7764-40a4-b086-adbdd013d3a3" providerId="ADAL" clId="{7EB10316-D278-4F6D-AEBC-5E734B3CF7B1}" dt="2023-03-10T10:16:42.894" v="239" actId="1076"/>
          <ac:picMkLst>
            <pc:docMk/>
            <pc:sldMk cId="2173642167" sldId="294"/>
            <ac:picMk id="10" creationId="{0F02644D-99A9-4C2F-A8D3-94FDCA2453DF}"/>
          </ac:picMkLst>
        </pc:picChg>
        <pc:picChg chg="add mod">
          <ac:chgData name="Mik Gilles" userId="d632c7fe-7764-40a4-b086-adbdd013d3a3" providerId="ADAL" clId="{7EB10316-D278-4F6D-AEBC-5E734B3CF7B1}" dt="2023-03-10T10:16:48.422" v="241" actId="1076"/>
          <ac:picMkLst>
            <pc:docMk/>
            <pc:sldMk cId="2173642167" sldId="294"/>
            <ac:picMk id="11" creationId="{36A7814F-08D3-4D6F-BBAA-E336580E161C}"/>
          </ac:picMkLst>
        </pc:picChg>
        <pc:picChg chg="add mod">
          <ac:chgData name="Mik Gilles" userId="d632c7fe-7764-40a4-b086-adbdd013d3a3" providerId="ADAL" clId="{7EB10316-D278-4F6D-AEBC-5E734B3CF7B1}" dt="2023-03-10T10:17:00.254" v="245" actId="1076"/>
          <ac:picMkLst>
            <pc:docMk/>
            <pc:sldMk cId="2173642167" sldId="294"/>
            <ac:picMk id="12" creationId="{17A2752F-DBF6-4E70-AB85-3A0BACE6C28F}"/>
          </ac:picMkLst>
        </pc:picChg>
        <pc:picChg chg="add mod">
          <ac:chgData name="Mik Gilles" userId="d632c7fe-7764-40a4-b086-adbdd013d3a3" providerId="ADAL" clId="{7EB10316-D278-4F6D-AEBC-5E734B3CF7B1}" dt="2023-03-10T10:16:54.237" v="243" actId="1076"/>
          <ac:picMkLst>
            <pc:docMk/>
            <pc:sldMk cId="2173642167" sldId="294"/>
            <ac:picMk id="13" creationId="{2ACBEE84-80D9-4227-BC1E-B85411075DE1}"/>
          </ac:picMkLst>
        </pc:picChg>
      </pc:sldChg>
      <pc:sldChg chg="add del setBg">
        <pc:chgData name="Mik Gilles" userId="d632c7fe-7764-40a4-b086-adbdd013d3a3" providerId="ADAL" clId="{7EB10316-D278-4F6D-AEBC-5E734B3CF7B1}" dt="2023-03-10T11:55:47.485" v="349" actId="47"/>
        <pc:sldMkLst>
          <pc:docMk/>
          <pc:sldMk cId="3182516621" sldId="295"/>
        </pc:sldMkLst>
      </pc:sldChg>
      <pc:sldChg chg="add del setBg">
        <pc:chgData name="Mik Gilles" userId="d632c7fe-7764-40a4-b086-adbdd013d3a3" providerId="ADAL" clId="{7EB10316-D278-4F6D-AEBC-5E734B3CF7B1}" dt="2023-03-10T11:55:47.485" v="349" actId="47"/>
        <pc:sldMkLst>
          <pc:docMk/>
          <pc:sldMk cId="2248826782" sldId="296"/>
        </pc:sldMkLst>
      </pc:sldChg>
      <pc:sldChg chg="add del setBg">
        <pc:chgData name="Mik Gilles" userId="d632c7fe-7764-40a4-b086-adbdd013d3a3" providerId="ADAL" clId="{7EB10316-D278-4F6D-AEBC-5E734B3CF7B1}" dt="2023-03-10T11:55:47.485" v="349" actId="47"/>
        <pc:sldMkLst>
          <pc:docMk/>
          <pc:sldMk cId="3663771317" sldId="297"/>
        </pc:sldMkLst>
      </pc:sldChg>
      <pc:sldChg chg="add del setBg">
        <pc:chgData name="Mik Gilles" userId="d632c7fe-7764-40a4-b086-adbdd013d3a3" providerId="ADAL" clId="{7EB10316-D278-4F6D-AEBC-5E734B3CF7B1}" dt="2023-03-10T11:55:47.485" v="349" actId="47"/>
        <pc:sldMkLst>
          <pc:docMk/>
          <pc:sldMk cId="3449286535" sldId="298"/>
        </pc:sldMkLst>
      </pc:sldChg>
      <pc:sldChg chg="add del setBg">
        <pc:chgData name="Mik Gilles" userId="d632c7fe-7764-40a4-b086-adbdd013d3a3" providerId="ADAL" clId="{7EB10316-D278-4F6D-AEBC-5E734B3CF7B1}" dt="2023-03-10T11:55:47.485" v="349" actId="47"/>
        <pc:sldMkLst>
          <pc:docMk/>
          <pc:sldMk cId="2177428252" sldId="299"/>
        </pc:sldMkLst>
      </pc:sldChg>
      <pc:sldChg chg="add del setBg">
        <pc:chgData name="Mik Gilles" userId="d632c7fe-7764-40a4-b086-adbdd013d3a3" providerId="ADAL" clId="{7EB10316-D278-4F6D-AEBC-5E734B3CF7B1}" dt="2023-03-10T11:55:47.485" v="349" actId="47"/>
        <pc:sldMkLst>
          <pc:docMk/>
          <pc:sldMk cId="2335124935" sldId="300"/>
        </pc:sldMkLst>
      </pc:sldChg>
      <pc:sldChg chg="add del">
        <pc:chgData name="Mik Gilles" userId="d632c7fe-7764-40a4-b086-adbdd013d3a3" providerId="ADAL" clId="{7EB10316-D278-4F6D-AEBC-5E734B3CF7B1}" dt="2023-03-10T11:55:47.485" v="349" actId="47"/>
        <pc:sldMkLst>
          <pc:docMk/>
          <pc:sldMk cId="1962718482" sldId="301"/>
        </pc:sldMkLst>
      </pc:sldChg>
      <pc:sldMasterChg chg="modSldLayout">
        <pc:chgData name="Mik Gilles" userId="d632c7fe-7764-40a4-b086-adbdd013d3a3" providerId="ADAL" clId="{7EB10316-D278-4F6D-AEBC-5E734B3CF7B1}" dt="2023-03-10T09:30:26.114" v="141" actId="1076"/>
        <pc:sldMasterMkLst>
          <pc:docMk/>
          <pc:sldMasterMk cId="3710233883" sldId="2147483648"/>
        </pc:sldMasterMkLst>
        <pc:sldLayoutChg chg="addSp modSp mod">
          <pc:chgData name="Mik Gilles" userId="d632c7fe-7764-40a4-b086-adbdd013d3a3" providerId="ADAL" clId="{7EB10316-D278-4F6D-AEBC-5E734B3CF7B1}" dt="2023-03-10T09:30:26.114" v="141" actId="1076"/>
          <pc:sldLayoutMkLst>
            <pc:docMk/>
            <pc:sldMasterMk cId="3710233883" sldId="2147483648"/>
            <pc:sldLayoutMk cId="1418774814" sldId="2147483652"/>
          </pc:sldLayoutMkLst>
          <pc:spChg chg="mod">
            <ac:chgData name="Mik Gilles" userId="d632c7fe-7764-40a4-b086-adbdd013d3a3" providerId="ADAL" clId="{7EB10316-D278-4F6D-AEBC-5E734B3CF7B1}" dt="2023-03-10T09:29:48.133" v="135" actId="14100"/>
            <ac:spMkLst>
              <pc:docMk/>
              <pc:sldMasterMk cId="3710233883" sldId="2147483648"/>
              <pc:sldLayoutMk cId="1418774814" sldId="2147483652"/>
              <ac:spMk id="3" creationId="{23CE386E-A051-467F-9481-17C10DE58137}"/>
            </ac:spMkLst>
          </pc:spChg>
          <pc:spChg chg="mod">
            <ac:chgData name="Mik Gilles" userId="d632c7fe-7764-40a4-b086-adbdd013d3a3" providerId="ADAL" clId="{7EB10316-D278-4F6D-AEBC-5E734B3CF7B1}" dt="2023-03-10T09:30:10.745" v="139" actId="14100"/>
            <ac:spMkLst>
              <pc:docMk/>
              <pc:sldMasterMk cId="3710233883" sldId="2147483648"/>
              <pc:sldLayoutMk cId="1418774814" sldId="2147483652"/>
              <ac:spMk id="4" creationId="{AA80D80B-416B-4F4D-AB56-AD9B75BF829A}"/>
            </ac:spMkLst>
          </pc:spChg>
          <pc:spChg chg="add mod">
            <ac:chgData name="Mik Gilles" userId="d632c7fe-7764-40a4-b086-adbdd013d3a3" providerId="ADAL" clId="{7EB10316-D278-4F6D-AEBC-5E734B3CF7B1}" dt="2023-03-10T09:30:26.114" v="141" actId="1076"/>
            <ac:spMkLst>
              <pc:docMk/>
              <pc:sldMasterMk cId="3710233883" sldId="2147483648"/>
              <pc:sldLayoutMk cId="1418774814" sldId="2147483652"/>
              <ac:spMk id="8" creationId="{A5A195B7-6DCD-41AD-82B3-0CD9CC8E150D}"/>
            </ac:spMkLst>
          </pc:spChg>
          <pc:spChg chg="add mod">
            <ac:chgData name="Mik Gilles" userId="d632c7fe-7764-40a4-b086-adbdd013d3a3" providerId="ADAL" clId="{7EB10316-D278-4F6D-AEBC-5E734B3CF7B1}" dt="2023-03-10T09:30:20.781" v="140" actId="1076"/>
            <ac:spMkLst>
              <pc:docMk/>
              <pc:sldMasterMk cId="3710233883" sldId="2147483648"/>
              <pc:sldLayoutMk cId="1418774814" sldId="2147483652"/>
              <ac:spMk id="9" creationId="{5F3E9219-5C68-444B-BC78-6C9E2980F8B3}"/>
            </ac:spMkLst>
          </pc:spChg>
        </pc:sldLayoutChg>
      </pc:sldMasterChg>
    </pc:docChg>
  </pc:docChgLst>
  <pc:docChgLst>
    <pc:chgData name="Mik Gilles" userId="c7faf852-e3c2-42ee-8006-16a9988af50f" providerId="ADAL" clId="{7EB10316-D278-4F6D-AEBC-5E734B3CF7B1}"/>
    <pc:docChg chg="undo custSel addSld delSld modSld sldOrd modMainMaster">
      <pc:chgData name="Mik Gilles" userId="c7faf852-e3c2-42ee-8006-16a9988af50f" providerId="ADAL" clId="{7EB10316-D278-4F6D-AEBC-5E734B3CF7B1}" dt="2023-03-08T13:22:20.339" v="1230" actId="20577"/>
      <pc:docMkLst>
        <pc:docMk/>
      </pc:docMkLst>
      <pc:sldChg chg="modSp mod">
        <pc:chgData name="Mik Gilles" userId="c7faf852-e3c2-42ee-8006-16a9988af50f" providerId="ADAL" clId="{7EB10316-D278-4F6D-AEBC-5E734B3CF7B1}" dt="2023-03-08T08:36:41.489" v="287"/>
        <pc:sldMkLst>
          <pc:docMk/>
          <pc:sldMk cId="921757631" sldId="256"/>
        </pc:sldMkLst>
        <pc:spChg chg="mod">
          <ac:chgData name="Mik Gilles" userId="c7faf852-e3c2-42ee-8006-16a9988af50f" providerId="ADAL" clId="{7EB10316-D278-4F6D-AEBC-5E734B3CF7B1}" dt="2023-03-08T08:35:54.905" v="286" actId="207"/>
          <ac:spMkLst>
            <pc:docMk/>
            <pc:sldMk cId="921757631" sldId="256"/>
            <ac:spMk id="2" creationId="{6BE7D6C7-BB3F-4CA0-9ED1-2A0C933A3BCD}"/>
          </ac:spMkLst>
        </pc:spChg>
        <pc:spChg chg="mod">
          <ac:chgData name="Mik Gilles" userId="c7faf852-e3c2-42ee-8006-16a9988af50f" providerId="ADAL" clId="{7EB10316-D278-4F6D-AEBC-5E734B3CF7B1}" dt="2023-03-08T08:34:04.339" v="280" actId="14100"/>
          <ac:spMkLst>
            <pc:docMk/>
            <pc:sldMk cId="921757631" sldId="256"/>
            <ac:spMk id="3" creationId="{4C408BB6-4C2A-4257-BED6-A05CAA8BA8E4}"/>
          </ac:spMkLst>
        </pc:spChg>
        <pc:spChg chg="mod">
          <ac:chgData name="Mik Gilles" userId="c7faf852-e3c2-42ee-8006-16a9988af50f" providerId="ADAL" clId="{7EB10316-D278-4F6D-AEBC-5E734B3CF7B1}" dt="2023-03-08T08:36:41.489" v="287"/>
          <ac:spMkLst>
            <pc:docMk/>
            <pc:sldMk cId="921757631" sldId="256"/>
            <ac:spMk id="4" creationId="{2BEDB30E-9FA6-4084-AFA3-155E80A5343B}"/>
          </ac:spMkLst>
        </pc:spChg>
        <pc:spChg chg="mod">
          <ac:chgData name="Mik Gilles" userId="c7faf852-e3c2-42ee-8006-16a9988af50f" providerId="ADAL" clId="{7EB10316-D278-4F6D-AEBC-5E734B3CF7B1}" dt="2023-03-08T08:36:41.489" v="287"/>
          <ac:spMkLst>
            <pc:docMk/>
            <pc:sldMk cId="921757631" sldId="256"/>
            <ac:spMk id="5" creationId="{EB99E38D-FE39-4FC4-A1AA-1E30D2908E0E}"/>
          </ac:spMkLst>
        </pc:spChg>
        <pc:spChg chg="mod">
          <ac:chgData name="Mik Gilles" userId="c7faf852-e3c2-42ee-8006-16a9988af50f" providerId="ADAL" clId="{7EB10316-D278-4F6D-AEBC-5E734B3CF7B1}" dt="2023-03-08T08:36:41.489" v="287"/>
          <ac:spMkLst>
            <pc:docMk/>
            <pc:sldMk cId="921757631" sldId="256"/>
            <ac:spMk id="6" creationId="{8C8FB054-5C6A-4238-B1DC-858E6EF5C7C5}"/>
          </ac:spMkLst>
        </pc:spChg>
      </pc:sldChg>
      <pc:sldChg chg="modSp mod">
        <pc:chgData name="Mik Gilles" userId="c7faf852-e3c2-42ee-8006-16a9988af50f" providerId="ADAL" clId="{7EB10316-D278-4F6D-AEBC-5E734B3CF7B1}" dt="2023-03-08T08:23:22.762" v="140" actId="20577"/>
        <pc:sldMkLst>
          <pc:docMk/>
          <pc:sldMk cId="2521502483" sldId="271"/>
        </pc:sldMkLst>
        <pc:spChg chg="mod">
          <ac:chgData name="Mik Gilles" userId="c7faf852-e3c2-42ee-8006-16a9988af50f" providerId="ADAL" clId="{7EB10316-D278-4F6D-AEBC-5E734B3CF7B1}" dt="2023-03-08T08:23:22.762" v="140" actId="20577"/>
          <ac:spMkLst>
            <pc:docMk/>
            <pc:sldMk cId="2521502483" sldId="271"/>
            <ac:spMk id="3" creationId="{C8535D43-2DBA-4AA4-A28E-FBA22B0C7276}"/>
          </ac:spMkLst>
        </pc:spChg>
      </pc:sldChg>
      <pc:sldChg chg="addSp modSp mod">
        <pc:chgData name="Mik Gilles" userId="c7faf852-e3c2-42ee-8006-16a9988af50f" providerId="ADAL" clId="{7EB10316-D278-4F6D-AEBC-5E734B3CF7B1}" dt="2023-03-08T08:46:04.043" v="541" actId="948"/>
        <pc:sldMkLst>
          <pc:docMk/>
          <pc:sldMk cId="1008371563" sldId="273"/>
        </pc:sldMkLst>
        <pc:spChg chg="add mod">
          <ac:chgData name="Mik Gilles" userId="c7faf852-e3c2-42ee-8006-16a9988af50f" providerId="ADAL" clId="{7EB10316-D278-4F6D-AEBC-5E734B3CF7B1}" dt="2023-03-08T08:46:04.043" v="541" actId="948"/>
          <ac:spMkLst>
            <pc:docMk/>
            <pc:sldMk cId="1008371563" sldId="273"/>
            <ac:spMk id="6" creationId="{AFBA7DFE-9445-4B54-8DE7-E99A6E01ED00}"/>
          </ac:spMkLst>
        </pc:spChg>
      </pc:sldChg>
      <pc:sldChg chg="modSp mod">
        <pc:chgData name="Mik Gilles" userId="c7faf852-e3c2-42ee-8006-16a9988af50f" providerId="ADAL" clId="{7EB10316-D278-4F6D-AEBC-5E734B3CF7B1}" dt="2023-03-08T08:47:22.338" v="547" actId="1076"/>
        <pc:sldMkLst>
          <pc:docMk/>
          <pc:sldMk cId="1161663433" sldId="274"/>
        </pc:sldMkLst>
        <pc:picChg chg="mod">
          <ac:chgData name="Mik Gilles" userId="c7faf852-e3c2-42ee-8006-16a9988af50f" providerId="ADAL" clId="{7EB10316-D278-4F6D-AEBC-5E734B3CF7B1}" dt="2023-03-08T08:47:22.338" v="547" actId="1076"/>
          <ac:picMkLst>
            <pc:docMk/>
            <pc:sldMk cId="1161663433" sldId="274"/>
            <ac:picMk id="4" creationId="{7C5EACF6-B9F9-4DBB-9A9F-43A221734B7B}"/>
          </ac:picMkLst>
        </pc:picChg>
      </pc:sldChg>
      <pc:sldChg chg="addSp modSp mod">
        <pc:chgData name="Mik Gilles" userId="c7faf852-e3c2-42ee-8006-16a9988af50f" providerId="ADAL" clId="{7EB10316-D278-4F6D-AEBC-5E734B3CF7B1}" dt="2023-03-08T08:52:20.653" v="761" actId="20577"/>
        <pc:sldMkLst>
          <pc:docMk/>
          <pc:sldMk cId="1398419033" sldId="275"/>
        </pc:sldMkLst>
        <pc:spChg chg="mod">
          <ac:chgData name="Mik Gilles" userId="c7faf852-e3c2-42ee-8006-16a9988af50f" providerId="ADAL" clId="{7EB10316-D278-4F6D-AEBC-5E734B3CF7B1}" dt="2023-03-08T08:47:38.465" v="549" actId="14100"/>
          <ac:spMkLst>
            <pc:docMk/>
            <pc:sldMk cId="1398419033" sldId="275"/>
            <ac:spMk id="2" creationId="{32380C36-736A-4174-9256-08A05E9B5304}"/>
          </ac:spMkLst>
        </pc:spChg>
        <pc:spChg chg="add mod">
          <ac:chgData name="Mik Gilles" userId="c7faf852-e3c2-42ee-8006-16a9988af50f" providerId="ADAL" clId="{7EB10316-D278-4F6D-AEBC-5E734B3CF7B1}" dt="2023-03-08T08:52:20.653" v="761" actId="20577"/>
          <ac:spMkLst>
            <pc:docMk/>
            <pc:sldMk cId="1398419033" sldId="275"/>
            <ac:spMk id="6" creationId="{0EF60DD8-4CBF-48E5-93F3-F333AA2CBDD0}"/>
          </ac:spMkLst>
        </pc:spChg>
      </pc:sldChg>
      <pc:sldChg chg="modSp mod">
        <pc:chgData name="Mik Gilles" userId="c7faf852-e3c2-42ee-8006-16a9988af50f" providerId="ADAL" clId="{7EB10316-D278-4F6D-AEBC-5E734B3CF7B1}" dt="2023-03-08T08:59:00.395" v="930" actId="20578"/>
        <pc:sldMkLst>
          <pc:docMk/>
          <pc:sldMk cId="4254208116" sldId="276"/>
        </pc:sldMkLst>
        <pc:spChg chg="mod">
          <ac:chgData name="Mik Gilles" userId="c7faf852-e3c2-42ee-8006-16a9988af50f" providerId="ADAL" clId="{7EB10316-D278-4F6D-AEBC-5E734B3CF7B1}" dt="2023-03-08T08:59:00.395" v="930" actId="20578"/>
          <ac:spMkLst>
            <pc:docMk/>
            <pc:sldMk cId="4254208116" sldId="276"/>
            <ac:spMk id="3" creationId="{02DC60CD-9888-4C53-98A6-8F7A49BB0D13}"/>
          </ac:spMkLst>
        </pc:spChg>
      </pc:sldChg>
      <pc:sldChg chg="modSp mod">
        <pc:chgData name="Mik Gilles" userId="c7faf852-e3c2-42ee-8006-16a9988af50f" providerId="ADAL" clId="{7EB10316-D278-4F6D-AEBC-5E734B3CF7B1}" dt="2023-03-08T08:27:44.579" v="235" actId="207"/>
        <pc:sldMkLst>
          <pc:docMk/>
          <pc:sldMk cId="919260567" sldId="279"/>
        </pc:sldMkLst>
        <pc:spChg chg="mod">
          <ac:chgData name="Mik Gilles" userId="c7faf852-e3c2-42ee-8006-16a9988af50f" providerId="ADAL" clId="{7EB10316-D278-4F6D-AEBC-5E734B3CF7B1}" dt="2023-03-08T08:27:44.579" v="235" actId="207"/>
          <ac:spMkLst>
            <pc:docMk/>
            <pc:sldMk cId="919260567" sldId="279"/>
            <ac:spMk id="3" creationId="{681B69A4-E76F-4859-B3DC-130A12440AFD}"/>
          </ac:spMkLst>
        </pc:spChg>
      </pc:sldChg>
      <pc:sldChg chg="modSp mod">
        <pc:chgData name="Mik Gilles" userId="c7faf852-e3c2-42ee-8006-16a9988af50f" providerId="ADAL" clId="{7EB10316-D278-4F6D-AEBC-5E734B3CF7B1}" dt="2023-03-08T08:49:36.602" v="633" actId="20577"/>
        <pc:sldMkLst>
          <pc:docMk/>
          <pc:sldMk cId="2438326496" sldId="281"/>
        </pc:sldMkLst>
        <pc:spChg chg="mod">
          <ac:chgData name="Mik Gilles" userId="c7faf852-e3c2-42ee-8006-16a9988af50f" providerId="ADAL" clId="{7EB10316-D278-4F6D-AEBC-5E734B3CF7B1}" dt="2023-03-08T08:49:36.602" v="633" actId="20577"/>
          <ac:spMkLst>
            <pc:docMk/>
            <pc:sldMk cId="2438326496" sldId="281"/>
            <ac:spMk id="2" creationId="{2C19F5C6-387C-4307-B050-6BC78A7BE765}"/>
          </ac:spMkLst>
        </pc:spChg>
        <pc:spChg chg="mod">
          <ac:chgData name="Mik Gilles" userId="c7faf852-e3c2-42ee-8006-16a9988af50f" providerId="ADAL" clId="{7EB10316-D278-4F6D-AEBC-5E734B3CF7B1}" dt="2023-03-08T08:28:27.019" v="238" actId="207"/>
          <ac:spMkLst>
            <pc:docMk/>
            <pc:sldMk cId="2438326496" sldId="281"/>
            <ac:spMk id="3" creationId="{38B1DD89-958A-4EF8-9CF9-2F28C1D666D2}"/>
          </ac:spMkLst>
        </pc:spChg>
      </pc:sldChg>
      <pc:sldChg chg="modSp mod">
        <pc:chgData name="Mik Gilles" userId="c7faf852-e3c2-42ee-8006-16a9988af50f" providerId="ADAL" clId="{7EB10316-D278-4F6D-AEBC-5E734B3CF7B1}" dt="2023-03-08T13:17:07.462" v="1158" actId="20577"/>
        <pc:sldMkLst>
          <pc:docMk/>
          <pc:sldMk cId="2529491872" sldId="284"/>
        </pc:sldMkLst>
        <pc:spChg chg="mod">
          <ac:chgData name="Mik Gilles" userId="c7faf852-e3c2-42ee-8006-16a9988af50f" providerId="ADAL" clId="{7EB10316-D278-4F6D-AEBC-5E734B3CF7B1}" dt="2023-03-08T13:17:07.462" v="1158" actId="20577"/>
          <ac:spMkLst>
            <pc:docMk/>
            <pc:sldMk cId="2529491872" sldId="284"/>
            <ac:spMk id="3" creationId="{E6328CD7-7A0A-45C9-A339-624D1D0874AD}"/>
          </ac:spMkLst>
        </pc:spChg>
      </pc:sldChg>
      <pc:sldChg chg="modSp mod ord">
        <pc:chgData name="Mik Gilles" userId="c7faf852-e3c2-42ee-8006-16a9988af50f" providerId="ADAL" clId="{7EB10316-D278-4F6D-AEBC-5E734B3CF7B1}" dt="2023-03-08T08:50:06.986" v="639"/>
        <pc:sldMkLst>
          <pc:docMk/>
          <pc:sldMk cId="4052680038" sldId="285"/>
        </pc:sldMkLst>
        <pc:spChg chg="mod">
          <ac:chgData name="Mik Gilles" userId="c7faf852-e3c2-42ee-8006-16a9988af50f" providerId="ADAL" clId="{7EB10316-D278-4F6D-AEBC-5E734B3CF7B1}" dt="2023-03-08T08:28:38.268" v="240" actId="20577"/>
          <ac:spMkLst>
            <pc:docMk/>
            <pc:sldMk cId="4052680038" sldId="285"/>
            <ac:spMk id="4" creationId="{1E7B3A17-AEA8-4D22-B7EE-5C0B3B82DEBA}"/>
          </ac:spMkLst>
        </pc:spChg>
      </pc:sldChg>
      <pc:sldChg chg="modSp mod">
        <pc:chgData name="Mik Gilles" userId="c7faf852-e3c2-42ee-8006-16a9988af50f" providerId="ADAL" clId="{7EB10316-D278-4F6D-AEBC-5E734B3CF7B1}" dt="2023-03-08T08:49:43.574" v="637" actId="20577"/>
        <pc:sldMkLst>
          <pc:docMk/>
          <pc:sldMk cId="3616385894" sldId="286"/>
        </pc:sldMkLst>
        <pc:spChg chg="mod">
          <ac:chgData name="Mik Gilles" userId="c7faf852-e3c2-42ee-8006-16a9988af50f" providerId="ADAL" clId="{7EB10316-D278-4F6D-AEBC-5E734B3CF7B1}" dt="2023-03-08T08:49:43.574" v="637" actId="20577"/>
          <ac:spMkLst>
            <pc:docMk/>
            <pc:sldMk cId="3616385894" sldId="286"/>
            <ac:spMk id="3" creationId="{792B2FF4-28F3-40B8-8A76-33FFED694578}"/>
          </ac:spMkLst>
        </pc:spChg>
      </pc:sldChg>
      <pc:sldChg chg="modSp mod">
        <pc:chgData name="Mik Gilles" userId="c7faf852-e3c2-42ee-8006-16a9988af50f" providerId="ADAL" clId="{7EB10316-D278-4F6D-AEBC-5E734B3CF7B1}" dt="2023-03-08T13:19:22.319" v="1166" actId="1076"/>
        <pc:sldMkLst>
          <pc:docMk/>
          <pc:sldMk cId="45433542" sldId="287"/>
        </pc:sldMkLst>
        <pc:spChg chg="mod">
          <ac:chgData name="Mik Gilles" userId="c7faf852-e3c2-42ee-8006-16a9988af50f" providerId="ADAL" clId="{7EB10316-D278-4F6D-AEBC-5E734B3CF7B1}" dt="2023-03-08T13:19:03.188" v="1164" actId="179"/>
          <ac:spMkLst>
            <pc:docMk/>
            <pc:sldMk cId="45433542" sldId="287"/>
            <ac:spMk id="3" creationId="{1A1149E2-4977-4BCE-9055-AB71DD1C38F0}"/>
          </ac:spMkLst>
        </pc:spChg>
        <pc:picChg chg="mod">
          <ac:chgData name="Mik Gilles" userId="c7faf852-e3c2-42ee-8006-16a9988af50f" providerId="ADAL" clId="{7EB10316-D278-4F6D-AEBC-5E734B3CF7B1}" dt="2023-03-08T13:19:22.319" v="1166" actId="1076"/>
          <ac:picMkLst>
            <pc:docMk/>
            <pc:sldMk cId="45433542" sldId="287"/>
            <ac:picMk id="7" creationId="{656DB523-FE77-47EF-B018-C9F3D5721901}"/>
          </ac:picMkLst>
        </pc:picChg>
      </pc:sldChg>
      <pc:sldChg chg="modSp mod">
        <pc:chgData name="Mik Gilles" userId="c7faf852-e3c2-42ee-8006-16a9988af50f" providerId="ADAL" clId="{7EB10316-D278-4F6D-AEBC-5E734B3CF7B1}" dt="2023-03-08T13:22:20.339" v="1230" actId="20577"/>
        <pc:sldMkLst>
          <pc:docMk/>
          <pc:sldMk cId="1906358538" sldId="288"/>
        </pc:sldMkLst>
        <pc:spChg chg="mod">
          <ac:chgData name="Mik Gilles" userId="c7faf852-e3c2-42ee-8006-16a9988af50f" providerId="ADAL" clId="{7EB10316-D278-4F6D-AEBC-5E734B3CF7B1}" dt="2023-03-08T13:22:20.339" v="1230" actId="20577"/>
          <ac:spMkLst>
            <pc:docMk/>
            <pc:sldMk cId="1906358538" sldId="288"/>
            <ac:spMk id="3" creationId="{8E24E2EC-0024-491B-ACF7-557B154AD91D}"/>
          </ac:spMkLst>
        </pc:spChg>
      </pc:sldChg>
      <pc:sldChg chg="addSp modSp add mod">
        <pc:chgData name="Mik Gilles" userId="c7faf852-e3c2-42ee-8006-16a9988af50f" providerId="ADAL" clId="{7EB10316-D278-4F6D-AEBC-5E734B3CF7B1}" dt="2023-03-08T09:15:35.837" v="1047" actId="1076"/>
        <pc:sldMkLst>
          <pc:docMk/>
          <pc:sldMk cId="1021364735" sldId="289"/>
        </pc:sldMkLst>
        <pc:spChg chg="add mod">
          <ac:chgData name="Mik Gilles" userId="c7faf852-e3c2-42ee-8006-16a9988af50f" providerId="ADAL" clId="{7EB10316-D278-4F6D-AEBC-5E734B3CF7B1}" dt="2023-03-08T09:15:35.837" v="1047" actId="1076"/>
          <ac:spMkLst>
            <pc:docMk/>
            <pc:sldMk cId="1021364735" sldId="289"/>
            <ac:spMk id="6" creationId="{CE43328B-A7FA-47C6-87D5-0CCBAC5D611E}"/>
          </ac:spMkLst>
        </pc:spChg>
        <pc:picChg chg="mod">
          <ac:chgData name="Mik Gilles" userId="c7faf852-e3c2-42ee-8006-16a9988af50f" providerId="ADAL" clId="{7EB10316-D278-4F6D-AEBC-5E734B3CF7B1}" dt="2023-03-08T09:14:53.095" v="1038" actId="1076"/>
          <ac:picMkLst>
            <pc:docMk/>
            <pc:sldMk cId="1021364735" sldId="289"/>
            <ac:picMk id="7" creationId="{D8377B14-CBDC-4899-8095-B2CEE92ACCD3}"/>
          </ac:picMkLst>
        </pc:picChg>
      </pc:sldChg>
      <pc:sldChg chg="addSp modSp new del mod">
        <pc:chgData name="Mik Gilles" userId="c7faf852-e3c2-42ee-8006-16a9988af50f" providerId="ADAL" clId="{7EB10316-D278-4F6D-AEBC-5E734B3CF7B1}" dt="2023-03-08T09:07:13.734" v="983" actId="2696"/>
        <pc:sldMkLst>
          <pc:docMk/>
          <pc:sldMk cId="2002024436" sldId="289"/>
        </pc:sldMkLst>
        <pc:spChg chg="mod">
          <ac:chgData name="Mik Gilles" userId="c7faf852-e3c2-42ee-8006-16a9988af50f" providerId="ADAL" clId="{7EB10316-D278-4F6D-AEBC-5E734B3CF7B1}" dt="2023-03-08T09:06:59.813" v="982" actId="14100"/>
          <ac:spMkLst>
            <pc:docMk/>
            <pc:sldMk cId="2002024436" sldId="289"/>
            <ac:spMk id="2" creationId="{C7C77967-6390-4ECD-BDA6-50A5AE125521}"/>
          </ac:spMkLst>
        </pc:spChg>
        <pc:picChg chg="add mod">
          <ac:chgData name="Mik Gilles" userId="c7faf852-e3c2-42ee-8006-16a9988af50f" providerId="ADAL" clId="{7EB10316-D278-4F6D-AEBC-5E734B3CF7B1}" dt="2023-03-08T09:06:54.111" v="980" actId="1076"/>
          <ac:picMkLst>
            <pc:docMk/>
            <pc:sldMk cId="2002024436" sldId="289"/>
            <ac:picMk id="7" creationId="{D8377B14-CBDC-4899-8095-B2CEE92ACCD3}"/>
          </ac:picMkLst>
        </pc:picChg>
      </pc:sldChg>
      <pc:sldChg chg="new del">
        <pc:chgData name="Mik Gilles" userId="c7faf852-e3c2-42ee-8006-16a9988af50f" providerId="ADAL" clId="{7EB10316-D278-4F6D-AEBC-5E734B3CF7B1}" dt="2023-03-08T08:46:55.051" v="542" actId="2696"/>
        <pc:sldMkLst>
          <pc:docMk/>
          <pc:sldMk cId="2148165111" sldId="289"/>
        </pc:sldMkLst>
      </pc:sldChg>
      <pc:sldChg chg="addSp modSp new mod">
        <pc:chgData name="Mik Gilles" userId="c7faf852-e3c2-42ee-8006-16a9988af50f" providerId="ADAL" clId="{7EB10316-D278-4F6D-AEBC-5E734B3CF7B1}" dt="2023-03-08T09:10:29.477" v="1003" actId="14100"/>
        <pc:sldMkLst>
          <pc:docMk/>
          <pc:sldMk cId="1276194116" sldId="290"/>
        </pc:sldMkLst>
        <pc:spChg chg="add mod">
          <ac:chgData name="Mik Gilles" userId="c7faf852-e3c2-42ee-8006-16a9988af50f" providerId="ADAL" clId="{7EB10316-D278-4F6D-AEBC-5E734B3CF7B1}" dt="2023-03-08T09:09:47.492" v="994" actId="403"/>
          <ac:spMkLst>
            <pc:docMk/>
            <pc:sldMk cId="1276194116" sldId="290"/>
            <ac:spMk id="5" creationId="{163B1DCF-60D7-46DA-A9CD-058DD146C78E}"/>
          </ac:spMkLst>
        </pc:spChg>
        <pc:spChg chg="add mod">
          <ac:chgData name="Mik Gilles" userId="c7faf852-e3c2-42ee-8006-16a9988af50f" providerId="ADAL" clId="{7EB10316-D278-4F6D-AEBC-5E734B3CF7B1}" dt="2023-03-08T09:10:29.477" v="1003" actId="14100"/>
          <ac:spMkLst>
            <pc:docMk/>
            <pc:sldMk cId="1276194116" sldId="290"/>
            <ac:spMk id="6" creationId="{7A81B9E9-F36A-4C13-BF2B-EA35438DA02A}"/>
          </ac:spMkLst>
        </pc:spChg>
      </pc:sldChg>
      <pc:sldMasterChg chg="addSp modSp modSldLayout">
        <pc:chgData name="Mik Gilles" userId="c7faf852-e3c2-42ee-8006-16a9988af50f" providerId="ADAL" clId="{7EB10316-D278-4F6D-AEBC-5E734B3CF7B1}" dt="2023-03-08T08:40:57.853" v="313" actId="688"/>
        <pc:sldMasterMkLst>
          <pc:docMk/>
          <pc:sldMasterMk cId="3710233883" sldId="2147483648"/>
        </pc:sldMasterMkLst>
        <pc:picChg chg="add mod">
          <ac:chgData name="Mik Gilles" userId="c7faf852-e3c2-42ee-8006-16a9988af50f" providerId="ADAL" clId="{7EB10316-D278-4F6D-AEBC-5E734B3CF7B1}" dt="2023-03-08T08:39:17.466" v="306"/>
          <ac:picMkLst>
            <pc:docMk/>
            <pc:sldMasterMk cId="3710233883" sldId="2147483648"/>
            <ac:picMk id="7" creationId="{75379993-880C-477A-BF4E-FF00154639B7}"/>
          </ac:picMkLst>
        </pc:picChg>
        <pc:sldLayoutChg chg="addSp delSp modSp mod">
          <pc:chgData name="Mik Gilles" userId="c7faf852-e3c2-42ee-8006-16a9988af50f" providerId="ADAL" clId="{7EB10316-D278-4F6D-AEBC-5E734B3CF7B1}" dt="2023-03-08T08:40:57.853" v="313" actId="688"/>
          <pc:sldLayoutMkLst>
            <pc:docMk/>
            <pc:sldMasterMk cId="3710233883" sldId="2147483648"/>
            <pc:sldLayoutMk cId="3056428542" sldId="2147483649"/>
          </pc:sldLayoutMkLst>
          <pc:spChg chg="del">
            <ac:chgData name="Mik Gilles" userId="c7faf852-e3c2-42ee-8006-16a9988af50f" providerId="ADAL" clId="{7EB10316-D278-4F6D-AEBC-5E734B3CF7B1}" dt="2023-03-08T08:36:41.489" v="287"/>
            <ac:spMkLst>
              <pc:docMk/>
              <pc:sldMasterMk cId="3710233883" sldId="2147483648"/>
              <pc:sldLayoutMk cId="3056428542" sldId="2147483649"/>
              <ac:spMk id="4" creationId="{38C1E948-36A9-4972-AD3E-D77B57AD54FD}"/>
            </ac:spMkLst>
          </pc:spChg>
          <pc:spChg chg="del">
            <ac:chgData name="Mik Gilles" userId="c7faf852-e3c2-42ee-8006-16a9988af50f" providerId="ADAL" clId="{7EB10316-D278-4F6D-AEBC-5E734B3CF7B1}" dt="2023-03-08T08:36:41.489" v="287"/>
            <ac:spMkLst>
              <pc:docMk/>
              <pc:sldMasterMk cId="3710233883" sldId="2147483648"/>
              <pc:sldLayoutMk cId="3056428542" sldId="2147483649"/>
              <ac:spMk id="5" creationId="{213C56EE-DB03-403F-A48A-2FB4536FEB7C}"/>
            </ac:spMkLst>
          </pc:spChg>
          <pc:spChg chg="del">
            <ac:chgData name="Mik Gilles" userId="c7faf852-e3c2-42ee-8006-16a9988af50f" providerId="ADAL" clId="{7EB10316-D278-4F6D-AEBC-5E734B3CF7B1}" dt="2023-03-08T08:36:41.489" v="287"/>
            <ac:spMkLst>
              <pc:docMk/>
              <pc:sldMasterMk cId="3710233883" sldId="2147483648"/>
              <pc:sldLayoutMk cId="3056428542" sldId="2147483649"/>
              <ac:spMk id="6" creationId="{5E3178F3-6F2E-4038-9EF2-1974EA981201}"/>
            </ac:spMkLst>
          </pc:spChg>
          <pc:spChg chg="add del mod">
            <ac:chgData name="Mik Gilles" userId="c7faf852-e3c2-42ee-8006-16a9988af50f" providerId="ADAL" clId="{7EB10316-D278-4F6D-AEBC-5E734B3CF7B1}" dt="2023-03-08T08:36:42.777" v="289"/>
            <ac:spMkLst>
              <pc:docMk/>
              <pc:sldMasterMk cId="3710233883" sldId="2147483648"/>
              <pc:sldLayoutMk cId="3056428542" sldId="2147483649"/>
              <ac:spMk id="7" creationId="{2BD0C6AA-F6DD-46D6-A6E5-F282C10BCE5D}"/>
            </ac:spMkLst>
          </pc:spChg>
          <pc:spChg chg="add del mod">
            <ac:chgData name="Mik Gilles" userId="c7faf852-e3c2-42ee-8006-16a9988af50f" providerId="ADAL" clId="{7EB10316-D278-4F6D-AEBC-5E734B3CF7B1}" dt="2023-03-08T08:36:42.777" v="289"/>
            <ac:spMkLst>
              <pc:docMk/>
              <pc:sldMasterMk cId="3710233883" sldId="2147483648"/>
              <pc:sldLayoutMk cId="3056428542" sldId="2147483649"/>
              <ac:spMk id="8" creationId="{3A8AE308-BF11-4332-B91A-177C7C066DF9}"/>
            </ac:spMkLst>
          </pc:spChg>
          <pc:spChg chg="add del mod">
            <ac:chgData name="Mik Gilles" userId="c7faf852-e3c2-42ee-8006-16a9988af50f" providerId="ADAL" clId="{7EB10316-D278-4F6D-AEBC-5E734B3CF7B1}" dt="2023-03-08T08:36:42.777" v="289"/>
            <ac:spMkLst>
              <pc:docMk/>
              <pc:sldMasterMk cId="3710233883" sldId="2147483648"/>
              <pc:sldLayoutMk cId="3056428542" sldId="2147483649"/>
              <ac:spMk id="9" creationId="{465482CF-6465-40A2-9B45-B2918078DBA2}"/>
            </ac:spMkLst>
          </pc:spChg>
          <pc:spChg chg="add mod">
            <ac:chgData name="Mik Gilles" userId="c7faf852-e3c2-42ee-8006-16a9988af50f" providerId="ADAL" clId="{7EB10316-D278-4F6D-AEBC-5E734B3CF7B1}" dt="2023-03-08T08:36:44.712" v="290"/>
            <ac:spMkLst>
              <pc:docMk/>
              <pc:sldMasterMk cId="3710233883" sldId="2147483648"/>
              <pc:sldLayoutMk cId="3056428542" sldId="2147483649"/>
              <ac:spMk id="10" creationId="{A9CC2882-AD05-44E1-AACD-B4A0A4C9C2AA}"/>
            </ac:spMkLst>
          </pc:spChg>
          <pc:spChg chg="add mod">
            <ac:chgData name="Mik Gilles" userId="c7faf852-e3c2-42ee-8006-16a9988af50f" providerId="ADAL" clId="{7EB10316-D278-4F6D-AEBC-5E734B3CF7B1}" dt="2023-03-08T08:36:44.712" v="290"/>
            <ac:spMkLst>
              <pc:docMk/>
              <pc:sldMasterMk cId="3710233883" sldId="2147483648"/>
              <pc:sldLayoutMk cId="3056428542" sldId="2147483649"/>
              <ac:spMk id="11" creationId="{6EA22631-194F-4173-8864-BBC09CC86037}"/>
            </ac:spMkLst>
          </pc:spChg>
          <pc:spChg chg="add mod">
            <ac:chgData name="Mik Gilles" userId="c7faf852-e3c2-42ee-8006-16a9988af50f" providerId="ADAL" clId="{7EB10316-D278-4F6D-AEBC-5E734B3CF7B1}" dt="2023-03-08T08:40:57.853" v="313" actId="688"/>
            <ac:spMkLst>
              <pc:docMk/>
              <pc:sldMasterMk cId="3710233883" sldId="2147483648"/>
              <pc:sldLayoutMk cId="3056428542" sldId="2147483649"/>
              <ac:spMk id="12" creationId="{89AFDCE5-DA32-45C3-8552-BE0D0AC6255C}"/>
            </ac:spMkLst>
          </pc:spChg>
          <pc:picChg chg="add del mod">
            <ac:chgData name="Mik Gilles" userId="c7faf852-e3c2-42ee-8006-16a9988af50f" providerId="ADAL" clId="{7EB10316-D278-4F6D-AEBC-5E734B3CF7B1}" dt="2023-03-08T08:40:08.329" v="307" actId="21"/>
            <ac:picMkLst>
              <pc:docMk/>
              <pc:sldMasterMk cId="3710233883" sldId="2147483648"/>
              <pc:sldLayoutMk cId="3056428542" sldId="2147483649"/>
              <ac:picMk id="14" creationId="{3AF9F9B9-D46E-44EC-96FC-2CFA3842419F}"/>
            </ac:picMkLst>
          </pc:picChg>
          <pc:picChg chg="add del mod">
            <ac:chgData name="Mik Gilles" userId="c7faf852-e3c2-42ee-8006-16a9988af50f" providerId="ADAL" clId="{7EB10316-D278-4F6D-AEBC-5E734B3CF7B1}" dt="2023-03-08T08:39:09.005" v="305" actId="21"/>
            <ac:picMkLst>
              <pc:docMk/>
              <pc:sldMasterMk cId="3710233883" sldId="2147483648"/>
              <pc:sldLayoutMk cId="3056428542" sldId="2147483649"/>
              <ac:picMk id="15" creationId="{C0069D59-4FD7-44F7-8BA1-B0563D5274A8}"/>
            </ac:picMkLst>
          </pc:picChg>
        </pc:sldLayoutChg>
        <pc:sldLayoutChg chg="modSp mod">
          <pc:chgData name="Mik Gilles" userId="c7faf852-e3c2-42ee-8006-16a9988af50f" providerId="ADAL" clId="{7EB10316-D278-4F6D-AEBC-5E734B3CF7B1}" dt="2023-03-08T08:26:34.987" v="229" actId="113"/>
          <pc:sldLayoutMkLst>
            <pc:docMk/>
            <pc:sldMasterMk cId="3710233883" sldId="2147483648"/>
            <pc:sldLayoutMk cId="2269393201" sldId="2147483650"/>
          </pc:sldLayoutMkLst>
          <pc:spChg chg="mod">
            <ac:chgData name="Mik Gilles" userId="c7faf852-e3c2-42ee-8006-16a9988af50f" providerId="ADAL" clId="{7EB10316-D278-4F6D-AEBC-5E734B3CF7B1}" dt="2023-03-08T08:26:34.987" v="229" actId="113"/>
            <ac:spMkLst>
              <pc:docMk/>
              <pc:sldMasterMk cId="3710233883" sldId="2147483648"/>
              <pc:sldLayoutMk cId="2269393201" sldId="2147483650"/>
              <ac:spMk id="2" creationId="{58F3566E-1334-4EDD-9728-8E40006BB052}"/>
            </ac:spMkLst>
          </pc:spChg>
          <pc:spChg chg="mod">
            <ac:chgData name="Mik Gilles" userId="c7faf852-e3c2-42ee-8006-16a9988af50f" providerId="ADAL" clId="{7EB10316-D278-4F6D-AEBC-5E734B3CF7B1}" dt="2023-03-08T08:26:15.954" v="228" actId="207"/>
            <ac:spMkLst>
              <pc:docMk/>
              <pc:sldMasterMk cId="3710233883" sldId="2147483648"/>
              <pc:sldLayoutMk cId="2269393201" sldId="2147483650"/>
              <ac:spMk id="3" creationId="{6D71BA66-4F06-43F7-B4B8-D7F1D5729DD0}"/>
            </ac:spMkLst>
          </pc:spChg>
          <pc:spChg chg="mod">
            <ac:chgData name="Mik Gilles" userId="c7faf852-e3c2-42ee-8006-16a9988af50f" providerId="ADAL" clId="{7EB10316-D278-4F6D-AEBC-5E734B3CF7B1}" dt="2023-03-08T08:24:13.229" v="151" actId="20577"/>
            <ac:spMkLst>
              <pc:docMk/>
              <pc:sldMasterMk cId="3710233883" sldId="2147483648"/>
              <pc:sldLayoutMk cId="2269393201" sldId="2147483650"/>
              <ac:spMk id="4" creationId="{43DC7A41-B014-4B4E-9784-68A02F4A7002}"/>
            </ac:spMkLst>
          </pc:spChg>
          <pc:spChg chg="mod">
            <ac:chgData name="Mik Gilles" userId="c7faf852-e3c2-42ee-8006-16a9988af50f" providerId="ADAL" clId="{7EB10316-D278-4F6D-AEBC-5E734B3CF7B1}" dt="2023-03-08T08:24:56.987" v="226" actId="20577"/>
            <ac:spMkLst>
              <pc:docMk/>
              <pc:sldMasterMk cId="3710233883" sldId="2147483648"/>
              <pc:sldLayoutMk cId="2269393201" sldId="2147483650"/>
              <ac:spMk id="5" creationId="{68DEEA7B-C3DA-44E1-93D8-86B6BBF003D5}"/>
            </ac:spMkLst>
          </pc:spChg>
        </pc:sldLayoutChg>
        <pc:sldLayoutChg chg="modSp mod">
          <pc:chgData name="Mik Gilles" userId="c7faf852-e3c2-42ee-8006-16a9988af50f" providerId="ADAL" clId="{7EB10316-D278-4F6D-AEBC-5E734B3CF7B1}" dt="2023-03-08T08:32:05.067" v="251"/>
          <pc:sldLayoutMkLst>
            <pc:docMk/>
            <pc:sldMasterMk cId="3710233883" sldId="2147483648"/>
            <pc:sldLayoutMk cId="2615131490" sldId="2147483654"/>
          </pc:sldLayoutMkLst>
          <pc:spChg chg="mod">
            <ac:chgData name="Mik Gilles" userId="c7faf852-e3c2-42ee-8006-16a9988af50f" providerId="ADAL" clId="{7EB10316-D278-4F6D-AEBC-5E734B3CF7B1}" dt="2023-03-08T08:31:36.675" v="250" actId="207"/>
            <ac:spMkLst>
              <pc:docMk/>
              <pc:sldMasterMk cId="3710233883" sldId="2147483648"/>
              <pc:sldLayoutMk cId="2615131490" sldId="2147483654"/>
              <ac:spMk id="2" creationId="{8C10700A-FF99-4DA3-85B0-FB310374AEF7}"/>
            </ac:spMkLst>
          </pc:spChg>
          <pc:spChg chg="mod">
            <ac:chgData name="Mik Gilles" userId="c7faf852-e3c2-42ee-8006-16a9988af50f" providerId="ADAL" clId="{7EB10316-D278-4F6D-AEBC-5E734B3CF7B1}" dt="2023-03-08T08:32:05.067" v="251"/>
            <ac:spMkLst>
              <pc:docMk/>
              <pc:sldMasterMk cId="3710233883" sldId="2147483648"/>
              <pc:sldLayoutMk cId="2615131490" sldId="2147483654"/>
              <ac:spMk id="4" creationId="{A65E3549-105D-4726-B705-674D861441BA}"/>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9012"/>
          </a:xfrm>
          <a:prstGeom prst="rect">
            <a:avLst/>
          </a:prstGeom>
        </p:spPr>
        <p:txBody>
          <a:bodyPr vert="horz" lIns="91440" tIns="45720" rIns="91440" bIns="45720" rtlCol="0"/>
          <a:lstStyle>
            <a:lvl1pPr algn="l">
              <a:defRPr sz="1200"/>
            </a:lvl1pPr>
          </a:lstStyle>
          <a:p>
            <a:endParaRPr lang="en-BE"/>
          </a:p>
        </p:txBody>
      </p:sp>
      <p:sp>
        <p:nvSpPr>
          <p:cNvPr id="3" name="Date Placeholder 2"/>
          <p:cNvSpPr>
            <a:spLocks noGrp="1"/>
          </p:cNvSpPr>
          <p:nvPr>
            <p:ph type="dt" idx="1"/>
          </p:nvPr>
        </p:nvSpPr>
        <p:spPr>
          <a:xfrm>
            <a:off x="3884613" y="0"/>
            <a:ext cx="2971800" cy="499012"/>
          </a:xfrm>
          <a:prstGeom prst="rect">
            <a:avLst/>
          </a:prstGeom>
        </p:spPr>
        <p:txBody>
          <a:bodyPr vert="horz" lIns="91440" tIns="45720" rIns="91440" bIns="45720" rtlCol="0"/>
          <a:lstStyle>
            <a:lvl1pPr algn="r">
              <a:defRPr sz="1200"/>
            </a:lvl1pPr>
          </a:lstStyle>
          <a:p>
            <a:fld id="{659FFBEA-3EE8-49EB-9480-73418ABD7623}" type="datetimeFigureOut">
              <a:rPr lang="en-BE" smtClean="0"/>
              <a:t>12/03/2023</a:t>
            </a:fld>
            <a:endParaRPr lang="en-BE"/>
          </a:p>
        </p:txBody>
      </p:sp>
      <p:sp>
        <p:nvSpPr>
          <p:cNvPr id="4" name="Slide Image Placeholder 3"/>
          <p:cNvSpPr>
            <a:spLocks noGrp="1" noRot="1" noChangeAspect="1"/>
          </p:cNvSpPr>
          <p:nvPr>
            <p:ph type="sldImg" idx="2"/>
          </p:nvPr>
        </p:nvSpPr>
        <p:spPr>
          <a:xfrm>
            <a:off x="444500" y="1243013"/>
            <a:ext cx="5969000" cy="3357562"/>
          </a:xfrm>
          <a:prstGeom prst="rect">
            <a:avLst/>
          </a:prstGeom>
          <a:noFill/>
          <a:ln w="12700">
            <a:solidFill>
              <a:prstClr val="black"/>
            </a:solidFill>
          </a:ln>
        </p:spPr>
        <p:txBody>
          <a:bodyPr vert="horz" lIns="91440" tIns="45720" rIns="91440" bIns="45720" rtlCol="0" anchor="ctr"/>
          <a:lstStyle/>
          <a:p>
            <a:endParaRPr lang="en-BE"/>
          </a:p>
        </p:txBody>
      </p:sp>
      <p:sp>
        <p:nvSpPr>
          <p:cNvPr id="5" name="Notes Placeholder 4"/>
          <p:cNvSpPr>
            <a:spLocks noGrp="1"/>
          </p:cNvSpPr>
          <p:nvPr>
            <p:ph type="body" sz="quarter" idx="3"/>
          </p:nvPr>
        </p:nvSpPr>
        <p:spPr>
          <a:xfrm>
            <a:off x="685800" y="4786362"/>
            <a:ext cx="5486400" cy="391611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6" name="Footer Placeholder 5"/>
          <p:cNvSpPr>
            <a:spLocks noGrp="1"/>
          </p:cNvSpPr>
          <p:nvPr>
            <p:ph type="ftr" sz="quarter" idx="4"/>
          </p:nvPr>
        </p:nvSpPr>
        <p:spPr>
          <a:xfrm>
            <a:off x="0" y="9446678"/>
            <a:ext cx="2971800" cy="499011"/>
          </a:xfrm>
          <a:prstGeom prst="rect">
            <a:avLst/>
          </a:prstGeom>
        </p:spPr>
        <p:txBody>
          <a:bodyPr vert="horz" lIns="91440" tIns="45720" rIns="91440" bIns="45720" rtlCol="0" anchor="b"/>
          <a:lstStyle>
            <a:lvl1pPr algn="l">
              <a:defRPr sz="1200"/>
            </a:lvl1pPr>
          </a:lstStyle>
          <a:p>
            <a:endParaRPr lang="en-BE"/>
          </a:p>
        </p:txBody>
      </p:sp>
      <p:sp>
        <p:nvSpPr>
          <p:cNvPr id="7" name="Slide Number Placeholder 6"/>
          <p:cNvSpPr>
            <a:spLocks noGrp="1"/>
          </p:cNvSpPr>
          <p:nvPr>
            <p:ph type="sldNum" sz="quarter" idx="5"/>
          </p:nvPr>
        </p:nvSpPr>
        <p:spPr>
          <a:xfrm>
            <a:off x="3884613" y="9446678"/>
            <a:ext cx="2971800" cy="499011"/>
          </a:xfrm>
          <a:prstGeom prst="rect">
            <a:avLst/>
          </a:prstGeom>
        </p:spPr>
        <p:txBody>
          <a:bodyPr vert="horz" lIns="91440" tIns="45720" rIns="91440" bIns="45720" rtlCol="0" anchor="b"/>
          <a:lstStyle>
            <a:lvl1pPr algn="r">
              <a:defRPr sz="1200"/>
            </a:lvl1pPr>
          </a:lstStyle>
          <a:p>
            <a:fld id="{715F77AA-9804-43AD-BB52-FB3E47128597}" type="slidenum">
              <a:rPr lang="en-BE" smtClean="0"/>
              <a:t>‹#›</a:t>
            </a:fld>
            <a:endParaRPr lang="en-BE"/>
          </a:p>
        </p:txBody>
      </p:sp>
    </p:spTree>
    <p:extLst>
      <p:ext uri="{BB962C8B-B14F-4D97-AF65-F5344CB8AC3E}">
        <p14:creationId xmlns:p14="http://schemas.microsoft.com/office/powerpoint/2010/main" val="6860702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fld id="{715F77AA-9804-43AD-BB52-FB3E47128597}" type="slidenum">
              <a:rPr lang="en-BE" smtClean="0"/>
              <a:t>1</a:t>
            </a:fld>
            <a:endParaRPr lang="en-BE"/>
          </a:p>
        </p:txBody>
      </p:sp>
    </p:spTree>
    <p:extLst>
      <p:ext uri="{BB962C8B-B14F-4D97-AF65-F5344CB8AC3E}">
        <p14:creationId xmlns:p14="http://schemas.microsoft.com/office/powerpoint/2010/main" val="27504794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fld id="{715F77AA-9804-43AD-BB52-FB3E47128597}" type="slidenum">
              <a:rPr lang="en-BE" smtClean="0"/>
              <a:t>17</a:t>
            </a:fld>
            <a:endParaRPr lang="en-BE"/>
          </a:p>
        </p:txBody>
      </p:sp>
    </p:spTree>
    <p:extLst>
      <p:ext uri="{BB962C8B-B14F-4D97-AF65-F5344CB8AC3E}">
        <p14:creationId xmlns:p14="http://schemas.microsoft.com/office/powerpoint/2010/main" val="20911596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fld id="{715F77AA-9804-43AD-BB52-FB3E47128597}" type="slidenum">
              <a:rPr lang="en-BE" smtClean="0"/>
              <a:t>27</a:t>
            </a:fld>
            <a:endParaRPr lang="en-BE"/>
          </a:p>
        </p:txBody>
      </p:sp>
    </p:spTree>
    <p:extLst>
      <p:ext uri="{BB962C8B-B14F-4D97-AF65-F5344CB8AC3E}">
        <p14:creationId xmlns:p14="http://schemas.microsoft.com/office/powerpoint/2010/main" val="11031990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2BEC5-18CD-40DB-A56D-AD0F9DCB5A4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BE"/>
          </a:p>
        </p:txBody>
      </p:sp>
      <p:sp>
        <p:nvSpPr>
          <p:cNvPr id="3" name="Subtitle 2">
            <a:extLst>
              <a:ext uri="{FF2B5EF4-FFF2-40B4-BE49-F238E27FC236}">
                <a16:creationId xmlns:a16="http://schemas.microsoft.com/office/drawing/2014/main" id="{5EC01087-F48F-4E38-A964-BA4594DE0AC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BE"/>
          </a:p>
        </p:txBody>
      </p:sp>
      <p:sp>
        <p:nvSpPr>
          <p:cNvPr id="10" name="Date Placeholder 9">
            <a:extLst>
              <a:ext uri="{FF2B5EF4-FFF2-40B4-BE49-F238E27FC236}">
                <a16:creationId xmlns:a16="http://schemas.microsoft.com/office/drawing/2014/main" id="{A9CC2882-AD05-44E1-AACD-B4A0A4C9C2AA}"/>
              </a:ext>
            </a:extLst>
          </p:cNvPr>
          <p:cNvSpPr>
            <a:spLocks noGrp="1"/>
          </p:cNvSpPr>
          <p:nvPr>
            <p:ph type="dt" sz="half" idx="10"/>
          </p:nvPr>
        </p:nvSpPr>
        <p:spPr/>
        <p:txBody>
          <a:bodyPr/>
          <a:lstStyle/>
          <a:p>
            <a:r>
              <a:rPr lang="en-BE"/>
              <a:t>10/03/2023</a:t>
            </a:r>
          </a:p>
        </p:txBody>
      </p:sp>
      <p:sp>
        <p:nvSpPr>
          <p:cNvPr id="11" name="Footer Placeholder 10">
            <a:extLst>
              <a:ext uri="{FF2B5EF4-FFF2-40B4-BE49-F238E27FC236}">
                <a16:creationId xmlns:a16="http://schemas.microsoft.com/office/drawing/2014/main" id="{6EA22631-194F-4173-8864-BBC09CC86037}"/>
              </a:ext>
            </a:extLst>
          </p:cNvPr>
          <p:cNvSpPr>
            <a:spLocks noGrp="1"/>
          </p:cNvSpPr>
          <p:nvPr>
            <p:ph type="ftr" sz="quarter" idx="11"/>
          </p:nvPr>
        </p:nvSpPr>
        <p:spPr/>
        <p:txBody>
          <a:bodyPr/>
          <a:lstStyle/>
          <a:p>
            <a:r>
              <a:rPr lang="en-GB"/>
              <a:t>Workplace air monitoring for cadmium ICdA webinar</a:t>
            </a:r>
            <a:endParaRPr lang="en-BE"/>
          </a:p>
        </p:txBody>
      </p:sp>
      <p:sp>
        <p:nvSpPr>
          <p:cNvPr id="12" name="Slide Number Placeholder 11">
            <a:extLst>
              <a:ext uri="{FF2B5EF4-FFF2-40B4-BE49-F238E27FC236}">
                <a16:creationId xmlns:a16="http://schemas.microsoft.com/office/drawing/2014/main" id="{89AFDCE5-DA32-45C3-8552-BE0D0AC6255C}"/>
              </a:ext>
            </a:extLst>
          </p:cNvPr>
          <p:cNvSpPr>
            <a:spLocks noGrp="1"/>
          </p:cNvSpPr>
          <p:nvPr>
            <p:ph type="sldNum" sz="quarter" idx="12"/>
          </p:nvPr>
        </p:nvSpPr>
        <p:spPr>
          <a:xfrm>
            <a:off x="8610600" y="6356350"/>
            <a:ext cx="2743200" cy="365125"/>
          </a:xfrm>
        </p:spPr>
        <p:txBody>
          <a:bodyPr/>
          <a:lstStyle/>
          <a:p>
            <a:fld id="{5A16A431-4E15-464C-8A2A-EB1FFCEAFF66}" type="slidenum">
              <a:rPr lang="en-BE" smtClean="0"/>
              <a:t>‹#›</a:t>
            </a:fld>
            <a:endParaRPr lang="en-BE" dirty="0"/>
          </a:p>
        </p:txBody>
      </p:sp>
    </p:spTree>
    <p:extLst>
      <p:ext uri="{BB962C8B-B14F-4D97-AF65-F5344CB8AC3E}">
        <p14:creationId xmlns:p14="http://schemas.microsoft.com/office/powerpoint/2010/main" val="3056428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FDDF3-276E-48CC-BCF9-9B49F41F6EAA}"/>
              </a:ext>
            </a:extLst>
          </p:cNvPr>
          <p:cNvSpPr>
            <a:spLocks noGrp="1"/>
          </p:cNvSpPr>
          <p:nvPr>
            <p:ph type="title"/>
          </p:nvPr>
        </p:nvSpPr>
        <p:spPr/>
        <p:txBody>
          <a:bodyPr/>
          <a:lstStyle/>
          <a:p>
            <a:r>
              <a:rPr lang="en-US"/>
              <a:t>Click to edit Master title style</a:t>
            </a:r>
            <a:endParaRPr lang="en-BE"/>
          </a:p>
        </p:txBody>
      </p:sp>
      <p:sp>
        <p:nvSpPr>
          <p:cNvPr id="3" name="Vertical Text Placeholder 2">
            <a:extLst>
              <a:ext uri="{FF2B5EF4-FFF2-40B4-BE49-F238E27FC236}">
                <a16:creationId xmlns:a16="http://schemas.microsoft.com/office/drawing/2014/main" id="{7F17F196-2C1A-4E5D-B369-307F9AA1ACA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4" name="Date Placeholder 3">
            <a:extLst>
              <a:ext uri="{FF2B5EF4-FFF2-40B4-BE49-F238E27FC236}">
                <a16:creationId xmlns:a16="http://schemas.microsoft.com/office/drawing/2014/main" id="{421604A4-FC1C-4F70-8E27-FD49355964D2}"/>
              </a:ext>
            </a:extLst>
          </p:cNvPr>
          <p:cNvSpPr>
            <a:spLocks noGrp="1"/>
          </p:cNvSpPr>
          <p:nvPr>
            <p:ph type="dt" sz="half" idx="10"/>
          </p:nvPr>
        </p:nvSpPr>
        <p:spPr/>
        <p:txBody>
          <a:bodyPr/>
          <a:lstStyle/>
          <a:p>
            <a:r>
              <a:rPr lang="en-BE"/>
              <a:t>10/03/2023</a:t>
            </a:r>
          </a:p>
        </p:txBody>
      </p:sp>
      <p:sp>
        <p:nvSpPr>
          <p:cNvPr id="5" name="Footer Placeholder 4">
            <a:extLst>
              <a:ext uri="{FF2B5EF4-FFF2-40B4-BE49-F238E27FC236}">
                <a16:creationId xmlns:a16="http://schemas.microsoft.com/office/drawing/2014/main" id="{133A4D64-CCC8-477B-9512-065B66B3DDF5}"/>
              </a:ext>
            </a:extLst>
          </p:cNvPr>
          <p:cNvSpPr>
            <a:spLocks noGrp="1"/>
          </p:cNvSpPr>
          <p:nvPr>
            <p:ph type="ftr" sz="quarter" idx="11"/>
          </p:nvPr>
        </p:nvSpPr>
        <p:spPr/>
        <p:txBody>
          <a:bodyPr/>
          <a:lstStyle/>
          <a:p>
            <a:r>
              <a:rPr lang="en-GB"/>
              <a:t>Workplace air monitoring for cadmium ICdA webinar</a:t>
            </a:r>
            <a:endParaRPr lang="en-BE"/>
          </a:p>
        </p:txBody>
      </p:sp>
      <p:sp>
        <p:nvSpPr>
          <p:cNvPr id="6" name="Slide Number Placeholder 5">
            <a:extLst>
              <a:ext uri="{FF2B5EF4-FFF2-40B4-BE49-F238E27FC236}">
                <a16:creationId xmlns:a16="http://schemas.microsoft.com/office/drawing/2014/main" id="{B2A56EDE-52A2-487C-BF01-0D0658C6826C}"/>
              </a:ext>
            </a:extLst>
          </p:cNvPr>
          <p:cNvSpPr>
            <a:spLocks noGrp="1"/>
          </p:cNvSpPr>
          <p:nvPr>
            <p:ph type="sldNum" sz="quarter" idx="12"/>
          </p:nvPr>
        </p:nvSpPr>
        <p:spPr/>
        <p:txBody>
          <a:bodyPr/>
          <a:lstStyle/>
          <a:p>
            <a:fld id="{5A16A431-4E15-464C-8A2A-EB1FFCEAFF66}" type="slidenum">
              <a:rPr lang="en-BE" smtClean="0"/>
              <a:t>‹#›</a:t>
            </a:fld>
            <a:endParaRPr lang="en-BE"/>
          </a:p>
        </p:txBody>
      </p:sp>
    </p:spTree>
    <p:extLst>
      <p:ext uri="{BB962C8B-B14F-4D97-AF65-F5344CB8AC3E}">
        <p14:creationId xmlns:p14="http://schemas.microsoft.com/office/powerpoint/2010/main" val="21389300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3C65F19-2707-4F03-B67F-D702A258F52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BE"/>
          </a:p>
        </p:txBody>
      </p:sp>
      <p:sp>
        <p:nvSpPr>
          <p:cNvPr id="3" name="Vertical Text Placeholder 2">
            <a:extLst>
              <a:ext uri="{FF2B5EF4-FFF2-40B4-BE49-F238E27FC236}">
                <a16:creationId xmlns:a16="http://schemas.microsoft.com/office/drawing/2014/main" id="{3633157D-EB64-445A-A4EA-FCC02F7FAD3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4" name="Date Placeholder 3">
            <a:extLst>
              <a:ext uri="{FF2B5EF4-FFF2-40B4-BE49-F238E27FC236}">
                <a16:creationId xmlns:a16="http://schemas.microsoft.com/office/drawing/2014/main" id="{8D3478C8-BB72-48B9-B206-139B65EB79D4}"/>
              </a:ext>
            </a:extLst>
          </p:cNvPr>
          <p:cNvSpPr>
            <a:spLocks noGrp="1"/>
          </p:cNvSpPr>
          <p:nvPr>
            <p:ph type="dt" sz="half" idx="10"/>
          </p:nvPr>
        </p:nvSpPr>
        <p:spPr/>
        <p:txBody>
          <a:bodyPr/>
          <a:lstStyle/>
          <a:p>
            <a:r>
              <a:rPr lang="en-BE"/>
              <a:t>10/03/2023</a:t>
            </a:r>
          </a:p>
        </p:txBody>
      </p:sp>
      <p:sp>
        <p:nvSpPr>
          <p:cNvPr id="5" name="Footer Placeholder 4">
            <a:extLst>
              <a:ext uri="{FF2B5EF4-FFF2-40B4-BE49-F238E27FC236}">
                <a16:creationId xmlns:a16="http://schemas.microsoft.com/office/drawing/2014/main" id="{0C9E5240-54BC-4522-9CC4-B7DC9D84E214}"/>
              </a:ext>
            </a:extLst>
          </p:cNvPr>
          <p:cNvSpPr>
            <a:spLocks noGrp="1"/>
          </p:cNvSpPr>
          <p:nvPr>
            <p:ph type="ftr" sz="quarter" idx="11"/>
          </p:nvPr>
        </p:nvSpPr>
        <p:spPr/>
        <p:txBody>
          <a:bodyPr/>
          <a:lstStyle/>
          <a:p>
            <a:r>
              <a:rPr lang="en-GB"/>
              <a:t>Workplace air monitoring for cadmium ICdA webinar</a:t>
            </a:r>
            <a:endParaRPr lang="en-BE"/>
          </a:p>
        </p:txBody>
      </p:sp>
      <p:sp>
        <p:nvSpPr>
          <p:cNvPr id="6" name="Slide Number Placeholder 5">
            <a:extLst>
              <a:ext uri="{FF2B5EF4-FFF2-40B4-BE49-F238E27FC236}">
                <a16:creationId xmlns:a16="http://schemas.microsoft.com/office/drawing/2014/main" id="{0765E073-1C78-4A9A-8D77-90769AAA11A1}"/>
              </a:ext>
            </a:extLst>
          </p:cNvPr>
          <p:cNvSpPr>
            <a:spLocks noGrp="1"/>
          </p:cNvSpPr>
          <p:nvPr>
            <p:ph type="sldNum" sz="quarter" idx="12"/>
          </p:nvPr>
        </p:nvSpPr>
        <p:spPr/>
        <p:txBody>
          <a:bodyPr/>
          <a:lstStyle/>
          <a:p>
            <a:fld id="{5A16A431-4E15-464C-8A2A-EB1FFCEAFF66}" type="slidenum">
              <a:rPr lang="en-BE" smtClean="0"/>
              <a:t>‹#›</a:t>
            </a:fld>
            <a:endParaRPr lang="en-BE"/>
          </a:p>
        </p:txBody>
      </p:sp>
    </p:spTree>
    <p:extLst>
      <p:ext uri="{BB962C8B-B14F-4D97-AF65-F5344CB8AC3E}">
        <p14:creationId xmlns:p14="http://schemas.microsoft.com/office/powerpoint/2010/main" val="1123567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3566E-1334-4EDD-9728-8E40006BB052}"/>
              </a:ext>
            </a:extLst>
          </p:cNvPr>
          <p:cNvSpPr>
            <a:spLocks noGrp="1"/>
          </p:cNvSpPr>
          <p:nvPr>
            <p:ph type="title"/>
          </p:nvPr>
        </p:nvSpPr>
        <p:spPr/>
        <p:txBody>
          <a:bodyPr/>
          <a:lstStyle>
            <a:lvl1pPr>
              <a:defRPr b="1"/>
            </a:lvl1pPr>
          </a:lstStyle>
          <a:p>
            <a:r>
              <a:rPr lang="en-US" dirty="0"/>
              <a:t>Click to edit Master title style</a:t>
            </a:r>
            <a:endParaRPr lang="en-BE" dirty="0"/>
          </a:p>
        </p:txBody>
      </p:sp>
      <p:sp>
        <p:nvSpPr>
          <p:cNvPr id="3" name="Content Placeholder 2">
            <a:extLst>
              <a:ext uri="{FF2B5EF4-FFF2-40B4-BE49-F238E27FC236}">
                <a16:creationId xmlns:a16="http://schemas.microsoft.com/office/drawing/2014/main" id="{6D71BA66-4F06-43F7-B4B8-D7F1D5729DD0}"/>
              </a:ext>
            </a:extLst>
          </p:cNvPr>
          <p:cNvSpPr>
            <a:spLocks noGrp="1"/>
          </p:cNvSpPr>
          <p:nvPr>
            <p:ph idx="1"/>
          </p:nvPr>
        </p:nvSpPr>
        <p:spPr/>
        <p:txBody>
          <a:bodyPr/>
          <a:lstStyle>
            <a:lvl2pPr>
              <a:defRPr>
                <a:solidFill>
                  <a:schemeClr val="accent6">
                    <a:lumMod val="75000"/>
                  </a:schemeClr>
                </a:solidFill>
              </a:defRPr>
            </a:lvl2pPr>
            <a:lvl3pPr>
              <a:defRPr>
                <a:solidFill>
                  <a:srgbClr val="C00000"/>
                </a:solidFill>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BE" dirty="0"/>
          </a:p>
        </p:txBody>
      </p:sp>
      <p:sp>
        <p:nvSpPr>
          <p:cNvPr id="4" name="Date Placeholder 3">
            <a:extLst>
              <a:ext uri="{FF2B5EF4-FFF2-40B4-BE49-F238E27FC236}">
                <a16:creationId xmlns:a16="http://schemas.microsoft.com/office/drawing/2014/main" id="{43DC7A41-B014-4B4E-9784-68A02F4A7002}"/>
              </a:ext>
            </a:extLst>
          </p:cNvPr>
          <p:cNvSpPr>
            <a:spLocks noGrp="1"/>
          </p:cNvSpPr>
          <p:nvPr>
            <p:ph type="dt" sz="half" idx="10"/>
          </p:nvPr>
        </p:nvSpPr>
        <p:spPr/>
        <p:txBody>
          <a:bodyPr/>
          <a:lstStyle/>
          <a:p>
            <a:r>
              <a:rPr lang="en-BE"/>
              <a:t>10/03/2023</a:t>
            </a:r>
            <a:endParaRPr lang="en-BE" dirty="0"/>
          </a:p>
        </p:txBody>
      </p:sp>
      <p:sp>
        <p:nvSpPr>
          <p:cNvPr id="5" name="Footer Placeholder 4">
            <a:extLst>
              <a:ext uri="{FF2B5EF4-FFF2-40B4-BE49-F238E27FC236}">
                <a16:creationId xmlns:a16="http://schemas.microsoft.com/office/drawing/2014/main" id="{68DEEA7B-C3DA-44E1-93D8-86B6BBF003D5}"/>
              </a:ext>
            </a:extLst>
          </p:cNvPr>
          <p:cNvSpPr>
            <a:spLocks noGrp="1"/>
          </p:cNvSpPr>
          <p:nvPr>
            <p:ph type="ftr" sz="quarter" idx="11"/>
          </p:nvPr>
        </p:nvSpPr>
        <p:spPr/>
        <p:txBody>
          <a:bodyPr/>
          <a:lstStyle/>
          <a:p>
            <a:r>
              <a:rPr lang="en-GB" dirty="0"/>
              <a:t>Workplace air monitoring for cadmium</a:t>
            </a:r>
          </a:p>
          <a:p>
            <a:r>
              <a:rPr lang="en-GB" dirty="0" err="1"/>
              <a:t>ICdA</a:t>
            </a:r>
            <a:r>
              <a:rPr lang="en-GB" dirty="0"/>
              <a:t> webinar</a:t>
            </a:r>
            <a:endParaRPr lang="en-BE" dirty="0"/>
          </a:p>
        </p:txBody>
      </p:sp>
      <p:sp>
        <p:nvSpPr>
          <p:cNvPr id="6" name="Slide Number Placeholder 5">
            <a:extLst>
              <a:ext uri="{FF2B5EF4-FFF2-40B4-BE49-F238E27FC236}">
                <a16:creationId xmlns:a16="http://schemas.microsoft.com/office/drawing/2014/main" id="{F05DF5B0-B124-43F4-9711-558EF994B101}"/>
              </a:ext>
            </a:extLst>
          </p:cNvPr>
          <p:cNvSpPr>
            <a:spLocks noGrp="1"/>
          </p:cNvSpPr>
          <p:nvPr>
            <p:ph type="sldNum" sz="quarter" idx="12"/>
          </p:nvPr>
        </p:nvSpPr>
        <p:spPr/>
        <p:txBody>
          <a:bodyPr/>
          <a:lstStyle/>
          <a:p>
            <a:fld id="{5A16A431-4E15-464C-8A2A-EB1FFCEAFF66}" type="slidenum">
              <a:rPr lang="en-BE" smtClean="0"/>
              <a:t>‹#›</a:t>
            </a:fld>
            <a:endParaRPr lang="en-BE" dirty="0"/>
          </a:p>
        </p:txBody>
      </p:sp>
    </p:spTree>
    <p:extLst>
      <p:ext uri="{BB962C8B-B14F-4D97-AF65-F5344CB8AC3E}">
        <p14:creationId xmlns:p14="http://schemas.microsoft.com/office/powerpoint/2010/main" val="2269393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50AA6-80D5-4548-B589-93625D00973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BE"/>
          </a:p>
        </p:txBody>
      </p:sp>
      <p:sp>
        <p:nvSpPr>
          <p:cNvPr id="3" name="Text Placeholder 2">
            <a:extLst>
              <a:ext uri="{FF2B5EF4-FFF2-40B4-BE49-F238E27FC236}">
                <a16:creationId xmlns:a16="http://schemas.microsoft.com/office/drawing/2014/main" id="{F61E1766-0815-44FE-AF27-A823AAD527D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2D3024D-4280-4DC8-8014-8ACAA7DFD80B}"/>
              </a:ext>
            </a:extLst>
          </p:cNvPr>
          <p:cNvSpPr>
            <a:spLocks noGrp="1"/>
          </p:cNvSpPr>
          <p:nvPr>
            <p:ph type="dt" sz="half" idx="10"/>
          </p:nvPr>
        </p:nvSpPr>
        <p:spPr/>
        <p:txBody>
          <a:bodyPr/>
          <a:lstStyle/>
          <a:p>
            <a:r>
              <a:rPr lang="en-BE"/>
              <a:t>10/03/2023</a:t>
            </a:r>
          </a:p>
        </p:txBody>
      </p:sp>
      <p:sp>
        <p:nvSpPr>
          <p:cNvPr id="5" name="Footer Placeholder 4">
            <a:extLst>
              <a:ext uri="{FF2B5EF4-FFF2-40B4-BE49-F238E27FC236}">
                <a16:creationId xmlns:a16="http://schemas.microsoft.com/office/drawing/2014/main" id="{9AA93B50-BC53-4285-A85F-6F834FD0FB4F}"/>
              </a:ext>
            </a:extLst>
          </p:cNvPr>
          <p:cNvSpPr>
            <a:spLocks noGrp="1"/>
          </p:cNvSpPr>
          <p:nvPr>
            <p:ph type="ftr" sz="quarter" idx="11"/>
          </p:nvPr>
        </p:nvSpPr>
        <p:spPr/>
        <p:txBody>
          <a:bodyPr/>
          <a:lstStyle/>
          <a:p>
            <a:r>
              <a:rPr lang="en-GB"/>
              <a:t>Workplace air monitoring for cadmium ICdA webinar</a:t>
            </a:r>
            <a:endParaRPr lang="en-BE"/>
          </a:p>
        </p:txBody>
      </p:sp>
      <p:sp>
        <p:nvSpPr>
          <p:cNvPr id="6" name="Slide Number Placeholder 5">
            <a:extLst>
              <a:ext uri="{FF2B5EF4-FFF2-40B4-BE49-F238E27FC236}">
                <a16:creationId xmlns:a16="http://schemas.microsoft.com/office/drawing/2014/main" id="{2D105988-1ED1-49CF-AB0C-AD83B0F8D2DA}"/>
              </a:ext>
            </a:extLst>
          </p:cNvPr>
          <p:cNvSpPr>
            <a:spLocks noGrp="1"/>
          </p:cNvSpPr>
          <p:nvPr>
            <p:ph type="sldNum" sz="quarter" idx="12"/>
          </p:nvPr>
        </p:nvSpPr>
        <p:spPr/>
        <p:txBody>
          <a:bodyPr/>
          <a:lstStyle/>
          <a:p>
            <a:fld id="{5A16A431-4E15-464C-8A2A-EB1FFCEAFF66}" type="slidenum">
              <a:rPr lang="en-BE" smtClean="0"/>
              <a:t>‹#›</a:t>
            </a:fld>
            <a:endParaRPr lang="en-BE"/>
          </a:p>
        </p:txBody>
      </p:sp>
    </p:spTree>
    <p:extLst>
      <p:ext uri="{BB962C8B-B14F-4D97-AF65-F5344CB8AC3E}">
        <p14:creationId xmlns:p14="http://schemas.microsoft.com/office/powerpoint/2010/main" val="730682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A4B21-FD03-4D6F-89F1-8A3919A2F16E}"/>
              </a:ext>
            </a:extLst>
          </p:cNvPr>
          <p:cNvSpPr>
            <a:spLocks noGrp="1"/>
          </p:cNvSpPr>
          <p:nvPr>
            <p:ph type="title"/>
          </p:nvPr>
        </p:nvSpPr>
        <p:spPr/>
        <p:txBody>
          <a:bodyPr/>
          <a:lstStyle/>
          <a:p>
            <a:r>
              <a:rPr lang="en-US"/>
              <a:t>Click to edit Master title style</a:t>
            </a:r>
            <a:endParaRPr lang="en-BE"/>
          </a:p>
        </p:txBody>
      </p:sp>
      <p:sp>
        <p:nvSpPr>
          <p:cNvPr id="3" name="Content Placeholder 2">
            <a:extLst>
              <a:ext uri="{FF2B5EF4-FFF2-40B4-BE49-F238E27FC236}">
                <a16:creationId xmlns:a16="http://schemas.microsoft.com/office/drawing/2014/main" id="{23CE386E-A051-467F-9481-17C10DE58137}"/>
              </a:ext>
            </a:extLst>
          </p:cNvPr>
          <p:cNvSpPr>
            <a:spLocks noGrp="1"/>
          </p:cNvSpPr>
          <p:nvPr>
            <p:ph sz="half" idx="1"/>
          </p:nvPr>
        </p:nvSpPr>
        <p:spPr>
          <a:xfrm>
            <a:off x="838201" y="1825625"/>
            <a:ext cx="245996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4" name="Content Placeholder 3">
            <a:extLst>
              <a:ext uri="{FF2B5EF4-FFF2-40B4-BE49-F238E27FC236}">
                <a16:creationId xmlns:a16="http://schemas.microsoft.com/office/drawing/2014/main" id="{AA80D80B-416B-4F4D-AB56-AD9B75BF829A}"/>
              </a:ext>
            </a:extLst>
          </p:cNvPr>
          <p:cNvSpPr>
            <a:spLocks noGrp="1"/>
          </p:cNvSpPr>
          <p:nvPr>
            <p:ph sz="half" idx="2"/>
          </p:nvPr>
        </p:nvSpPr>
        <p:spPr>
          <a:xfrm>
            <a:off x="8893834" y="1825625"/>
            <a:ext cx="2459966"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BE" dirty="0"/>
          </a:p>
        </p:txBody>
      </p:sp>
      <p:sp>
        <p:nvSpPr>
          <p:cNvPr id="5" name="Date Placeholder 4">
            <a:extLst>
              <a:ext uri="{FF2B5EF4-FFF2-40B4-BE49-F238E27FC236}">
                <a16:creationId xmlns:a16="http://schemas.microsoft.com/office/drawing/2014/main" id="{78D97863-60D9-406A-BD19-6FE913B02CB9}"/>
              </a:ext>
            </a:extLst>
          </p:cNvPr>
          <p:cNvSpPr>
            <a:spLocks noGrp="1"/>
          </p:cNvSpPr>
          <p:nvPr>
            <p:ph type="dt" sz="half" idx="10"/>
          </p:nvPr>
        </p:nvSpPr>
        <p:spPr/>
        <p:txBody>
          <a:bodyPr/>
          <a:lstStyle/>
          <a:p>
            <a:r>
              <a:rPr lang="en-BE"/>
              <a:t>10/03/2023</a:t>
            </a:r>
          </a:p>
        </p:txBody>
      </p:sp>
      <p:sp>
        <p:nvSpPr>
          <p:cNvPr id="6" name="Footer Placeholder 5">
            <a:extLst>
              <a:ext uri="{FF2B5EF4-FFF2-40B4-BE49-F238E27FC236}">
                <a16:creationId xmlns:a16="http://schemas.microsoft.com/office/drawing/2014/main" id="{29F3A4A6-2FBE-4F1B-89A9-853FCB3D20BF}"/>
              </a:ext>
            </a:extLst>
          </p:cNvPr>
          <p:cNvSpPr>
            <a:spLocks noGrp="1"/>
          </p:cNvSpPr>
          <p:nvPr>
            <p:ph type="ftr" sz="quarter" idx="11"/>
          </p:nvPr>
        </p:nvSpPr>
        <p:spPr/>
        <p:txBody>
          <a:bodyPr/>
          <a:lstStyle/>
          <a:p>
            <a:r>
              <a:rPr lang="en-GB"/>
              <a:t>Workplace air monitoring for cadmium ICdA webinar</a:t>
            </a:r>
            <a:endParaRPr lang="en-BE"/>
          </a:p>
        </p:txBody>
      </p:sp>
      <p:sp>
        <p:nvSpPr>
          <p:cNvPr id="7" name="Slide Number Placeholder 6">
            <a:extLst>
              <a:ext uri="{FF2B5EF4-FFF2-40B4-BE49-F238E27FC236}">
                <a16:creationId xmlns:a16="http://schemas.microsoft.com/office/drawing/2014/main" id="{7F0CBB6F-D9A5-4B00-B59C-A54D40268807}"/>
              </a:ext>
            </a:extLst>
          </p:cNvPr>
          <p:cNvSpPr>
            <a:spLocks noGrp="1"/>
          </p:cNvSpPr>
          <p:nvPr>
            <p:ph type="sldNum" sz="quarter" idx="12"/>
          </p:nvPr>
        </p:nvSpPr>
        <p:spPr/>
        <p:txBody>
          <a:bodyPr/>
          <a:lstStyle/>
          <a:p>
            <a:fld id="{5A16A431-4E15-464C-8A2A-EB1FFCEAFF66}" type="slidenum">
              <a:rPr lang="en-BE" smtClean="0"/>
              <a:t>‹#›</a:t>
            </a:fld>
            <a:endParaRPr lang="en-BE"/>
          </a:p>
        </p:txBody>
      </p:sp>
      <p:sp>
        <p:nvSpPr>
          <p:cNvPr id="8" name="Content Placeholder 2">
            <a:extLst>
              <a:ext uri="{FF2B5EF4-FFF2-40B4-BE49-F238E27FC236}">
                <a16:creationId xmlns:a16="http://schemas.microsoft.com/office/drawing/2014/main" id="{A5A195B7-6DCD-41AD-82B3-0CD9CC8E150D}"/>
              </a:ext>
            </a:extLst>
          </p:cNvPr>
          <p:cNvSpPr>
            <a:spLocks noGrp="1"/>
          </p:cNvSpPr>
          <p:nvPr>
            <p:ph sz="half" idx="13"/>
          </p:nvPr>
        </p:nvSpPr>
        <p:spPr>
          <a:xfrm>
            <a:off x="6213895" y="1825625"/>
            <a:ext cx="2459966"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BE" dirty="0"/>
          </a:p>
        </p:txBody>
      </p:sp>
      <p:sp>
        <p:nvSpPr>
          <p:cNvPr id="9" name="Content Placeholder 2">
            <a:extLst>
              <a:ext uri="{FF2B5EF4-FFF2-40B4-BE49-F238E27FC236}">
                <a16:creationId xmlns:a16="http://schemas.microsoft.com/office/drawing/2014/main" id="{5F3E9219-5C68-444B-BC78-6C9E2980F8B3}"/>
              </a:ext>
            </a:extLst>
          </p:cNvPr>
          <p:cNvSpPr>
            <a:spLocks noGrp="1"/>
          </p:cNvSpPr>
          <p:nvPr>
            <p:ph sz="half" idx="14"/>
          </p:nvPr>
        </p:nvSpPr>
        <p:spPr>
          <a:xfrm>
            <a:off x="3518140" y="1825625"/>
            <a:ext cx="2459966"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BE" dirty="0"/>
          </a:p>
        </p:txBody>
      </p:sp>
    </p:spTree>
    <p:extLst>
      <p:ext uri="{BB962C8B-B14F-4D97-AF65-F5344CB8AC3E}">
        <p14:creationId xmlns:p14="http://schemas.microsoft.com/office/powerpoint/2010/main" val="1418774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7D974-2761-4D99-B3AB-55B52C0F0CE8}"/>
              </a:ext>
            </a:extLst>
          </p:cNvPr>
          <p:cNvSpPr>
            <a:spLocks noGrp="1"/>
          </p:cNvSpPr>
          <p:nvPr>
            <p:ph type="title"/>
          </p:nvPr>
        </p:nvSpPr>
        <p:spPr>
          <a:xfrm>
            <a:off x="839788" y="365125"/>
            <a:ext cx="10515600" cy="1325563"/>
          </a:xfrm>
        </p:spPr>
        <p:txBody>
          <a:bodyPr/>
          <a:lstStyle/>
          <a:p>
            <a:r>
              <a:rPr lang="en-US"/>
              <a:t>Click to edit Master title style</a:t>
            </a:r>
            <a:endParaRPr lang="en-BE"/>
          </a:p>
        </p:txBody>
      </p:sp>
      <p:sp>
        <p:nvSpPr>
          <p:cNvPr id="3" name="Text Placeholder 2">
            <a:extLst>
              <a:ext uri="{FF2B5EF4-FFF2-40B4-BE49-F238E27FC236}">
                <a16:creationId xmlns:a16="http://schemas.microsoft.com/office/drawing/2014/main" id="{0B59B9BA-8632-4DB3-9929-9B72CDBE314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794DF92-0699-408D-9B92-4EBDCE33F14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5" name="Text Placeholder 4">
            <a:extLst>
              <a:ext uri="{FF2B5EF4-FFF2-40B4-BE49-F238E27FC236}">
                <a16:creationId xmlns:a16="http://schemas.microsoft.com/office/drawing/2014/main" id="{6E0EE230-F70C-4E4C-BE63-E81CFB28A1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5CA1301-0526-4F67-A585-5D49859FD65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7" name="Date Placeholder 6">
            <a:extLst>
              <a:ext uri="{FF2B5EF4-FFF2-40B4-BE49-F238E27FC236}">
                <a16:creationId xmlns:a16="http://schemas.microsoft.com/office/drawing/2014/main" id="{694D5AE3-515A-4160-8129-F84905481215}"/>
              </a:ext>
            </a:extLst>
          </p:cNvPr>
          <p:cNvSpPr>
            <a:spLocks noGrp="1"/>
          </p:cNvSpPr>
          <p:nvPr>
            <p:ph type="dt" sz="half" idx="10"/>
          </p:nvPr>
        </p:nvSpPr>
        <p:spPr/>
        <p:txBody>
          <a:bodyPr/>
          <a:lstStyle/>
          <a:p>
            <a:r>
              <a:rPr lang="en-BE"/>
              <a:t>10/03/2023</a:t>
            </a:r>
          </a:p>
        </p:txBody>
      </p:sp>
      <p:sp>
        <p:nvSpPr>
          <p:cNvPr id="8" name="Footer Placeholder 7">
            <a:extLst>
              <a:ext uri="{FF2B5EF4-FFF2-40B4-BE49-F238E27FC236}">
                <a16:creationId xmlns:a16="http://schemas.microsoft.com/office/drawing/2014/main" id="{EA2DDDD9-B1BC-477D-A9CA-BBA591046374}"/>
              </a:ext>
            </a:extLst>
          </p:cNvPr>
          <p:cNvSpPr>
            <a:spLocks noGrp="1"/>
          </p:cNvSpPr>
          <p:nvPr>
            <p:ph type="ftr" sz="quarter" idx="11"/>
          </p:nvPr>
        </p:nvSpPr>
        <p:spPr/>
        <p:txBody>
          <a:bodyPr/>
          <a:lstStyle/>
          <a:p>
            <a:r>
              <a:rPr lang="en-GB"/>
              <a:t>Workplace air monitoring for cadmium ICdA webinar</a:t>
            </a:r>
            <a:endParaRPr lang="en-BE"/>
          </a:p>
        </p:txBody>
      </p:sp>
      <p:sp>
        <p:nvSpPr>
          <p:cNvPr id="9" name="Slide Number Placeholder 8">
            <a:extLst>
              <a:ext uri="{FF2B5EF4-FFF2-40B4-BE49-F238E27FC236}">
                <a16:creationId xmlns:a16="http://schemas.microsoft.com/office/drawing/2014/main" id="{B203AFB1-BFF4-4F85-9239-B6ACF9D8F17B}"/>
              </a:ext>
            </a:extLst>
          </p:cNvPr>
          <p:cNvSpPr>
            <a:spLocks noGrp="1"/>
          </p:cNvSpPr>
          <p:nvPr>
            <p:ph type="sldNum" sz="quarter" idx="12"/>
          </p:nvPr>
        </p:nvSpPr>
        <p:spPr/>
        <p:txBody>
          <a:bodyPr/>
          <a:lstStyle/>
          <a:p>
            <a:fld id="{5A16A431-4E15-464C-8A2A-EB1FFCEAFF66}" type="slidenum">
              <a:rPr lang="en-BE" smtClean="0"/>
              <a:t>‹#›</a:t>
            </a:fld>
            <a:endParaRPr lang="en-BE"/>
          </a:p>
        </p:txBody>
      </p:sp>
    </p:spTree>
    <p:extLst>
      <p:ext uri="{BB962C8B-B14F-4D97-AF65-F5344CB8AC3E}">
        <p14:creationId xmlns:p14="http://schemas.microsoft.com/office/powerpoint/2010/main" val="37804123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0700A-FF99-4DA3-85B0-FB310374AEF7}"/>
              </a:ext>
            </a:extLst>
          </p:cNvPr>
          <p:cNvSpPr>
            <a:spLocks noGrp="1"/>
          </p:cNvSpPr>
          <p:nvPr>
            <p:ph type="title"/>
          </p:nvPr>
        </p:nvSpPr>
        <p:spPr>
          <a:xfrm>
            <a:off x="0" y="1593289"/>
            <a:ext cx="12192000" cy="1325563"/>
          </a:xfrm>
          <a:solidFill>
            <a:schemeClr val="accent5">
              <a:lumMod val="20000"/>
              <a:lumOff val="80000"/>
            </a:schemeClr>
          </a:solidFill>
        </p:spPr>
        <p:txBody>
          <a:bodyPr/>
          <a:lstStyle>
            <a:lvl1pPr algn="ctr">
              <a:defRPr b="1"/>
            </a:lvl1pPr>
          </a:lstStyle>
          <a:p>
            <a:r>
              <a:rPr lang="en-US"/>
              <a:t>Click to edit Master title style</a:t>
            </a:r>
            <a:endParaRPr lang="en-BE"/>
          </a:p>
        </p:txBody>
      </p:sp>
      <p:sp>
        <p:nvSpPr>
          <p:cNvPr id="3" name="Date Placeholder 2">
            <a:extLst>
              <a:ext uri="{FF2B5EF4-FFF2-40B4-BE49-F238E27FC236}">
                <a16:creationId xmlns:a16="http://schemas.microsoft.com/office/drawing/2014/main" id="{0CB1B60A-5540-48A5-915D-DB5F63A9AC00}"/>
              </a:ext>
            </a:extLst>
          </p:cNvPr>
          <p:cNvSpPr>
            <a:spLocks noGrp="1"/>
          </p:cNvSpPr>
          <p:nvPr>
            <p:ph type="dt" sz="half" idx="10"/>
          </p:nvPr>
        </p:nvSpPr>
        <p:spPr/>
        <p:txBody>
          <a:bodyPr/>
          <a:lstStyle/>
          <a:p>
            <a:r>
              <a:rPr lang="en-BE"/>
              <a:t>10/03/2023</a:t>
            </a:r>
          </a:p>
        </p:txBody>
      </p:sp>
      <p:sp>
        <p:nvSpPr>
          <p:cNvPr id="4" name="Footer Placeholder 3">
            <a:extLst>
              <a:ext uri="{FF2B5EF4-FFF2-40B4-BE49-F238E27FC236}">
                <a16:creationId xmlns:a16="http://schemas.microsoft.com/office/drawing/2014/main" id="{A65E3549-105D-4726-B705-674D861441BA}"/>
              </a:ext>
            </a:extLst>
          </p:cNvPr>
          <p:cNvSpPr>
            <a:spLocks noGrp="1"/>
          </p:cNvSpPr>
          <p:nvPr>
            <p:ph type="ftr" sz="quarter" idx="11"/>
          </p:nvPr>
        </p:nvSpPr>
        <p:spPr/>
        <p:txBody>
          <a:bodyPr/>
          <a:lstStyle/>
          <a:p>
            <a:r>
              <a:rPr lang="en-GB" dirty="0"/>
              <a:t>Workplace air monitoring for cadmium</a:t>
            </a:r>
          </a:p>
          <a:p>
            <a:r>
              <a:rPr lang="en-GB" dirty="0" err="1"/>
              <a:t>ICdA</a:t>
            </a:r>
            <a:r>
              <a:rPr lang="en-GB" dirty="0"/>
              <a:t> webinar</a:t>
            </a:r>
            <a:endParaRPr lang="en-BE" dirty="0"/>
          </a:p>
        </p:txBody>
      </p:sp>
      <p:sp>
        <p:nvSpPr>
          <p:cNvPr id="5" name="Slide Number Placeholder 4">
            <a:extLst>
              <a:ext uri="{FF2B5EF4-FFF2-40B4-BE49-F238E27FC236}">
                <a16:creationId xmlns:a16="http://schemas.microsoft.com/office/drawing/2014/main" id="{525FD446-7977-4C51-9BB8-5671097908A0}"/>
              </a:ext>
            </a:extLst>
          </p:cNvPr>
          <p:cNvSpPr>
            <a:spLocks noGrp="1"/>
          </p:cNvSpPr>
          <p:nvPr>
            <p:ph type="sldNum" sz="quarter" idx="12"/>
          </p:nvPr>
        </p:nvSpPr>
        <p:spPr/>
        <p:txBody>
          <a:bodyPr/>
          <a:lstStyle/>
          <a:p>
            <a:fld id="{5A16A431-4E15-464C-8A2A-EB1FFCEAFF66}" type="slidenum">
              <a:rPr lang="en-BE" smtClean="0"/>
              <a:t>‹#›</a:t>
            </a:fld>
            <a:endParaRPr lang="en-BE"/>
          </a:p>
        </p:txBody>
      </p:sp>
    </p:spTree>
    <p:extLst>
      <p:ext uri="{BB962C8B-B14F-4D97-AF65-F5344CB8AC3E}">
        <p14:creationId xmlns:p14="http://schemas.microsoft.com/office/powerpoint/2010/main" val="26151314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688ABC9-2730-4977-AA36-FE9C65313B66}"/>
              </a:ext>
            </a:extLst>
          </p:cNvPr>
          <p:cNvSpPr>
            <a:spLocks noGrp="1"/>
          </p:cNvSpPr>
          <p:nvPr>
            <p:ph type="dt" sz="half" idx="10"/>
          </p:nvPr>
        </p:nvSpPr>
        <p:spPr/>
        <p:txBody>
          <a:bodyPr/>
          <a:lstStyle/>
          <a:p>
            <a:r>
              <a:rPr lang="en-BE"/>
              <a:t>10/03/2023</a:t>
            </a:r>
          </a:p>
        </p:txBody>
      </p:sp>
      <p:sp>
        <p:nvSpPr>
          <p:cNvPr id="3" name="Footer Placeholder 2">
            <a:extLst>
              <a:ext uri="{FF2B5EF4-FFF2-40B4-BE49-F238E27FC236}">
                <a16:creationId xmlns:a16="http://schemas.microsoft.com/office/drawing/2014/main" id="{91696AEE-4F52-4E94-AD01-FBAD9E026FF6}"/>
              </a:ext>
            </a:extLst>
          </p:cNvPr>
          <p:cNvSpPr>
            <a:spLocks noGrp="1"/>
          </p:cNvSpPr>
          <p:nvPr>
            <p:ph type="ftr" sz="quarter" idx="11"/>
          </p:nvPr>
        </p:nvSpPr>
        <p:spPr/>
        <p:txBody>
          <a:bodyPr/>
          <a:lstStyle/>
          <a:p>
            <a:r>
              <a:rPr lang="en-GB"/>
              <a:t>Workplace air monitoring for cadmium ICdA webinar</a:t>
            </a:r>
            <a:endParaRPr lang="en-BE"/>
          </a:p>
        </p:txBody>
      </p:sp>
      <p:sp>
        <p:nvSpPr>
          <p:cNvPr id="4" name="Slide Number Placeholder 3">
            <a:extLst>
              <a:ext uri="{FF2B5EF4-FFF2-40B4-BE49-F238E27FC236}">
                <a16:creationId xmlns:a16="http://schemas.microsoft.com/office/drawing/2014/main" id="{629BDF88-C3D9-49ED-A511-9ABE82BCD9E1}"/>
              </a:ext>
            </a:extLst>
          </p:cNvPr>
          <p:cNvSpPr>
            <a:spLocks noGrp="1"/>
          </p:cNvSpPr>
          <p:nvPr>
            <p:ph type="sldNum" sz="quarter" idx="12"/>
          </p:nvPr>
        </p:nvSpPr>
        <p:spPr/>
        <p:txBody>
          <a:bodyPr/>
          <a:lstStyle/>
          <a:p>
            <a:fld id="{5A16A431-4E15-464C-8A2A-EB1FFCEAFF66}" type="slidenum">
              <a:rPr lang="en-BE" smtClean="0"/>
              <a:t>‹#›</a:t>
            </a:fld>
            <a:endParaRPr lang="en-BE"/>
          </a:p>
        </p:txBody>
      </p:sp>
    </p:spTree>
    <p:extLst>
      <p:ext uri="{BB962C8B-B14F-4D97-AF65-F5344CB8AC3E}">
        <p14:creationId xmlns:p14="http://schemas.microsoft.com/office/powerpoint/2010/main" val="12548415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324C1-AF66-4C7F-A66E-ACC833E17E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BE"/>
          </a:p>
        </p:txBody>
      </p:sp>
      <p:sp>
        <p:nvSpPr>
          <p:cNvPr id="3" name="Content Placeholder 2">
            <a:extLst>
              <a:ext uri="{FF2B5EF4-FFF2-40B4-BE49-F238E27FC236}">
                <a16:creationId xmlns:a16="http://schemas.microsoft.com/office/drawing/2014/main" id="{EEE0FE0D-C606-4AAB-B8DB-B7E1B0DF148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4" name="Text Placeholder 3">
            <a:extLst>
              <a:ext uri="{FF2B5EF4-FFF2-40B4-BE49-F238E27FC236}">
                <a16:creationId xmlns:a16="http://schemas.microsoft.com/office/drawing/2014/main" id="{48E1D0E2-37E4-402E-8A86-BB081ED234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E087C28-FF71-46CF-8C7C-2126FC06A10E}"/>
              </a:ext>
            </a:extLst>
          </p:cNvPr>
          <p:cNvSpPr>
            <a:spLocks noGrp="1"/>
          </p:cNvSpPr>
          <p:nvPr>
            <p:ph type="dt" sz="half" idx="10"/>
          </p:nvPr>
        </p:nvSpPr>
        <p:spPr/>
        <p:txBody>
          <a:bodyPr/>
          <a:lstStyle/>
          <a:p>
            <a:r>
              <a:rPr lang="en-BE"/>
              <a:t>10/03/2023</a:t>
            </a:r>
          </a:p>
        </p:txBody>
      </p:sp>
      <p:sp>
        <p:nvSpPr>
          <p:cNvPr id="6" name="Footer Placeholder 5">
            <a:extLst>
              <a:ext uri="{FF2B5EF4-FFF2-40B4-BE49-F238E27FC236}">
                <a16:creationId xmlns:a16="http://schemas.microsoft.com/office/drawing/2014/main" id="{919AAF96-40EE-4906-B5FF-69FAA2A2B292}"/>
              </a:ext>
            </a:extLst>
          </p:cNvPr>
          <p:cNvSpPr>
            <a:spLocks noGrp="1"/>
          </p:cNvSpPr>
          <p:nvPr>
            <p:ph type="ftr" sz="quarter" idx="11"/>
          </p:nvPr>
        </p:nvSpPr>
        <p:spPr/>
        <p:txBody>
          <a:bodyPr/>
          <a:lstStyle/>
          <a:p>
            <a:r>
              <a:rPr lang="en-GB"/>
              <a:t>Workplace air monitoring for cadmium ICdA webinar</a:t>
            </a:r>
            <a:endParaRPr lang="en-BE"/>
          </a:p>
        </p:txBody>
      </p:sp>
      <p:sp>
        <p:nvSpPr>
          <p:cNvPr id="7" name="Slide Number Placeholder 6">
            <a:extLst>
              <a:ext uri="{FF2B5EF4-FFF2-40B4-BE49-F238E27FC236}">
                <a16:creationId xmlns:a16="http://schemas.microsoft.com/office/drawing/2014/main" id="{20E20D7B-58C7-4E63-82B1-57AE3B7A7036}"/>
              </a:ext>
            </a:extLst>
          </p:cNvPr>
          <p:cNvSpPr>
            <a:spLocks noGrp="1"/>
          </p:cNvSpPr>
          <p:nvPr>
            <p:ph type="sldNum" sz="quarter" idx="12"/>
          </p:nvPr>
        </p:nvSpPr>
        <p:spPr/>
        <p:txBody>
          <a:bodyPr/>
          <a:lstStyle/>
          <a:p>
            <a:fld id="{5A16A431-4E15-464C-8A2A-EB1FFCEAFF66}" type="slidenum">
              <a:rPr lang="en-BE" smtClean="0"/>
              <a:t>‹#›</a:t>
            </a:fld>
            <a:endParaRPr lang="en-BE"/>
          </a:p>
        </p:txBody>
      </p:sp>
    </p:spTree>
    <p:extLst>
      <p:ext uri="{BB962C8B-B14F-4D97-AF65-F5344CB8AC3E}">
        <p14:creationId xmlns:p14="http://schemas.microsoft.com/office/powerpoint/2010/main" val="25871883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1137A-A748-4640-A97D-E575D760DF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BE"/>
          </a:p>
        </p:txBody>
      </p:sp>
      <p:sp>
        <p:nvSpPr>
          <p:cNvPr id="3" name="Picture Placeholder 2">
            <a:extLst>
              <a:ext uri="{FF2B5EF4-FFF2-40B4-BE49-F238E27FC236}">
                <a16:creationId xmlns:a16="http://schemas.microsoft.com/office/drawing/2014/main" id="{B412B2A2-B57C-44AE-9306-A153B70639F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BE"/>
          </a:p>
        </p:txBody>
      </p:sp>
      <p:sp>
        <p:nvSpPr>
          <p:cNvPr id="4" name="Text Placeholder 3">
            <a:extLst>
              <a:ext uri="{FF2B5EF4-FFF2-40B4-BE49-F238E27FC236}">
                <a16:creationId xmlns:a16="http://schemas.microsoft.com/office/drawing/2014/main" id="{7FD94B86-E1FD-4ACC-8E89-C211BA815F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875E804-AA91-4EF6-A1B7-A651886E6E1E}"/>
              </a:ext>
            </a:extLst>
          </p:cNvPr>
          <p:cNvSpPr>
            <a:spLocks noGrp="1"/>
          </p:cNvSpPr>
          <p:nvPr>
            <p:ph type="dt" sz="half" idx="10"/>
          </p:nvPr>
        </p:nvSpPr>
        <p:spPr/>
        <p:txBody>
          <a:bodyPr/>
          <a:lstStyle/>
          <a:p>
            <a:r>
              <a:rPr lang="en-BE"/>
              <a:t>10/03/2023</a:t>
            </a:r>
          </a:p>
        </p:txBody>
      </p:sp>
      <p:sp>
        <p:nvSpPr>
          <p:cNvPr id="6" name="Footer Placeholder 5">
            <a:extLst>
              <a:ext uri="{FF2B5EF4-FFF2-40B4-BE49-F238E27FC236}">
                <a16:creationId xmlns:a16="http://schemas.microsoft.com/office/drawing/2014/main" id="{0540BBCE-E2B8-47FF-8F0D-BE16EA4DBB63}"/>
              </a:ext>
            </a:extLst>
          </p:cNvPr>
          <p:cNvSpPr>
            <a:spLocks noGrp="1"/>
          </p:cNvSpPr>
          <p:nvPr>
            <p:ph type="ftr" sz="quarter" idx="11"/>
          </p:nvPr>
        </p:nvSpPr>
        <p:spPr/>
        <p:txBody>
          <a:bodyPr/>
          <a:lstStyle/>
          <a:p>
            <a:r>
              <a:rPr lang="en-GB"/>
              <a:t>Workplace air monitoring for cadmium ICdA webinar</a:t>
            </a:r>
            <a:endParaRPr lang="en-BE"/>
          </a:p>
        </p:txBody>
      </p:sp>
      <p:sp>
        <p:nvSpPr>
          <p:cNvPr id="7" name="Slide Number Placeholder 6">
            <a:extLst>
              <a:ext uri="{FF2B5EF4-FFF2-40B4-BE49-F238E27FC236}">
                <a16:creationId xmlns:a16="http://schemas.microsoft.com/office/drawing/2014/main" id="{144FD5FD-DC70-42BC-9D5E-F9795677C8A2}"/>
              </a:ext>
            </a:extLst>
          </p:cNvPr>
          <p:cNvSpPr>
            <a:spLocks noGrp="1"/>
          </p:cNvSpPr>
          <p:nvPr>
            <p:ph type="sldNum" sz="quarter" idx="12"/>
          </p:nvPr>
        </p:nvSpPr>
        <p:spPr/>
        <p:txBody>
          <a:bodyPr/>
          <a:lstStyle/>
          <a:p>
            <a:fld id="{5A16A431-4E15-464C-8A2A-EB1FFCEAFF66}" type="slidenum">
              <a:rPr lang="en-BE" smtClean="0"/>
              <a:t>‹#›</a:t>
            </a:fld>
            <a:endParaRPr lang="en-BE"/>
          </a:p>
        </p:txBody>
      </p:sp>
    </p:spTree>
    <p:extLst>
      <p:ext uri="{BB962C8B-B14F-4D97-AF65-F5344CB8AC3E}">
        <p14:creationId xmlns:p14="http://schemas.microsoft.com/office/powerpoint/2010/main" val="12499410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A95488A-82D1-4138-9046-E681F780344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BE"/>
          </a:p>
        </p:txBody>
      </p:sp>
      <p:sp>
        <p:nvSpPr>
          <p:cNvPr id="3" name="Text Placeholder 2">
            <a:extLst>
              <a:ext uri="{FF2B5EF4-FFF2-40B4-BE49-F238E27FC236}">
                <a16:creationId xmlns:a16="http://schemas.microsoft.com/office/drawing/2014/main" id="{47185799-D165-4667-8563-A94AF50A7DA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4" name="Date Placeholder 3">
            <a:extLst>
              <a:ext uri="{FF2B5EF4-FFF2-40B4-BE49-F238E27FC236}">
                <a16:creationId xmlns:a16="http://schemas.microsoft.com/office/drawing/2014/main" id="{F23558E8-A1BA-4529-AB59-7394B8DE758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BE"/>
              <a:t>10/03/2023</a:t>
            </a:r>
          </a:p>
        </p:txBody>
      </p:sp>
      <p:sp>
        <p:nvSpPr>
          <p:cNvPr id="5" name="Footer Placeholder 4">
            <a:extLst>
              <a:ext uri="{FF2B5EF4-FFF2-40B4-BE49-F238E27FC236}">
                <a16:creationId xmlns:a16="http://schemas.microsoft.com/office/drawing/2014/main" id="{C523909D-5ED6-4FFF-9E3B-86FB861A6B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Workplace air monitoring for cadmium ICdA webinar</a:t>
            </a:r>
            <a:endParaRPr lang="en-BE"/>
          </a:p>
        </p:txBody>
      </p:sp>
      <p:sp>
        <p:nvSpPr>
          <p:cNvPr id="6" name="Slide Number Placeholder 5">
            <a:extLst>
              <a:ext uri="{FF2B5EF4-FFF2-40B4-BE49-F238E27FC236}">
                <a16:creationId xmlns:a16="http://schemas.microsoft.com/office/drawing/2014/main" id="{0AC947DA-7CC0-4BF5-B4E1-75334EE244D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16A431-4E15-464C-8A2A-EB1FFCEAFF66}" type="slidenum">
              <a:rPr lang="en-BE" smtClean="0"/>
              <a:t>‹#›</a:t>
            </a:fld>
            <a:endParaRPr lang="en-BE" dirty="0"/>
          </a:p>
        </p:txBody>
      </p:sp>
      <p:pic>
        <p:nvPicPr>
          <p:cNvPr id="7" name="Picture 6" descr="Diagram&#10;&#10;Description automatically generated">
            <a:extLst>
              <a:ext uri="{FF2B5EF4-FFF2-40B4-BE49-F238E27FC236}">
                <a16:creationId xmlns:a16="http://schemas.microsoft.com/office/drawing/2014/main" id="{75379993-880C-477A-BF4E-FF00154639B7}"/>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9097065" y="6197319"/>
            <a:ext cx="1770269" cy="560016"/>
          </a:xfrm>
          <a:prstGeom prst="rect">
            <a:avLst/>
          </a:prstGeom>
        </p:spPr>
      </p:pic>
    </p:spTree>
    <p:extLst>
      <p:ext uri="{BB962C8B-B14F-4D97-AF65-F5344CB8AC3E}">
        <p14:creationId xmlns:p14="http://schemas.microsoft.com/office/powerpoint/2010/main" val="37102338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 Id="rId5" Type="http://schemas.openxmlformats.org/officeDocument/2006/relationships/image" Target="../media/image19.png"/><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emf"/></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7D6C7-BB3F-4CA0-9ED1-2A0C933A3BCD}"/>
              </a:ext>
            </a:extLst>
          </p:cNvPr>
          <p:cNvSpPr>
            <a:spLocks noGrp="1"/>
          </p:cNvSpPr>
          <p:nvPr>
            <p:ph type="ctrTitle"/>
          </p:nvPr>
        </p:nvSpPr>
        <p:spPr>
          <a:xfrm>
            <a:off x="0" y="1122363"/>
            <a:ext cx="12192000" cy="1852323"/>
          </a:xfrm>
          <a:solidFill>
            <a:schemeClr val="accent5">
              <a:lumMod val="20000"/>
              <a:lumOff val="80000"/>
            </a:schemeClr>
          </a:solidFill>
        </p:spPr>
        <p:txBody>
          <a:bodyPr/>
          <a:lstStyle/>
          <a:p>
            <a:r>
              <a:rPr lang="en-GB" b="1" dirty="0">
                <a:solidFill>
                  <a:schemeClr val="accent5">
                    <a:lumMod val="50000"/>
                  </a:schemeClr>
                </a:solidFill>
                <a:latin typeface="Arial Rounded MT Bold" panose="020F0704030504030204" pitchFamily="34" charset="0"/>
              </a:rPr>
              <a:t>Workplace air monitoring for cadmium</a:t>
            </a:r>
            <a:endParaRPr lang="en-BE" b="1" dirty="0">
              <a:solidFill>
                <a:schemeClr val="accent5">
                  <a:lumMod val="50000"/>
                </a:schemeClr>
              </a:solidFill>
              <a:latin typeface="Arial Rounded MT Bold" panose="020F0704030504030204" pitchFamily="34" charset="0"/>
            </a:endParaRPr>
          </a:p>
        </p:txBody>
      </p:sp>
      <p:sp>
        <p:nvSpPr>
          <p:cNvPr id="3" name="Subtitle 2">
            <a:extLst>
              <a:ext uri="{FF2B5EF4-FFF2-40B4-BE49-F238E27FC236}">
                <a16:creationId xmlns:a16="http://schemas.microsoft.com/office/drawing/2014/main" id="{4C408BB6-4C2A-4257-BED6-A05CAA8BA8E4}"/>
              </a:ext>
            </a:extLst>
          </p:cNvPr>
          <p:cNvSpPr>
            <a:spLocks noGrp="1"/>
          </p:cNvSpPr>
          <p:nvPr>
            <p:ph type="subTitle" idx="1"/>
          </p:nvPr>
        </p:nvSpPr>
        <p:spPr>
          <a:xfrm>
            <a:off x="1524000" y="4073236"/>
            <a:ext cx="9144000" cy="1184564"/>
          </a:xfrm>
        </p:spPr>
        <p:txBody>
          <a:bodyPr/>
          <a:lstStyle/>
          <a:p>
            <a:r>
              <a:rPr lang="en-GB" dirty="0" err="1"/>
              <a:t>ICdA</a:t>
            </a:r>
            <a:r>
              <a:rPr lang="en-GB" dirty="0"/>
              <a:t> webinar</a:t>
            </a:r>
          </a:p>
          <a:p>
            <a:r>
              <a:rPr lang="en-GB" dirty="0"/>
              <a:t>10 March 2023</a:t>
            </a:r>
            <a:endParaRPr lang="en-BE" dirty="0"/>
          </a:p>
        </p:txBody>
      </p:sp>
      <p:sp>
        <p:nvSpPr>
          <p:cNvPr id="4" name="Date Placeholder 3">
            <a:extLst>
              <a:ext uri="{FF2B5EF4-FFF2-40B4-BE49-F238E27FC236}">
                <a16:creationId xmlns:a16="http://schemas.microsoft.com/office/drawing/2014/main" id="{2BEDB30E-9FA6-4084-AFA3-155E80A5343B}"/>
              </a:ext>
            </a:extLst>
          </p:cNvPr>
          <p:cNvSpPr>
            <a:spLocks noGrp="1"/>
          </p:cNvSpPr>
          <p:nvPr>
            <p:ph type="dt" sz="half" idx="10"/>
          </p:nvPr>
        </p:nvSpPr>
        <p:spPr>
          <a:xfrm>
            <a:off x="838200" y="6356350"/>
            <a:ext cx="2743200" cy="365125"/>
          </a:xfrm>
        </p:spPr>
        <p:txBody>
          <a:bodyPr/>
          <a:lstStyle/>
          <a:p>
            <a:r>
              <a:rPr lang="en-BE"/>
              <a:t>10/03/2023</a:t>
            </a:r>
          </a:p>
        </p:txBody>
      </p:sp>
      <p:sp>
        <p:nvSpPr>
          <p:cNvPr id="5" name="Footer Placeholder 4">
            <a:extLst>
              <a:ext uri="{FF2B5EF4-FFF2-40B4-BE49-F238E27FC236}">
                <a16:creationId xmlns:a16="http://schemas.microsoft.com/office/drawing/2014/main" id="{EB99E38D-FE39-4FC4-A1AA-1E30D2908E0E}"/>
              </a:ext>
            </a:extLst>
          </p:cNvPr>
          <p:cNvSpPr>
            <a:spLocks noGrp="1"/>
          </p:cNvSpPr>
          <p:nvPr>
            <p:ph type="ftr" sz="quarter" idx="11"/>
          </p:nvPr>
        </p:nvSpPr>
        <p:spPr>
          <a:xfrm>
            <a:off x="4038600" y="6356350"/>
            <a:ext cx="4114800" cy="365125"/>
          </a:xfrm>
        </p:spPr>
        <p:txBody>
          <a:bodyPr/>
          <a:lstStyle/>
          <a:p>
            <a:r>
              <a:rPr lang="en-GB"/>
              <a:t>Workplace air monitoring for cadmium ICdA webinar</a:t>
            </a:r>
            <a:endParaRPr lang="en-BE"/>
          </a:p>
        </p:txBody>
      </p:sp>
      <p:sp>
        <p:nvSpPr>
          <p:cNvPr id="6" name="Slide Number Placeholder 5">
            <a:extLst>
              <a:ext uri="{FF2B5EF4-FFF2-40B4-BE49-F238E27FC236}">
                <a16:creationId xmlns:a16="http://schemas.microsoft.com/office/drawing/2014/main" id="{8C8FB054-5C6A-4238-B1DC-858E6EF5C7C5}"/>
              </a:ext>
            </a:extLst>
          </p:cNvPr>
          <p:cNvSpPr>
            <a:spLocks noGrp="1"/>
          </p:cNvSpPr>
          <p:nvPr>
            <p:ph type="sldNum" sz="quarter" idx="12"/>
          </p:nvPr>
        </p:nvSpPr>
        <p:spPr>
          <a:xfrm>
            <a:off x="8610600" y="6356350"/>
            <a:ext cx="2743200" cy="365125"/>
          </a:xfrm>
        </p:spPr>
        <p:txBody>
          <a:bodyPr/>
          <a:lstStyle/>
          <a:p>
            <a:fld id="{5A16A431-4E15-464C-8A2A-EB1FFCEAFF66}" type="slidenum">
              <a:rPr lang="en-BE" smtClean="0"/>
              <a:t>1</a:t>
            </a:fld>
            <a:endParaRPr lang="en-BE"/>
          </a:p>
        </p:txBody>
      </p:sp>
    </p:spTree>
    <p:extLst>
      <p:ext uri="{BB962C8B-B14F-4D97-AF65-F5344CB8AC3E}">
        <p14:creationId xmlns:p14="http://schemas.microsoft.com/office/powerpoint/2010/main" val="9217576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oy&#10;&#10;Description automatically generated">
            <a:extLst>
              <a:ext uri="{FF2B5EF4-FFF2-40B4-BE49-F238E27FC236}">
                <a16:creationId xmlns:a16="http://schemas.microsoft.com/office/drawing/2014/main" id="{7DFD298F-9013-43F4-B8E6-AF194182B027}"/>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8515350" y="3419760"/>
            <a:ext cx="3676650" cy="2976750"/>
          </a:xfrm>
          <a:prstGeom prst="rect">
            <a:avLst/>
          </a:prstGeom>
        </p:spPr>
      </p:pic>
      <p:sp>
        <p:nvSpPr>
          <p:cNvPr id="2" name="Title 1">
            <a:extLst>
              <a:ext uri="{FF2B5EF4-FFF2-40B4-BE49-F238E27FC236}">
                <a16:creationId xmlns:a16="http://schemas.microsoft.com/office/drawing/2014/main" id="{5FEF3D13-3FEB-484B-AAC0-A99771001555}"/>
              </a:ext>
            </a:extLst>
          </p:cNvPr>
          <p:cNvSpPr>
            <a:spLocks noGrp="1"/>
          </p:cNvSpPr>
          <p:nvPr>
            <p:ph type="title"/>
          </p:nvPr>
        </p:nvSpPr>
        <p:spPr/>
        <p:txBody>
          <a:bodyPr/>
          <a:lstStyle/>
          <a:p>
            <a:r>
              <a:rPr lang="en-GB" dirty="0"/>
              <a:t>Setting up a SEG (2)</a:t>
            </a:r>
            <a:endParaRPr lang="en-BE" dirty="0"/>
          </a:p>
        </p:txBody>
      </p:sp>
      <p:sp>
        <p:nvSpPr>
          <p:cNvPr id="3" name="Content Placeholder 2">
            <a:extLst>
              <a:ext uri="{FF2B5EF4-FFF2-40B4-BE49-F238E27FC236}">
                <a16:creationId xmlns:a16="http://schemas.microsoft.com/office/drawing/2014/main" id="{92754D32-5426-44F3-9359-97FD06B990E2}"/>
              </a:ext>
            </a:extLst>
          </p:cNvPr>
          <p:cNvSpPr>
            <a:spLocks noGrp="1"/>
          </p:cNvSpPr>
          <p:nvPr>
            <p:ph idx="1"/>
          </p:nvPr>
        </p:nvSpPr>
        <p:spPr>
          <a:xfrm>
            <a:off x="657225" y="1614585"/>
            <a:ext cx="10515600" cy="4581428"/>
          </a:xfrm>
        </p:spPr>
        <p:txBody>
          <a:bodyPr>
            <a:normAutofit/>
          </a:bodyPr>
          <a:lstStyle/>
          <a:p>
            <a:pPr>
              <a:lnSpc>
                <a:spcPct val="120000"/>
              </a:lnSpc>
              <a:spcBef>
                <a:spcPts val="0"/>
              </a:spcBef>
              <a:spcAft>
                <a:spcPts val="600"/>
              </a:spcAft>
            </a:pPr>
            <a:r>
              <a:rPr lang="en-GB" sz="2200" dirty="0"/>
              <a:t>The SEG shall be constituted with information on the nature, level and duration of the tasks performed in the working shifts throughout the year.</a:t>
            </a:r>
          </a:p>
          <a:p>
            <a:pPr>
              <a:lnSpc>
                <a:spcPct val="120000"/>
              </a:lnSpc>
              <a:spcBef>
                <a:spcPts val="0"/>
              </a:spcBef>
              <a:spcAft>
                <a:spcPts val="600"/>
              </a:spcAft>
            </a:pPr>
            <a:r>
              <a:rPr lang="en-GB" sz="2200" dirty="0"/>
              <a:t> This requires occupational hygiene expertise, and the information most often includes:</a:t>
            </a:r>
          </a:p>
          <a:p>
            <a:pPr marL="895350" indent="-350838">
              <a:lnSpc>
                <a:spcPct val="120000"/>
              </a:lnSpc>
              <a:spcBef>
                <a:spcPts val="0"/>
              </a:spcBef>
              <a:spcAft>
                <a:spcPts val="600"/>
              </a:spcAft>
              <a:buFont typeface="Wingdings" panose="05000000000000000000" pitchFamily="2" charset="2"/>
              <a:buChar char="ü"/>
            </a:pPr>
            <a:r>
              <a:rPr lang="en-GB" sz="1800" dirty="0"/>
              <a:t>the job classification of the company, as a useful starting point, </a:t>
            </a:r>
          </a:p>
          <a:p>
            <a:pPr marL="895350" indent="-350838">
              <a:lnSpc>
                <a:spcPct val="120000"/>
              </a:lnSpc>
              <a:spcBef>
                <a:spcPts val="0"/>
              </a:spcBef>
              <a:spcAft>
                <a:spcPts val="600"/>
              </a:spcAft>
              <a:buFont typeface="Wingdings" panose="05000000000000000000" pitchFamily="2" charset="2"/>
              <a:buChar char="ü"/>
            </a:pPr>
            <a:r>
              <a:rPr lang="en-GB" sz="1800" dirty="0"/>
              <a:t>the inventory of tasks within a job, </a:t>
            </a:r>
          </a:p>
          <a:p>
            <a:pPr marL="895350" indent="-350838">
              <a:lnSpc>
                <a:spcPct val="120000"/>
              </a:lnSpc>
              <a:spcBef>
                <a:spcPts val="0"/>
              </a:spcBef>
              <a:spcAft>
                <a:spcPts val="600"/>
              </a:spcAft>
              <a:buFont typeface="Wingdings" panose="05000000000000000000" pitchFamily="2" charset="2"/>
              <a:buChar char="ü"/>
            </a:pPr>
            <a:r>
              <a:rPr lang="en-GB" sz="1800" dirty="0"/>
              <a:t>the task specific exposure nature and the estimation of the potential exposure </a:t>
            </a:r>
            <a:br>
              <a:rPr lang="en-GB" sz="1800" dirty="0"/>
            </a:br>
            <a:r>
              <a:rPr lang="en-GB" sz="1800" dirty="0"/>
              <a:t>level, (see above) and if possible combined with the Operational Conditions (OC) </a:t>
            </a:r>
            <a:br>
              <a:rPr lang="en-GB" sz="1800" dirty="0"/>
            </a:br>
            <a:r>
              <a:rPr lang="en-GB" sz="1800" dirty="0"/>
              <a:t>and Risk Management Measures (RMM) from a corresponding </a:t>
            </a:r>
            <a:br>
              <a:rPr lang="en-GB" sz="1800" dirty="0"/>
            </a:br>
            <a:r>
              <a:rPr lang="en-GB" sz="1800" dirty="0"/>
              <a:t>REACH Exposure Scenario, and </a:t>
            </a:r>
          </a:p>
          <a:p>
            <a:pPr marL="895350" indent="-350838">
              <a:lnSpc>
                <a:spcPct val="120000"/>
              </a:lnSpc>
              <a:spcBef>
                <a:spcPts val="0"/>
              </a:spcBef>
              <a:spcAft>
                <a:spcPts val="600"/>
              </a:spcAft>
              <a:buFont typeface="Wingdings" panose="05000000000000000000" pitchFamily="2" charset="2"/>
              <a:buChar char="ü"/>
            </a:pPr>
            <a:r>
              <a:rPr lang="en-GB" sz="1800" dirty="0"/>
              <a:t>the duration of the exposure within the shift and throughout the year, </a:t>
            </a:r>
            <a:br>
              <a:rPr lang="en-GB" sz="1800" dirty="0"/>
            </a:br>
            <a:r>
              <a:rPr lang="en-GB" sz="1800" dirty="0"/>
              <a:t>determined by the frequency and period of the tasks.</a:t>
            </a:r>
            <a:endParaRPr lang="en-BE" sz="1800" dirty="0"/>
          </a:p>
        </p:txBody>
      </p:sp>
      <p:sp>
        <p:nvSpPr>
          <p:cNvPr id="4" name="Date Placeholder 3">
            <a:extLst>
              <a:ext uri="{FF2B5EF4-FFF2-40B4-BE49-F238E27FC236}">
                <a16:creationId xmlns:a16="http://schemas.microsoft.com/office/drawing/2014/main" id="{7C71F9CB-C3E5-4EB4-AE4A-A51DEF2C85A8}"/>
              </a:ext>
            </a:extLst>
          </p:cNvPr>
          <p:cNvSpPr>
            <a:spLocks noGrp="1"/>
          </p:cNvSpPr>
          <p:nvPr>
            <p:ph type="dt" sz="half" idx="10"/>
          </p:nvPr>
        </p:nvSpPr>
        <p:spPr/>
        <p:txBody>
          <a:bodyPr/>
          <a:lstStyle/>
          <a:p>
            <a:r>
              <a:rPr lang="en-BE"/>
              <a:t>10/03/2023</a:t>
            </a:r>
            <a:endParaRPr lang="en-BE" dirty="0"/>
          </a:p>
        </p:txBody>
      </p:sp>
      <p:sp>
        <p:nvSpPr>
          <p:cNvPr id="6" name="Footer Placeholder 5">
            <a:extLst>
              <a:ext uri="{FF2B5EF4-FFF2-40B4-BE49-F238E27FC236}">
                <a16:creationId xmlns:a16="http://schemas.microsoft.com/office/drawing/2014/main" id="{BE10A8EB-970F-42DF-8862-D83B7353D46E}"/>
              </a:ext>
            </a:extLst>
          </p:cNvPr>
          <p:cNvSpPr>
            <a:spLocks noGrp="1"/>
          </p:cNvSpPr>
          <p:nvPr>
            <p:ph type="ftr" sz="quarter" idx="11"/>
          </p:nvPr>
        </p:nvSpPr>
        <p:spPr/>
        <p:txBody>
          <a:bodyPr/>
          <a:lstStyle/>
          <a:p>
            <a:r>
              <a:rPr lang="en-GB"/>
              <a:t>Workplace air monitoring for cadmium</a:t>
            </a:r>
          </a:p>
          <a:p>
            <a:r>
              <a:rPr lang="en-GB"/>
              <a:t>ICdA webinar</a:t>
            </a:r>
            <a:endParaRPr lang="en-BE" dirty="0"/>
          </a:p>
        </p:txBody>
      </p:sp>
      <p:sp>
        <p:nvSpPr>
          <p:cNvPr id="7" name="Slide Number Placeholder 6">
            <a:extLst>
              <a:ext uri="{FF2B5EF4-FFF2-40B4-BE49-F238E27FC236}">
                <a16:creationId xmlns:a16="http://schemas.microsoft.com/office/drawing/2014/main" id="{02DD600B-F2A5-4492-ADDA-8C35444B1D06}"/>
              </a:ext>
            </a:extLst>
          </p:cNvPr>
          <p:cNvSpPr>
            <a:spLocks noGrp="1"/>
          </p:cNvSpPr>
          <p:nvPr>
            <p:ph type="sldNum" sz="quarter" idx="12"/>
          </p:nvPr>
        </p:nvSpPr>
        <p:spPr/>
        <p:txBody>
          <a:bodyPr/>
          <a:lstStyle/>
          <a:p>
            <a:fld id="{5A16A431-4E15-464C-8A2A-EB1FFCEAFF66}" type="slidenum">
              <a:rPr lang="en-BE" smtClean="0"/>
              <a:t>10</a:t>
            </a:fld>
            <a:endParaRPr lang="en-BE" dirty="0"/>
          </a:p>
        </p:txBody>
      </p:sp>
    </p:spTree>
    <p:extLst>
      <p:ext uri="{BB962C8B-B14F-4D97-AF65-F5344CB8AC3E}">
        <p14:creationId xmlns:p14="http://schemas.microsoft.com/office/powerpoint/2010/main" val="17946528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F3D13-3FEB-484B-AAC0-A99771001555}"/>
              </a:ext>
            </a:extLst>
          </p:cNvPr>
          <p:cNvSpPr>
            <a:spLocks noGrp="1"/>
          </p:cNvSpPr>
          <p:nvPr>
            <p:ph type="title"/>
          </p:nvPr>
        </p:nvSpPr>
        <p:spPr/>
        <p:txBody>
          <a:bodyPr/>
          <a:lstStyle/>
          <a:p>
            <a:r>
              <a:rPr lang="en-GB" dirty="0"/>
              <a:t>Setting up a SEG (3)</a:t>
            </a:r>
            <a:endParaRPr lang="en-BE" dirty="0"/>
          </a:p>
        </p:txBody>
      </p:sp>
      <p:sp>
        <p:nvSpPr>
          <p:cNvPr id="3" name="Content Placeholder 2">
            <a:extLst>
              <a:ext uri="{FF2B5EF4-FFF2-40B4-BE49-F238E27FC236}">
                <a16:creationId xmlns:a16="http://schemas.microsoft.com/office/drawing/2014/main" id="{92754D32-5426-44F3-9359-97FD06B990E2}"/>
              </a:ext>
            </a:extLst>
          </p:cNvPr>
          <p:cNvSpPr>
            <a:spLocks noGrp="1"/>
          </p:cNvSpPr>
          <p:nvPr>
            <p:ph idx="1"/>
          </p:nvPr>
        </p:nvSpPr>
        <p:spPr>
          <a:xfrm>
            <a:off x="838200" y="1595535"/>
            <a:ext cx="10515600" cy="4581428"/>
          </a:xfrm>
        </p:spPr>
        <p:txBody>
          <a:bodyPr>
            <a:normAutofit fontScale="85000" lnSpcReduction="20000"/>
          </a:bodyPr>
          <a:lstStyle/>
          <a:p>
            <a:pPr marL="628650" indent="-361950">
              <a:lnSpc>
                <a:spcPct val="120000"/>
              </a:lnSpc>
              <a:spcBef>
                <a:spcPts val="0"/>
              </a:spcBef>
              <a:spcAft>
                <a:spcPts val="600"/>
              </a:spcAft>
              <a:buFont typeface="Wingdings" panose="05000000000000000000" pitchFamily="2" charset="2"/>
              <a:buChar char="ü"/>
            </a:pPr>
            <a:r>
              <a:rPr lang="en-GB" dirty="0"/>
              <a:t>Not a one-time exercise</a:t>
            </a:r>
          </a:p>
          <a:p>
            <a:pPr marL="1085850" lvl="1" indent="-361950">
              <a:lnSpc>
                <a:spcPct val="120000"/>
              </a:lnSpc>
              <a:spcBef>
                <a:spcPts val="0"/>
              </a:spcBef>
              <a:spcAft>
                <a:spcPts val="600"/>
              </a:spcAft>
              <a:buFont typeface="Wingdings" panose="05000000000000000000" pitchFamily="2" charset="2"/>
              <a:buChar char="ü"/>
            </a:pPr>
            <a:r>
              <a:rPr lang="en-GB" dirty="0"/>
              <a:t>First trial often based on limited information.</a:t>
            </a:r>
          </a:p>
          <a:p>
            <a:pPr marL="1085850" lvl="1" indent="-361950">
              <a:lnSpc>
                <a:spcPct val="120000"/>
              </a:lnSpc>
              <a:spcBef>
                <a:spcPts val="0"/>
              </a:spcBef>
              <a:spcAft>
                <a:spcPts val="600"/>
              </a:spcAft>
              <a:buFont typeface="Wingdings" panose="05000000000000000000" pitchFamily="2" charset="2"/>
              <a:buChar char="ü"/>
            </a:pPr>
            <a:r>
              <a:rPr lang="en-GB" dirty="0"/>
              <a:t>The more monitoring data collected, the better </a:t>
            </a:r>
            <a:br>
              <a:rPr lang="en-GB" dirty="0"/>
            </a:br>
            <a:r>
              <a:rPr lang="en-GB" dirty="0"/>
              <a:t>the understanding of the exposure.</a:t>
            </a:r>
          </a:p>
          <a:p>
            <a:pPr marL="1085850" lvl="1" indent="-361950">
              <a:lnSpc>
                <a:spcPct val="120000"/>
              </a:lnSpc>
              <a:spcBef>
                <a:spcPts val="0"/>
              </a:spcBef>
              <a:spcAft>
                <a:spcPts val="600"/>
              </a:spcAft>
              <a:buFont typeface="Wingdings" panose="05000000000000000000" pitchFamily="2" charset="2"/>
              <a:buChar char="ü"/>
            </a:pPr>
            <a:r>
              <a:rPr lang="en-GB" dirty="0"/>
              <a:t>Attribution of workers to a SEG can change </a:t>
            </a:r>
            <a:br>
              <a:rPr lang="en-GB" dirty="0"/>
            </a:br>
            <a:r>
              <a:rPr lang="en-GB" dirty="0"/>
              <a:t>when equipment or procedures are changed.</a:t>
            </a:r>
          </a:p>
          <a:p>
            <a:pPr marL="628650" indent="-361950">
              <a:lnSpc>
                <a:spcPct val="120000"/>
              </a:lnSpc>
              <a:spcBef>
                <a:spcPts val="0"/>
              </a:spcBef>
              <a:spcAft>
                <a:spcPts val="600"/>
              </a:spcAft>
              <a:buFont typeface="Wingdings" panose="05000000000000000000" pitchFamily="2" charset="2"/>
              <a:buChar char="ü"/>
            </a:pPr>
            <a:r>
              <a:rPr lang="en-GB" dirty="0"/>
              <a:t>Rule of </a:t>
            </a:r>
            <a:r>
              <a:rPr lang="en-GB" dirty="0" err="1"/>
              <a:t>tumb</a:t>
            </a:r>
            <a:endParaRPr lang="en-GB" dirty="0"/>
          </a:p>
          <a:p>
            <a:pPr marL="1085850" lvl="1" indent="-361950">
              <a:lnSpc>
                <a:spcPct val="120000"/>
              </a:lnSpc>
              <a:spcBef>
                <a:spcPts val="0"/>
              </a:spcBef>
              <a:spcAft>
                <a:spcPts val="600"/>
              </a:spcAft>
              <a:buFont typeface="Wingdings" panose="05000000000000000000" pitchFamily="2" charset="2"/>
              <a:buChar char="ü"/>
            </a:pPr>
            <a:r>
              <a:rPr lang="en-GB" dirty="0"/>
              <a:t>If an individual’s exposure measurement is less than half, or </a:t>
            </a:r>
            <a:br>
              <a:rPr lang="en-GB" dirty="0"/>
            </a:br>
            <a:r>
              <a:rPr lang="en-GB" dirty="0"/>
              <a:t>greater than twice the group average, then it is likely that the </a:t>
            </a:r>
            <a:br>
              <a:rPr lang="en-GB" dirty="0"/>
            </a:br>
            <a:r>
              <a:rPr lang="en-GB" dirty="0"/>
              <a:t>worker’s exposure is different from the SEG selected and should </a:t>
            </a:r>
            <a:br>
              <a:rPr lang="en-GB" dirty="0"/>
            </a:br>
            <a:r>
              <a:rPr lang="en-GB" dirty="0"/>
              <a:t>be reclassified into another SEG.</a:t>
            </a:r>
          </a:p>
          <a:p>
            <a:pPr marL="628650" indent="-361950">
              <a:lnSpc>
                <a:spcPct val="120000"/>
              </a:lnSpc>
              <a:spcBef>
                <a:spcPts val="0"/>
              </a:spcBef>
              <a:spcAft>
                <a:spcPts val="600"/>
              </a:spcAft>
              <a:buFont typeface="Wingdings" panose="05000000000000000000" pitchFamily="2" charset="2"/>
              <a:buChar char="ü"/>
            </a:pPr>
            <a:r>
              <a:rPr lang="en-GB" dirty="0"/>
              <a:t>A SEG can be as small as 1 worker</a:t>
            </a:r>
          </a:p>
          <a:p>
            <a:pPr marL="628650" indent="-361950">
              <a:lnSpc>
                <a:spcPct val="120000"/>
              </a:lnSpc>
              <a:spcBef>
                <a:spcPts val="0"/>
              </a:spcBef>
              <a:spcAft>
                <a:spcPts val="600"/>
              </a:spcAft>
              <a:buFont typeface="Wingdings" panose="05000000000000000000" pitchFamily="2" charset="2"/>
              <a:buChar char="ü"/>
            </a:pPr>
            <a:endParaRPr lang="en-GB" dirty="0"/>
          </a:p>
          <a:p>
            <a:pPr marL="0" indent="0">
              <a:lnSpc>
                <a:spcPct val="120000"/>
              </a:lnSpc>
              <a:spcBef>
                <a:spcPts val="0"/>
              </a:spcBef>
              <a:spcAft>
                <a:spcPts val="600"/>
              </a:spcAft>
              <a:buNone/>
            </a:pPr>
            <a:endParaRPr lang="en-BE" dirty="0"/>
          </a:p>
        </p:txBody>
      </p:sp>
      <p:pic>
        <p:nvPicPr>
          <p:cNvPr id="4" name="Picture 3">
            <a:extLst>
              <a:ext uri="{FF2B5EF4-FFF2-40B4-BE49-F238E27FC236}">
                <a16:creationId xmlns:a16="http://schemas.microsoft.com/office/drawing/2014/main" id="{B0274338-5EF0-448B-9A68-C9CFA2AC4624}"/>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923980" y="1027906"/>
            <a:ext cx="4058470" cy="2617714"/>
          </a:xfrm>
          <a:prstGeom prst="rect">
            <a:avLst/>
          </a:prstGeom>
        </p:spPr>
      </p:pic>
      <p:pic>
        <p:nvPicPr>
          <p:cNvPr id="6" name="Picture 5" descr="A picture containing text, sleeve&#10;&#10;Description automatically generated">
            <a:extLst>
              <a:ext uri="{FF2B5EF4-FFF2-40B4-BE49-F238E27FC236}">
                <a16:creationId xmlns:a16="http://schemas.microsoft.com/office/drawing/2014/main" id="{4F23CF68-677E-436F-A838-20B16222CD6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880996" y="4014837"/>
            <a:ext cx="3406254" cy="2162126"/>
          </a:xfrm>
          <a:prstGeom prst="rect">
            <a:avLst/>
          </a:prstGeom>
        </p:spPr>
      </p:pic>
      <p:sp>
        <p:nvSpPr>
          <p:cNvPr id="5" name="Date Placeholder 4">
            <a:extLst>
              <a:ext uri="{FF2B5EF4-FFF2-40B4-BE49-F238E27FC236}">
                <a16:creationId xmlns:a16="http://schemas.microsoft.com/office/drawing/2014/main" id="{21196BBA-E8D5-47EF-B12D-31C19034BD9B}"/>
              </a:ext>
            </a:extLst>
          </p:cNvPr>
          <p:cNvSpPr>
            <a:spLocks noGrp="1"/>
          </p:cNvSpPr>
          <p:nvPr>
            <p:ph type="dt" sz="half" idx="10"/>
          </p:nvPr>
        </p:nvSpPr>
        <p:spPr/>
        <p:txBody>
          <a:bodyPr/>
          <a:lstStyle/>
          <a:p>
            <a:r>
              <a:rPr lang="en-BE"/>
              <a:t>10/03/2023</a:t>
            </a:r>
            <a:endParaRPr lang="en-BE" dirty="0"/>
          </a:p>
        </p:txBody>
      </p:sp>
      <p:sp>
        <p:nvSpPr>
          <p:cNvPr id="7" name="Footer Placeholder 6">
            <a:extLst>
              <a:ext uri="{FF2B5EF4-FFF2-40B4-BE49-F238E27FC236}">
                <a16:creationId xmlns:a16="http://schemas.microsoft.com/office/drawing/2014/main" id="{E5C4AAF3-5341-400A-AC62-B2C4EFC88787}"/>
              </a:ext>
            </a:extLst>
          </p:cNvPr>
          <p:cNvSpPr>
            <a:spLocks noGrp="1"/>
          </p:cNvSpPr>
          <p:nvPr>
            <p:ph type="ftr" sz="quarter" idx="11"/>
          </p:nvPr>
        </p:nvSpPr>
        <p:spPr/>
        <p:txBody>
          <a:bodyPr/>
          <a:lstStyle/>
          <a:p>
            <a:r>
              <a:rPr lang="en-GB"/>
              <a:t>Workplace air monitoring for cadmium</a:t>
            </a:r>
          </a:p>
          <a:p>
            <a:r>
              <a:rPr lang="en-GB"/>
              <a:t>ICdA webinar</a:t>
            </a:r>
            <a:endParaRPr lang="en-BE" dirty="0"/>
          </a:p>
        </p:txBody>
      </p:sp>
      <p:sp>
        <p:nvSpPr>
          <p:cNvPr id="8" name="Slide Number Placeholder 7">
            <a:extLst>
              <a:ext uri="{FF2B5EF4-FFF2-40B4-BE49-F238E27FC236}">
                <a16:creationId xmlns:a16="http://schemas.microsoft.com/office/drawing/2014/main" id="{9888010E-0E7A-4451-87FF-A34D4AA33379}"/>
              </a:ext>
            </a:extLst>
          </p:cNvPr>
          <p:cNvSpPr>
            <a:spLocks noGrp="1"/>
          </p:cNvSpPr>
          <p:nvPr>
            <p:ph type="sldNum" sz="quarter" idx="12"/>
          </p:nvPr>
        </p:nvSpPr>
        <p:spPr/>
        <p:txBody>
          <a:bodyPr/>
          <a:lstStyle/>
          <a:p>
            <a:fld id="{5A16A431-4E15-464C-8A2A-EB1FFCEAFF66}" type="slidenum">
              <a:rPr lang="en-BE" smtClean="0"/>
              <a:t>11</a:t>
            </a:fld>
            <a:endParaRPr lang="en-BE" dirty="0"/>
          </a:p>
        </p:txBody>
      </p:sp>
    </p:spTree>
    <p:extLst>
      <p:ext uri="{BB962C8B-B14F-4D97-AF65-F5344CB8AC3E}">
        <p14:creationId xmlns:p14="http://schemas.microsoft.com/office/powerpoint/2010/main" val="22163439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935AA-A54C-45C9-8182-852A36C883FC}"/>
              </a:ext>
            </a:extLst>
          </p:cNvPr>
          <p:cNvSpPr>
            <a:spLocks noGrp="1"/>
          </p:cNvSpPr>
          <p:nvPr>
            <p:ph type="title"/>
          </p:nvPr>
        </p:nvSpPr>
        <p:spPr/>
        <p:txBody>
          <a:bodyPr/>
          <a:lstStyle/>
          <a:p>
            <a:r>
              <a:rPr lang="en-GB" dirty="0"/>
              <a:t>Sampling time </a:t>
            </a:r>
            <a:endParaRPr lang="en-BE" dirty="0"/>
          </a:p>
        </p:txBody>
      </p:sp>
      <p:sp>
        <p:nvSpPr>
          <p:cNvPr id="3" name="Content Placeholder 2">
            <a:extLst>
              <a:ext uri="{FF2B5EF4-FFF2-40B4-BE49-F238E27FC236}">
                <a16:creationId xmlns:a16="http://schemas.microsoft.com/office/drawing/2014/main" id="{E6328CD7-7A0A-45C9-A339-624D1D0874AD}"/>
              </a:ext>
            </a:extLst>
          </p:cNvPr>
          <p:cNvSpPr>
            <a:spLocks noGrp="1"/>
          </p:cNvSpPr>
          <p:nvPr>
            <p:ph idx="1"/>
          </p:nvPr>
        </p:nvSpPr>
        <p:spPr>
          <a:xfrm>
            <a:off x="838200" y="1511559"/>
            <a:ext cx="10515600" cy="4665404"/>
          </a:xfrm>
        </p:spPr>
        <p:txBody>
          <a:bodyPr>
            <a:normAutofit fontScale="40000" lnSpcReduction="20000"/>
          </a:bodyPr>
          <a:lstStyle/>
          <a:p>
            <a:pPr>
              <a:lnSpc>
                <a:spcPct val="120000"/>
              </a:lnSpc>
              <a:spcBef>
                <a:spcPts val="0"/>
              </a:spcBef>
              <a:spcAft>
                <a:spcPts val="600"/>
              </a:spcAft>
            </a:pPr>
            <a:r>
              <a:rPr lang="en-GB" sz="4500" dirty="0"/>
              <a:t>Starting point: OEL value for cadmium was defined as a 8h time average value</a:t>
            </a:r>
          </a:p>
          <a:p>
            <a:pPr>
              <a:lnSpc>
                <a:spcPct val="120000"/>
              </a:lnSpc>
              <a:spcBef>
                <a:spcPts val="0"/>
              </a:spcBef>
              <a:spcAft>
                <a:spcPts val="600"/>
              </a:spcAft>
            </a:pPr>
            <a:r>
              <a:rPr lang="en-GB" sz="4500" dirty="0"/>
              <a:t>A sampling time of at least 6h, preferably 8h is recommended.</a:t>
            </a:r>
          </a:p>
          <a:p>
            <a:pPr>
              <a:lnSpc>
                <a:spcPct val="120000"/>
              </a:lnSpc>
              <a:spcBef>
                <a:spcPts val="0"/>
              </a:spcBef>
              <a:spcAft>
                <a:spcPts val="600"/>
              </a:spcAft>
            </a:pPr>
            <a:r>
              <a:rPr lang="en-GB" sz="4500" dirty="0"/>
              <a:t>Short sampling times?</a:t>
            </a:r>
          </a:p>
          <a:p>
            <a:pPr marL="1343025" lvl="1">
              <a:lnSpc>
                <a:spcPct val="120000"/>
              </a:lnSpc>
              <a:spcAft>
                <a:spcPts val="600"/>
              </a:spcAft>
            </a:pPr>
            <a:r>
              <a:rPr lang="en-GB" sz="4000" dirty="0"/>
              <a:t>Is a 15 minute or 2 h sampling representative for the average full shift exposure of the worker: Sampling times&lt;2h are only allowed if they cover the full exposure time.</a:t>
            </a:r>
          </a:p>
          <a:p>
            <a:pPr marL="1343025" lvl="1">
              <a:lnSpc>
                <a:spcPct val="120000"/>
              </a:lnSpc>
              <a:spcAft>
                <a:spcPts val="600"/>
              </a:spcAft>
            </a:pPr>
            <a:r>
              <a:rPr lang="en-GB" sz="4000" dirty="0"/>
              <a:t>Shorter sampling periods can be applied when exposure is know to be limited to a certain time frame (a location) and the result is mathematically time-averaged with a zero exposure during the rest of the shift. </a:t>
            </a:r>
          </a:p>
          <a:p>
            <a:pPr marL="1790700" lvl="2">
              <a:lnSpc>
                <a:spcPct val="120000"/>
              </a:lnSpc>
              <a:spcAft>
                <a:spcPts val="600"/>
              </a:spcAft>
            </a:pPr>
            <a:r>
              <a:rPr lang="en-GB" sz="3500" dirty="0"/>
              <a:t>If exposure to Cd is only present for 2h and only these 2h are monitored as representative for an 8h shift, the monitoring result will overestimate the full 8h shift exposure with a factor 4!!!</a:t>
            </a:r>
          </a:p>
          <a:p>
            <a:pPr marL="1343025" lvl="1">
              <a:lnSpc>
                <a:spcPct val="120000"/>
              </a:lnSpc>
              <a:spcAft>
                <a:spcPts val="600"/>
              </a:spcAft>
            </a:pPr>
            <a:r>
              <a:rPr lang="en-GB" sz="4000" dirty="0"/>
              <a:t>With a limit value of 1µg/m³, the amount of Cd captured is very small. The shorter the sampling time, the less Cd is collected and might fall below DL.</a:t>
            </a:r>
          </a:p>
          <a:p>
            <a:pPr marL="1790700" lvl="2">
              <a:lnSpc>
                <a:spcPct val="120000"/>
              </a:lnSpc>
              <a:spcAft>
                <a:spcPts val="600"/>
              </a:spcAft>
            </a:pPr>
            <a:r>
              <a:rPr lang="en-GB" sz="3500" dirty="0"/>
              <a:t>Assuming a DL of 0,1µm analytical detection limit, a 2L/min sampling flow and an 2h sampling time results, the DL of 0,4µg/m³ which is often insufficient to demonstrate compliance!</a:t>
            </a:r>
          </a:p>
          <a:p>
            <a:pPr>
              <a:lnSpc>
                <a:spcPct val="120000"/>
              </a:lnSpc>
              <a:spcAft>
                <a:spcPts val="600"/>
              </a:spcAft>
            </a:pPr>
            <a:endParaRPr lang="en-BE" dirty="0"/>
          </a:p>
        </p:txBody>
      </p:sp>
      <p:pic>
        <p:nvPicPr>
          <p:cNvPr id="5" name="Picture 4">
            <a:extLst>
              <a:ext uri="{FF2B5EF4-FFF2-40B4-BE49-F238E27FC236}">
                <a16:creationId xmlns:a16="http://schemas.microsoft.com/office/drawing/2014/main" id="{16F8C397-C380-4B77-8579-5D6989279584}"/>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90500" y="3343275"/>
            <a:ext cx="1912551" cy="2119313"/>
          </a:xfrm>
          <a:prstGeom prst="rect">
            <a:avLst/>
          </a:prstGeom>
        </p:spPr>
      </p:pic>
      <p:sp>
        <p:nvSpPr>
          <p:cNvPr id="4" name="Date Placeholder 3">
            <a:extLst>
              <a:ext uri="{FF2B5EF4-FFF2-40B4-BE49-F238E27FC236}">
                <a16:creationId xmlns:a16="http://schemas.microsoft.com/office/drawing/2014/main" id="{31DB565E-957D-4BC3-B89B-4871E4BC59E2}"/>
              </a:ext>
            </a:extLst>
          </p:cNvPr>
          <p:cNvSpPr>
            <a:spLocks noGrp="1"/>
          </p:cNvSpPr>
          <p:nvPr>
            <p:ph type="dt" sz="half" idx="10"/>
          </p:nvPr>
        </p:nvSpPr>
        <p:spPr/>
        <p:txBody>
          <a:bodyPr/>
          <a:lstStyle/>
          <a:p>
            <a:r>
              <a:rPr lang="en-BE"/>
              <a:t>10/03/2023</a:t>
            </a:r>
            <a:endParaRPr lang="en-BE" dirty="0"/>
          </a:p>
        </p:txBody>
      </p:sp>
      <p:sp>
        <p:nvSpPr>
          <p:cNvPr id="6" name="Footer Placeholder 5">
            <a:extLst>
              <a:ext uri="{FF2B5EF4-FFF2-40B4-BE49-F238E27FC236}">
                <a16:creationId xmlns:a16="http://schemas.microsoft.com/office/drawing/2014/main" id="{E798D1B8-B107-434B-A343-D220F6E77D1F}"/>
              </a:ext>
            </a:extLst>
          </p:cNvPr>
          <p:cNvSpPr>
            <a:spLocks noGrp="1"/>
          </p:cNvSpPr>
          <p:nvPr>
            <p:ph type="ftr" sz="quarter" idx="11"/>
          </p:nvPr>
        </p:nvSpPr>
        <p:spPr/>
        <p:txBody>
          <a:bodyPr/>
          <a:lstStyle/>
          <a:p>
            <a:r>
              <a:rPr lang="en-GB"/>
              <a:t>Workplace air monitoring for cadmium</a:t>
            </a:r>
          </a:p>
          <a:p>
            <a:r>
              <a:rPr lang="en-GB"/>
              <a:t>ICdA webinar</a:t>
            </a:r>
            <a:endParaRPr lang="en-BE" dirty="0"/>
          </a:p>
        </p:txBody>
      </p:sp>
      <p:sp>
        <p:nvSpPr>
          <p:cNvPr id="7" name="Slide Number Placeholder 6">
            <a:extLst>
              <a:ext uri="{FF2B5EF4-FFF2-40B4-BE49-F238E27FC236}">
                <a16:creationId xmlns:a16="http://schemas.microsoft.com/office/drawing/2014/main" id="{CE45A8F6-BB5F-4F0F-A80B-94FD37FB21CD}"/>
              </a:ext>
            </a:extLst>
          </p:cNvPr>
          <p:cNvSpPr>
            <a:spLocks noGrp="1"/>
          </p:cNvSpPr>
          <p:nvPr>
            <p:ph type="sldNum" sz="quarter" idx="12"/>
          </p:nvPr>
        </p:nvSpPr>
        <p:spPr/>
        <p:txBody>
          <a:bodyPr/>
          <a:lstStyle/>
          <a:p>
            <a:fld id="{5A16A431-4E15-464C-8A2A-EB1FFCEAFF66}" type="slidenum">
              <a:rPr lang="en-BE" smtClean="0"/>
              <a:t>12</a:t>
            </a:fld>
            <a:endParaRPr lang="en-BE" dirty="0"/>
          </a:p>
        </p:txBody>
      </p:sp>
    </p:spTree>
    <p:extLst>
      <p:ext uri="{BB962C8B-B14F-4D97-AF65-F5344CB8AC3E}">
        <p14:creationId xmlns:p14="http://schemas.microsoft.com/office/powerpoint/2010/main" val="3642259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328CD7-7A0A-45C9-A339-624D1D0874AD}"/>
              </a:ext>
            </a:extLst>
          </p:cNvPr>
          <p:cNvSpPr>
            <a:spLocks noGrp="1"/>
          </p:cNvSpPr>
          <p:nvPr>
            <p:ph idx="1"/>
          </p:nvPr>
        </p:nvSpPr>
        <p:spPr>
          <a:xfrm>
            <a:off x="733425" y="1827471"/>
            <a:ext cx="11074400" cy="4665404"/>
          </a:xfrm>
        </p:spPr>
        <p:txBody>
          <a:bodyPr>
            <a:normAutofit/>
          </a:bodyPr>
          <a:lstStyle/>
          <a:p>
            <a:pPr>
              <a:lnSpc>
                <a:spcPct val="120000"/>
              </a:lnSpc>
              <a:spcBef>
                <a:spcPts val="0"/>
              </a:spcBef>
              <a:spcAft>
                <a:spcPts val="600"/>
              </a:spcAft>
            </a:pPr>
            <a:r>
              <a:rPr lang="en-GB" sz="2400" dirty="0"/>
              <a:t>When respiratory equipment (PPE) is used, the air sampling </a:t>
            </a:r>
            <a:br>
              <a:rPr lang="en-GB" sz="2400" dirty="0"/>
            </a:br>
            <a:r>
              <a:rPr lang="en-GB" sz="2400" dirty="0"/>
              <a:t>shall be done outside of this equipment</a:t>
            </a:r>
          </a:p>
          <a:p>
            <a:pPr>
              <a:lnSpc>
                <a:spcPct val="120000"/>
              </a:lnSpc>
              <a:spcBef>
                <a:spcPts val="0"/>
              </a:spcBef>
              <a:spcAft>
                <a:spcPts val="600"/>
              </a:spcAft>
            </a:pPr>
            <a:r>
              <a:rPr lang="en-GB" sz="2400" dirty="0"/>
              <a:t>What to do when PPE is only used during a part of the shift?</a:t>
            </a:r>
          </a:p>
          <a:p>
            <a:pPr lvl="1">
              <a:lnSpc>
                <a:spcPct val="120000"/>
              </a:lnSpc>
              <a:spcBef>
                <a:spcPts val="0"/>
              </a:spcBef>
              <a:spcAft>
                <a:spcPts val="600"/>
              </a:spcAft>
            </a:pPr>
            <a:r>
              <a:rPr lang="en-GB" sz="2200" dirty="0"/>
              <a:t>Several strategies are possible?</a:t>
            </a:r>
          </a:p>
          <a:p>
            <a:pPr lvl="2">
              <a:lnSpc>
                <a:spcPct val="120000"/>
              </a:lnSpc>
              <a:spcBef>
                <a:spcPts val="0"/>
              </a:spcBef>
              <a:spcAft>
                <a:spcPts val="600"/>
              </a:spcAft>
              <a:buFont typeface="Wingdings" panose="05000000000000000000" pitchFamily="2" charset="2"/>
              <a:buChar char="Ø"/>
            </a:pPr>
            <a:r>
              <a:rPr lang="en-GB" dirty="0"/>
              <a:t>Sampling only when wearing  PPE (assuming exposure is &lt;&lt; OEL at other moments)</a:t>
            </a:r>
          </a:p>
          <a:p>
            <a:pPr lvl="2">
              <a:lnSpc>
                <a:spcPct val="120000"/>
              </a:lnSpc>
              <a:spcBef>
                <a:spcPts val="0"/>
              </a:spcBef>
              <a:spcAft>
                <a:spcPts val="600"/>
              </a:spcAft>
              <a:buFont typeface="Wingdings" panose="05000000000000000000" pitchFamily="2" charset="2"/>
              <a:buChar char="Ø"/>
            </a:pPr>
            <a:r>
              <a:rPr lang="en-GB" dirty="0"/>
              <a:t>Sampling only when not wearing PPE (assuming PPE is 100% protective)</a:t>
            </a:r>
          </a:p>
          <a:p>
            <a:pPr lvl="2">
              <a:lnSpc>
                <a:spcPct val="120000"/>
              </a:lnSpc>
              <a:spcBef>
                <a:spcPts val="0"/>
              </a:spcBef>
              <a:spcAft>
                <a:spcPts val="600"/>
              </a:spcAft>
              <a:buFont typeface="Wingdings" panose="05000000000000000000" pitchFamily="2" charset="2"/>
              <a:buChar char="Ø"/>
            </a:pPr>
            <a:r>
              <a:rPr lang="en-GB" dirty="0"/>
              <a:t>Apply separate sampling when wearing/not wearing PPE and calculate average over the shift</a:t>
            </a:r>
          </a:p>
          <a:p>
            <a:pPr>
              <a:lnSpc>
                <a:spcPct val="120000"/>
              </a:lnSpc>
              <a:spcAft>
                <a:spcPts val="600"/>
              </a:spcAft>
            </a:pPr>
            <a:r>
              <a:rPr lang="en-GB" sz="2400" dirty="0"/>
              <a:t>Same remarque as before on accuracy and detection limit when applying short sampling times</a:t>
            </a:r>
          </a:p>
          <a:p>
            <a:pPr>
              <a:lnSpc>
                <a:spcPct val="120000"/>
              </a:lnSpc>
              <a:spcAft>
                <a:spcPts val="600"/>
              </a:spcAft>
            </a:pPr>
            <a:endParaRPr lang="en-BE" sz="1600" dirty="0"/>
          </a:p>
        </p:txBody>
      </p:sp>
      <p:sp>
        <p:nvSpPr>
          <p:cNvPr id="2" name="Title 1">
            <a:extLst>
              <a:ext uri="{FF2B5EF4-FFF2-40B4-BE49-F238E27FC236}">
                <a16:creationId xmlns:a16="http://schemas.microsoft.com/office/drawing/2014/main" id="{B8B935AA-A54C-45C9-8182-852A36C883FC}"/>
              </a:ext>
            </a:extLst>
          </p:cNvPr>
          <p:cNvSpPr>
            <a:spLocks noGrp="1"/>
          </p:cNvSpPr>
          <p:nvPr>
            <p:ph type="title"/>
          </p:nvPr>
        </p:nvSpPr>
        <p:spPr/>
        <p:txBody>
          <a:bodyPr/>
          <a:lstStyle/>
          <a:p>
            <a:r>
              <a:rPr lang="en-GB" dirty="0"/>
              <a:t>Sampling and respiratory protection</a:t>
            </a:r>
            <a:endParaRPr lang="en-BE" dirty="0"/>
          </a:p>
        </p:txBody>
      </p:sp>
      <p:pic>
        <p:nvPicPr>
          <p:cNvPr id="7" name="Picture 6">
            <a:extLst>
              <a:ext uri="{FF2B5EF4-FFF2-40B4-BE49-F238E27FC236}">
                <a16:creationId xmlns:a16="http://schemas.microsoft.com/office/drawing/2014/main" id="{12C33470-BA8B-427A-A256-515241FB45E1}"/>
              </a:ext>
            </a:extLst>
          </p:cNvPr>
          <p:cNvPicPr>
            <a:picLocks noChangeAspect="1"/>
          </p:cNvPicPr>
          <p:nvPr/>
        </p:nvPicPr>
        <p:blipFill>
          <a:blip r:embed="rId2"/>
          <a:stretch>
            <a:fillRect/>
          </a:stretch>
        </p:blipFill>
        <p:spPr>
          <a:xfrm>
            <a:off x="8968217" y="1485106"/>
            <a:ext cx="2976133" cy="2220653"/>
          </a:xfrm>
          <a:prstGeom prst="rect">
            <a:avLst/>
          </a:prstGeom>
        </p:spPr>
      </p:pic>
      <p:sp>
        <p:nvSpPr>
          <p:cNvPr id="6" name="Arrow: Up 5">
            <a:extLst>
              <a:ext uri="{FF2B5EF4-FFF2-40B4-BE49-F238E27FC236}">
                <a16:creationId xmlns:a16="http://schemas.microsoft.com/office/drawing/2014/main" id="{4C16393E-AD1D-4157-81A2-CED38C53D4F0}"/>
              </a:ext>
            </a:extLst>
          </p:cNvPr>
          <p:cNvSpPr/>
          <p:nvPr/>
        </p:nvSpPr>
        <p:spPr>
          <a:xfrm rot="6791741">
            <a:off x="8903349" y="2001263"/>
            <a:ext cx="314325" cy="1618812"/>
          </a:xfrm>
          <a:prstGeom prst="upArrow">
            <a:avLst>
              <a:gd name="adj1" fmla="val 40000"/>
              <a:gd name="adj2" fmla="val 10294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4" name="Date Placeholder 3">
            <a:extLst>
              <a:ext uri="{FF2B5EF4-FFF2-40B4-BE49-F238E27FC236}">
                <a16:creationId xmlns:a16="http://schemas.microsoft.com/office/drawing/2014/main" id="{33B02489-CB15-45C8-B84B-D311FA2C5FF8}"/>
              </a:ext>
            </a:extLst>
          </p:cNvPr>
          <p:cNvSpPr>
            <a:spLocks noGrp="1"/>
          </p:cNvSpPr>
          <p:nvPr>
            <p:ph type="dt" sz="half" idx="10"/>
          </p:nvPr>
        </p:nvSpPr>
        <p:spPr/>
        <p:txBody>
          <a:bodyPr/>
          <a:lstStyle/>
          <a:p>
            <a:r>
              <a:rPr lang="en-BE"/>
              <a:t>10/03/2023</a:t>
            </a:r>
            <a:endParaRPr lang="en-BE" dirty="0"/>
          </a:p>
        </p:txBody>
      </p:sp>
      <p:sp>
        <p:nvSpPr>
          <p:cNvPr id="5" name="Footer Placeholder 4">
            <a:extLst>
              <a:ext uri="{FF2B5EF4-FFF2-40B4-BE49-F238E27FC236}">
                <a16:creationId xmlns:a16="http://schemas.microsoft.com/office/drawing/2014/main" id="{DC94BA09-32BB-431D-BC01-2EF0AFE7CFCA}"/>
              </a:ext>
            </a:extLst>
          </p:cNvPr>
          <p:cNvSpPr>
            <a:spLocks noGrp="1"/>
          </p:cNvSpPr>
          <p:nvPr>
            <p:ph type="ftr" sz="quarter" idx="11"/>
          </p:nvPr>
        </p:nvSpPr>
        <p:spPr/>
        <p:txBody>
          <a:bodyPr/>
          <a:lstStyle/>
          <a:p>
            <a:r>
              <a:rPr lang="en-GB"/>
              <a:t>Workplace air monitoring for cadmium</a:t>
            </a:r>
          </a:p>
          <a:p>
            <a:r>
              <a:rPr lang="en-GB"/>
              <a:t>ICdA webinar</a:t>
            </a:r>
            <a:endParaRPr lang="en-BE" dirty="0"/>
          </a:p>
        </p:txBody>
      </p:sp>
      <p:sp>
        <p:nvSpPr>
          <p:cNvPr id="8" name="Slide Number Placeholder 7">
            <a:extLst>
              <a:ext uri="{FF2B5EF4-FFF2-40B4-BE49-F238E27FC236}">
                <a16:creationId xmlns:a16="http://schemas.microsoft.com/office/drawing/2014/main" id="{DDDAC98E-E692-40FD-9B37-A7412EE69E3A}"/>
              </a:ext>
            </a:extLst>
          </p:cNvPr>
          <p:cNvSpPr>
            <a:spLocks noGrp="1"/>
          </p:cNvSpPr>
          <p:nvPr>
            <p:ph type="sldNum" sz="quarter" idx="12"/>
          </p:nvPr>
        </p:nvSpPr>
        <p:spPr/>
        <p:txBody>
          <a:bodyPr/>
          <a:lstStyle/>
          <a:p>
            <a:fld id="{5A16A431-4E15-464C-8A2A-EB1FFCEAFF66}" type="slidenum">
              <a:rPr lang="en-BE" smtClean="0"/>
              <a:t>13</a:t>
            </a:fld>
            <a:endParaRPr lang="en-BE" dirty="0"/>
          </a:p>
        </p:txBody>
      </p:sp>
    </p:spTree>
    <p:extLst>
      <p:ext uri="{BB962C8B-B14F-4D97-AF65-F5344CB8AC3E}">
        <p14:creationId xmlns:p14="http://schemas.microsoft.com/office/powerpoint/2010/main" val="25294918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A76FE-F21E-4ED5-A4D9-B3C27C70A324}"/>
              </a:ext>
            </a:extLst>
          </p:cNvPr>
          <p:cNvSpPr>
            <a:spLocks noGrp="1"/>
          </p:cNvSpPr>
          <p:nvPr>
            <p:ph type="title"/>
          </p:nvPr>
        </p:nvSpPr>
        <p:spPr/>
        <p:txBody>
          <a:bodyPr/>
          <a:lstStyle/>
          <a:p>
            <a:r>
              <a:rPr lang="en-GB" dirty="0"/>
              <a:t>Documentation of sampling (1)</a:t>
            </a:r>
            <a:endParaRPr lang="en-BE" dirty="0"/>
          </a:p>
        </p:txBody>
      </p:sp>
      <p:sp>
        <p:nvSpPr>
          <p:cNvPr id="3" name="Content Placeholder 2">
            <a:extLst>
              <a:ext uri="{FF2B5EF4-FFF2-40B4-BE49-F238E27FC236}">
                <a16:creationId xmlns:a16="http://schemas.microsoft.com/office/drawing/2014/main" id="{1A1149E2-4977-4BCE-9055-AB71DD1C38F0}"/>
              </a:ext>
            </a:extLst>
          </p:cNvPr>
          <p:cNvSpPr>
            <a:spLocks noGrp="1"/>
          </p:cNvSpPr>
          <p:nvPr>
            <p:ph idx="1"/>
          </p:nvPr>
        </p:nvSpPr>
        <p:spPr>
          <a:xfrm>
            <a:off x="838200" y="1573697"/>
            <a:ext cx="10515600" cy="4481869"/>
          </a:xfrm>
        </p:spPr>
        <p:txBody>
          <a:bodyPr>
            <a:normAutofit fontScale="92500" lnSpcReduction="10000"/>
          </a:bodyPr>
          <a:lstStyle/>
          <a:p>
            <a:pPr marL="0" indent="0">
              <a:lnSpc>
                <a:spcPct val="120000"/>
              </a:lnSpc>
              <a:spcBef>
                <a:spcPts val="0"/>
              </a:spcBef>
              <a:spcAft>
                <a:spcPts val="600"/>
              </a:spcAft>
              <a:buNone/>
            </a:pPr>
            <a:r>
              <a:rPr lang="en-GB" sz="2400" dirty="0"/>
              <a:t>For each sample, the appraiser shall obtain the following relevant information for the future interpretation of the results of exposure measurements:</a:t>
            </a:r>
          </a:p>
          <a:p>
            <a:pPr>
              <a:lnSpc>
                <a:spcPct val="120000"/>
              </a:lnSpc>
              <a:spcBef>
                <a:spcPts val="0"/>
              </a:spcBef>
              <a:spcAft>
                <a:spcPts val="600"/>
              </a:spcAft>
              <a:buFont typeface="Wingdings" panose="05000000000000000000" pitchFamily="2" charset="2"/>
              <a:buChar char="ü"/>
            </a:pPr>
            <a:r>
              <a:rPr lang="en-GB" sz="2000" dirty="0"/>
              <a:t>identification of the SEG and of the workers; </a:t>
            </a:r>
          </a:p>
          <a:p>
            <a:pPr>
              <a:lnSpc>
                <a:spcPct val="120000"/>
              </a:lnSpc>
              <a:spcBef>
                <a:spcPts val="0"/>
              </a:spcBef>
              <a:spcAft>
                <a:spcPts val="600"/>
              </a:spcAft>
              <a:buFont typeface="Wingdings" panose="05000000000000000000" pitchFamily="2" charset="2"/>
              <a:buChar char="ü"/>
            </a:pPr>
            <a:r>
              <a:rPr lang="en-GB" sz="2000" dirty="0"/>
              <a:t>description of the workplace; </a:t>
            </a:r>
          </a:p>
          <a:p>
            <a:pPr>
              <a:lnSpc>
                <a:spcPct val="120000"/>
              </a:lnSpc>
              <a:spcBef>
                <a:spcPts val="0"/>
              </a:spcBef>
              <a:spcAft>
                <a:spcPts val="600"/>
              </a:spcAft>
              <a:buFont typeface="Wingdings" panose="05000000000000000000" pitchFamily="2" charset="2"/>
              <a:buChar char="ü"/>
            </a:pPr>
            <a:r>
              <a:rPr lang="en-GB" sz="2000" dirty="0"/>
              <a:t>chemical agents relevant for the activity; </a:t>
            </a:r>
          </a:p>
          <a:p>
            <a:pPr>
              <a:lnSpc>
                <a:spcPct val="120000"/>
              </a:lnSpc>
              <a:spcBef>
                <a:spcPts val="0"/>
              </a:spcBef>
              <a:spcAft>
                <a:spcPts val="600"/>
              </a:spcAft>
              <a:buFont typeface="Wingdings" panose="05000000000000000000" pitchFamily="2" charset="2"/>
              <a:buChar char="ü"/>
            </a:pPr>
            <a:r>
              <a:rPr lang="en-GB" sz="2000" dirty="0"/>
              <a:t>work tasks normally performed; </a:t>
            </a:r>
          </a:p>
          <a:p>
            <a:pPr>
              <a:lnSpc>
                <a:spcPct val="120000"/>
              </a:lnSpc>
              <a:spcBef>
                <a:spcPts val="0"/>
              </a:spcBef>
              <a:spcAft>
                <a:spcPts val="600"/>
              </a:spcAft>
              <a:buFont typeface="Wingdings" panose="05000000000000000000" pitchFamily="2" charset="2"/>
              <a:buChar char="ü"/>
            </a:pPr>
            <a:r>
              <a:rPr lang="en-GB" sz="2000" dirty="0"/>
              <a:t>daily working hours and the duration of exposure to chemical agents considered; </a:t>
            </a:r>
          </a:p>
          <a:p>
            <a:pPr>
              <a:lnSpc>
                <a:spcPct val="120000"/>
              </a:lnSpc>
              <a:spcBef>
                <a:spcPts val="0"/>
              </a:spcBef>
              <a:spcAft>
                <a:spcPts val="600"/>
              </a:spcAft>
              <a:buFont typeface="Wingdings" panose="05000000000000000000" pitchFamily="2" charset="2"/>
              <a:buChar char="ü"/>
            </a:pPr>
            <a:r>
              <a:rPr lang="en-GB" sz="2000" dirty="0"/>
              <a:t>risk management measures such as engineering control, PPE, work organization, etc.; </a:t>
            </a:r>
          </a:p>
          <a:p>
            <a:pPr>
              <a:lnSpc>
                <a:spcPct val="120000"/>
              </a:lnSpc>
              <a:spcBef>
                <a:spcPts val="0"/>
              </a:spcBef>
              <a:spcAft>
                <a:spcPts val="600"/>
              </a:spcAft>
              <a:buFont typeface="Wingdings" panose="05000000000000000000" pitchFamily="2" charset="2"/>
              <a:buChar char="ü"/>
            </a:pPr>
            <a:r>
              <a:rPr lang="en-GB" sz="2000" dirty="0"/>
              <a:t>relevant environmental conditions at the workplace (temperature, wind, relative humidity, …); </a:t>
            </a:r>
          </a:p>
          <a:p>
            <a:pPr>
              <a:lnSpc>
                <a:spcPct val="120000"/>
              </a:lnSpc>
              <a:spcBef>
                <a:spcPts val="0"/>
              </a:spcBef>
              <a:spcAft>
                <a:spcPts val="600"/>
              </a:spcAft>
              <a:buFont typeface="Wingdings" panose="05000000000000000000" pitchFamily="2" charset="2"/>
              <a:buChar char="ü"/>
            </a:pPr>
            <a:r>
              <a:rPr lang="en-GB" sz="2000" dirty="0"/>
              <a:t>presence of other activities, incidents, etc.; </a:t>
            </a:r>
          </a:p>
          <a:p>
            <a:pPr>
              <a:lnSpc>
                <a:spcPct val="120000"/>
              </a:lnSpc>
              <a:spcBef>
                <a:spcPts val="0"/>
              </a:spcBef>
              <a:spcAft>
                <a:spcPts val="600"/>
              </a:spcAft>
              <a:buFont typeface="Wingdings" panose="05000000000000000000" pitchFamily="2" charset="2"/>
              <a:buChar char="ü"/>
            </a:pPr>
            <a:r>
              <a:rPr lang="en-GB" sz="2000" dirty="0"/>
              <a:t>identification of technical sampling equipment used</a:t>
            </a:r>
            <a:endParaRPr lang="en-BE" sz="2000" dirty="0"/>
          </a:p>
        </p:txBody>
      </p:sp>
      <p:pic>
        <p:nvPicPr>
          <p:cNvPr id="5" name="Picture 4" descr="Graphical user interface, website&#10;&#10;Description automatically generated">
            <a:extLst>
              <a:ext uri="{FF2B5EF4-FFF2-40B4-BE49-F238E27FC236}">
                <a16:creationId xmlns:a16="http://schemas.microsoft.com/office/drawing/2014/main" id="{032163AB-A834-4E15-BC8E-AE19732324BC}"/>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rot="1125859">
            <a:off x="8513839" y="2537420"/>
            <a:ext cx="3566324" cy="1783162"/>
          </a:xfrm>
          <a:prstGeom prst="rect">
            <a:avLst/>
          </a:prstGeom>
        </p:spPr>
      </p:pic>
      <p:sp>
        <p:nvSpPr>
          <p:cNvPr id="4" name="Date Placeholder 3">
            <a:extLst>
              <a:ext uri="{FF2B5EF4-FFF2-40B4-BE49-F238E27FC236}">
                <a16:creationId xmlns:a16="http://schemas.microsoft.com/office/drawing/2014/main" id="{8229B5AD-9B78-4409-B755-04F9336356CB}"/>
              </a:ext>
            </a:extLst>
          </p:cNvPr>
          <p:cNvSpPr>
            <a:spLocks noGrp="1"/>
          </p:cNvSpPr>
          <p:nvPr>
            <p:ph type="dt" sz="half" idx="10"/>
          </p:nvPr>
        </p:nvSpPr>
        <p:spPr/>
        <p:txBody>
          <a:bodyPr/>
          <a:lstStyle/>
          <a:p>
            <a:r>
              <a:rPr lang="en-BE"/>
              <a:t>10/03/2023</a:t>
            </a:r>
            <a:endParaRPr lang="en-BE" dirty="0"/>
          </a:p>
        </p:txBody>
      </p:sp>
      <p:sp>
        <p:nvSpPr>
          <p:cNvPr id="6" name="Footer Placeholder 5">
            <a:extLst>
              <a:ext uri="{FF2B5EF4-FFF2-40B4-BE49-F238E27FC236}">
                <a16:creationId xmlns:a16="http://schemas.microsoft.com/office/drawing/2014/main" id="{5304860A-EE1D-448F-9084-D511A0D438C5}"/>
              </a:ext>
            </a:extLst>
          </p:cNvPr>
          <p:cNvSpPr>
            <a:spLocks noGrp="1"/>
          </p:cNvSpPr>
          <p:nvPr>
            <p:ph type="ftr" sz="quarter" idx="11"/>
          </p:nvPr>
        </p:nvSpPr>
        <p:spPr/>
        <p:txBody>
          <a:bodyPr/>
          <a:lstStyle/>
          <a:p>
            <a:r>
              <a:rPr lang="en-GB"/>
              <a:t>Workplace air monitoring for cadmium</a:t>
            </a:r>
          </a:p>
          <a:p>
            <a:r>
              <a:rPr lang="en-GB"/>
              <a:t>ICdA webinar</a:t>
            </a:r>
            <a:endParaRPr lang="en-BE" dirty="0"/>
          </a:p>
        </p:txBody>
      </p:sp>
      <p:sp>
        <p:nvSpPr>
          <p:cNvPr id="7" name="Slide Number Placeholder 6">
            <a:extLst>
              <a:ext uri="{FF2B5EF4-FFF2-40B4-BE49-F238E27FC236}">
                <a16:creationId xmlns:a16="http://schemas.microsoft.com/office/drawing/2014/main" id="{AED7D034-7099-4D08-BE31-FC274AB998B5}"/>
              </a:ext>
            </a:extLst>
          </p:cNvPr>
          <p:cNvSpPr>
            <a:spLocks noGrp="1"/>
          </p:cNvSpPr>
          <p:nvPr>
            <p:ph type="sldNum" sz="quarter" idx="12"/>
          </p:nvPr>
        </p:nvSpPr>
        <p:spPr/>
        <p:txBody>
          <a:bodyPr/>
          <a:lstStyle/>
          <a:p>
            <a:fld id="{5A16A431-4E15-464C-8A2A-EB1FFCEAFF66}" type="slidenum">
              <a:rPr lang="en-BE" smtClean="0"/>
              <a:t>14</a:t>
            </a:fld>
            <a:endParaRPr lang="en-BE" dirty="0"/>
          </a:p>
        </p:txBody>
      </p:sp>
    </p:spTree>
    <p:extLst>
      <p:ext uri="{BB962C8B-B14F-4D97-AF65-F5344CB8AC3E}">
        <p14:creationId xmlns:p14="http://schemas.microsoft.com/office/powerpoint/2010/main" val="25174237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A76FE-F21E-4ED5-A4D9-B3C27C70A324}"/>
              </a:ext>
            </a:extLst>
          </p:cNvPr>
          <p:cNvSpPr>
            <a:spLocks noGrp="1"/>
          </p:cNvSpPr>
          <p:nvPr>
            <p:ph type="title"/>
          </p:nvPr>
        </p:nvSpPr>
        <p:spPr/>
        <p:txBody>
          <a:bodyPr/>
          <a:lstStyle/>
          <a:p>
            <a:r>
              <a:rPr lang="en-GB" dirty="0"/>
              <a:t>Documentation of sampling (2)</a:t>
            </a:r>
            <a:endParaRPr lang="en-BE" dirty="0"/>
          </a:p>
        </p:txBody>
      </p:sp>
      <p:sp>
        <p:nvSpPr>
          <p:cNvPr id="3" name="Content Placeholder 2">
            <a:extLst>
              <a:ext uri="{FF2B5EF4-FFF2-40B4-BE49-F238E27FC236}">
                <a16:creationId xmlns:a16="http://schemas.microsoft.com/office/drawing/2014/main" id="{1A1149E2-4977-4BCE-9055-AB71DD1C38F0}"/>
              </a:ext>
            </a:extLst>
          </p:cNvPr>
          <p:cNvSpPr>
            <a:spLocks noGrp="1"/>
          </p:cNvSpPr>
          <p:nvPr>
            <p:ph idx="1"/>
          </p:nvPr>
        </p:nvSpPr>
        <p:spPr>
          <a:xfrm>
            <a:off x="962025" y="1573697"/>
            <a:ext cx="10820399" cy="4598503"/>
          </a:xfrm>
        </p:spPr>
        <p:txBody>
          <a:bodyPr>
            <a:normAutofit fontScale="92500" lnSpcReduction="10000"/>
          </a:bodyPr>
          <a:lstStyle/>
          <a:p>
            <a:pPr marL="0" indent="0">
              <a:lnSpc>
                <a:spcPct val="120000"/>
              </a:lnSpc>
              <a:spcBef>
                <a:spcPts val="0"/>
              </a:spcBef>
              <a:spcAft>
                <a:spcPts val="600"/>
              </a:spcAft>
              <a:buNone/>
            </a:pPr>
            <a:r>
              <a:rPr lang="en-GB" sz="2100" dirty="0"/>
              <a:t>To be able to link deviating results with unusual activities or events it is important to ask the worker to report this.</a:t>
            </a:r>
          </a:p>
          <a:p>
            <a:pPr marL="0" indent="0">
              <a:lnSpc>
                <a:spcPct val="120000"/>
              </a:lnSpc>
              <a:spcBef>
                <a:spcPts val="0"/>
              </a:spcBef>
              <a:spcAft>
                <a:spcPts val="600"/>
              </a:spcAft>
              <a:buNone/>
            </a:pPr>
            <a:r>
              <a:rPr lang="en-GB" sz="2100" dirty="0"/>
              <a:t>Examples of events that deviate from the intended activities:</a:t>
            </a:r>
          </a:p>
          <a:p>
            <a:pPr marL="3228975">
              <a:lnSpc>
                <a:spcPct val="120000"/>
              </a:lnSpc>
              <a:spcBef>
                <a:spcPts val="0"/>
              </a:spcBef>
              <a:spcAft>
                <a:spcPts val="600"/>
              </a:spcAft>
              <a:tabLst>
                <a:tab pos="2962275" algn="l"/>
                <a:tab pos="3048000" algn="l"/>
                <a:tab pos="3314700" algn="l"/>
              </a:tabLst>
            </a:pPr>
            <a:r>
              <a:rPr lang="en-GB" sz="1800" dirty="0"/>
              <a:t>General info on sampling, such as time and sampling flow rate at start and end </a:t>
            </a:r>
            <a:br>
              <a:rPr lang="en-GB" sz="1800" dirty="0"/>
            </a:br>
            <a:r>
              <a:rPr lang="en-GB" sz="1800" dirty="0"/>
              <a:t>of sampling, ambient conditions, use of PPE, etc.</a:t>
            </a:r>
            <a:endParaRPr lang="en-BE" sz="1800" dirty="0"/>
          </a:p>
          <a:p>
            <a:pPr marL="3228975">
              <a:lnSpc>
                <a:spcPct val="120000"/>
              </a:lnSpc>
              <a:spcBef>
                <a:spcPts val="0"/>
              </a:spcBef>
              <a:spcAft>
                <a:spcPts val="600"/>
              </a:spcAft>
              <a:tabLst>
                <a:tab pos="2962275" algn="l"/>
                <a:tab pos="3048000" algn="l"/>
                <a:tab pos="3314700" algn="l"/>
              </a:tabLst>
            </a:pPr>
            <a:r>
              <a:rPr lang="en-GB" sz="1800" dirty="0"/>
              <a:t>Extra maintenance  activities, </a:t>
            </a:r>
          </a:p>
          <a:p>
            <a:pPr marL="3228975">
              <a:lnSpc>
                <a:spcPct val="120000"/>
              </a:lnSpc>
              <a:spcBef>
                <a:spcPts val="0"/>
              </a:spcBef>
              <a:spcAft>
                <a:spcPts val="600"/>
              </a:spcAft>
              <a:tabLst>
                <a:tab pos="2962275" algn="l"/>
                <a:tab pos="3048000" algn="l"/>
                <a:tab pos="3314700" algn="l"/>
              </a:tabLst>
            </a:pPr>
            <a:r>
              <a:rPr lang="en-GB" sz="1800" dirty="0"/>
              <a:t>Installation shutdown or malfunction</a:t>
            </a:r>
          </a:p>
          <a:p>
            <a:pPr marL="3228975">
              <a:lnSpc>
                <a:spcPct val="120000"/>
              </a:lnSpc>
              <a:spcBef>
                <a:spcPts val="0"/>
              </a:spcBef>
              <a:spcAft>
                <a:spcPts val="600"/>
              </a:spcAft>
              <a:tabLst>
                <a:tab pos="2962275" algn="l"/>
                <a:tab pos="3048000" algn="l"/>
                <a:tab pos="3314700" algn="l"/>
              </a:tabLst>
            </a:pPr>
            <a:r>
              <a:rPr lang="en-GB" sz="1800" dirty="0"/>
              <a:t>Other product use dan usual</a:t>
            </a:r>
          </a:p>
          <a:p>
            <a:pPr marL="3228975">
              <a:lnSpc>
                <a:spcPct val="120000"/>
              </a:lnSpc>
              <a:spcBef>
                <a:spcPts val="0"/>
              </a:spcBef>
              <a:spcAft>
                <a:spcPts val="600"/>
              </a:spcAft>
              <a:tabLst>
                <a:tab pos="2962275" algn="l"/>
                <a:tab pos="3048000" algn="l"/>
                <a:tab pos="3314700" algn="l"/>
              </a:tabLst>
            </a:pPr>
            <a:r>
              <a:rPr lang="en-GB" sz="1800" dirty="0"/>
              <a:t>Hygiene issues: exhaust ventilation is not correctly or not at all working, spills at the work floor, …</a:t>
            </a:r>
          </a:p>
          <a:p>
            <a:pPr marL="3228975">
              <a:lnSpc>
                <a:spcPct val="120000"/>
              </a:lnSpc>
              <a:spcBef>
                <a:spcPts val="0"/>
              </a:spcBef>
              <a:spcAft>
                <a:spcPts val="600"/>
              </a:spcAft>
              <a:tabLst>
                <a:tab pos="2962275" algn="l"/>
                <a:tab pos="3048000" algn="l"/>
                <a:tab pos="3314700" algn="l"/>
              </a:tabLst>
            </a:pPr>
            <a:r>
              <a:rPr lang="en-GB" sz="1800" dirty="0"/>
              <a:t>Another temporary assignment was given during the shift (please specify)</a:t>
            </a:r>
          </a:p>
          <a:p>
            <a:pPr marL="3228975">
              <a:lnSpc>
                <a:spcPct val="120000"/>
              </a:lnSpc>
              <a:spcBef>
                <a:spcPts val="0"/>
              </a:spcBef>
              <a:spcAft>
                <a:spcPts val="600"/>
              </a:spcAft>
              <a:tabLst>
                <a:tab pos="2962275" algn="l"/>
                <a:tab pos="3048000" algn="l"/>
                <a:tab pos="3314700" algn="l"/>
              </a:tabLst>
            </a:pPr>
            <a:r>
              <a:rPr lang="en-GB" sz="1800" dirty="0"/>
              <a:t>Smoking during sampling: this will affect the result as tobacco contains cadmium.</a:t>
            </a:r>
          </a:p>
          <a:p>
            <a:pPr marL="0" indent="0">
              <a:lnSpc>
                <a:spcPct val="120000"/>
              </a:lnSpc>
              <a:spcBef>
                <a:spcPts val="0"/>
              </a:spcBef>
              <a:spcAft>
                <a:spcPts val="600"/>
              </a:spcAft>
              <a:buNone/>
            </a:pPr>
            <a:endParaRPr lang="en-GB" sz="3400" dirty="0"/>
          </a:p>
        </p:txBody>
      </p:sp>
      <p:pic>
        <p:nvPicPr>
          <p:cNvPr id="7" name="Picture 6" descr="Icon&#10;&#10;Description automatically generated">
            <a:extLst>
              <a:ext uri="{FF2B5EF4-FFF2-40B4-BE49-F238E27FC236}">
                <a16:creationId xmlns:a16="http://schemas.microsoft.com/office/drawing/2014/main" id="{656DB523-FE77-47EF-B018-C9F3D572190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34823" y="2822483"/>
            <a:ext cx="2908527" cy="2895600"/>
          </a:xfrm>
          <a:prstGeom prst="rect">
            <a:avLst/>
          </a:prstGeom>
        </p:spPr>
      </p:pic>
      <p:sp>
        <p:nvSpPr>
          <p:cNvPr id="4" name="Date Placeholder 3">
            <a:extLst>
              <a:ext uri="{FF2B5EF4-FFF2-40B4-BE49-F238E27FC236}">
                <a16:creationId xmlns:a16="http://schemas.microsoft.com/office/drawing/2014/main" id="{F9A46F7D-A3B9-4FD9-823E-915C6D874A1F}"/>
              </a:ext>
            </a:extLst>
          </p:cNvPr>
          <p:cNvSpPr>
            <a:spLocks noGrp="1"/>
          </p:cNvSpPr>
          <p:nvPr>
            <p:ph type="dt" sz="half" idx="10"/>
          </p:nvPr>
        </p:nvSpPr>
        <p:spPr/>
        <p:txBody>
          <a:bodyPr/>
          <a:lstStyle/>
          <a:p>
            <a:r>
              <a:rPr lang="en-BE"/>
              <a:t>10/03/2023</a:t>
            </a:r>
            <a:endParaRPr lang="en-BE" dirty="0"/>
          </a:p>
        </p:txBody>
      </p:sp>
      <p:sp>
        <p:nvSpPr>
          <p:cNvPr id="5" name="Footer Placeholder 4">
            <a:extLst>
              <a:ext uri="{FF2B5EF4-FFF2-40B4-BE49-F238E27FC236}">
                <a16:creationId xmlns:a16="http://schemas.microsoft.com/office/drawing/2014/main" id="{309299CE-85F9-4AA4-8D14-C4DD3F2FC30A}"/>
              </a:ext>
            </a:extLst>
          </p:cNvPr>
          <p:cNvSpPr>
            <a:spLocks noGrp="1"/>
          </p:cNvSpPr>
          <p:nvPr>
            <p:ph type="ftr" sz="quarter" idx="11"/>
          </p:nvPr>
        </p:nvSpPr>
        <p:spPr/>
        <p:txBody>
          <a:bodyPr/>
          <a:lstStyle/>
          <a:p>
            <a:r>
              <a:rPr lang="en-GB"/>
              <a:t>Workplace air monitoring for cadmium</a:t>
            </a:r>
          </a:p>
          <a:p>
            <a:r>
              <a:rPr lang="en-GB"/>
              <a:t>ICdA webinar</a:t>
            </a:r>
            <a:endParaRPr lang="en-BE" dirty="0"/>
          </a:p>
        </p:txBody>
      </p:sp>
      <p:sp>
        <p:nvSpPr>
          <p:cNvPr id="6" name="Slide Number Placeholder 5">
            <a:extLst>
              <a:ext uri="{FF2B5EF4-FFF2-40B4-BE49-F238E27FC236}">
                <a16:creationId xmlns:a16="http://schemas.microsoft.com/office/drawing/2014/main" id="{785D8050-07BB-4A11-BE59-3A41D6D3088D}"/>
              </a:ext>
            </a:extLst>
          </p:cNvPr>
          <p:cNvSpPr>
            <a:spLocks noGrp="1"/>
          </p:cNvSpPr>
          <p:nvPr>
            <p:ph type="sldNum" sz="quarter" idx="12"/>
          </p:nvPr>
        </p:nvSpPr>
        <p:spPr/>
        <p:txBody>
          <a:bodyPr/>
          <a:lstStyle/>
          <a:p>
            <a:fld id="{5A16A431-4E15-464C-8A2A-EB1FFCEAFF66}" type="slidenum">
              <a:rPr lang="en-BE" smtClean="0"/>
              <a:t>15</a:t>
            </a:fld>
            <a:endParaRPr lang="en-BE" dirty="0"/>
          </a:p>
        </p:txBody>
      </p:sp>
    </p:spTree>
    <p:extLst>
      <p:ext uri="{BB962C8B-B14F-4D97-AF65-F5344CB8AC3E}">
        <p14:creationId xmlns:p14="http://schemas.microsoft.com/office/powerpoint/2010/main" val="454335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hape, arrow&#10;&#10;Description automatically generated">
            <a:extLst>
              <a:ext uri="{FF2B5EF4-FFF2-40B4-BE49-F238E27FC236}">
                <a16:creationId xmlns:a16="http://schemas.microsoft.com/office/drawing/2014/main" id="{8D1EFF11-D1FA-4101-A7D4-81D4A51629BE}"/>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2964088" y="3344068"/>
            <a:ext cx="6475187" cy="1485901"/>
          </a:xfrm>
          <a:prstGeom prst="rect">
            <a:avLst/>
          </a:prstGeom>
        </p:spPr>
      </p:pic>
      <p:sp>
        <p:nvSpPr>
          <p:cNvPr id="2" name="Title 1">
            <a:extLst>
              <a:ext uri="{FF2B5EF4-FFF2-40B4-BE49-F238E27FC236}">
                <a16:creationId xmlns:a16="http://schemas.microsoft.com/office/drawing/2014/main" id="{B8B935AA-A54C-45C9-8182-852A36C883FC}"/>
              </a:ext>
            </a:extLst>
          </p:cNvPr>
          <p:cNvSpPr>
            <a:spLocks noGrp="1"/>
          </p:cNvSpPr>
          <p:nvPr>
            <p:ph type="title"/>
          </p:nvPr>
        </p:nvSpPr>
        <p:spPr/>
        <p:txBody>
          <a:bodyPr/>
          <a:lstStyle/>
          <a:p>
            <a:r>
              <a:rPr lang="en-GB" dirty="0"/>
              <a:t>Number of samples</a:t>
            </a:r>
            <a:endParaRPr lang="en-BE" dirty="0"/>
          </a:p>
        </p:txBody>
      </p:sp>
      <p:sp>
        <p:nvSpPr>
          <p:cNvPr id="3" name="Content Placeholder 2">
            <a:extLst>
              <a:ext uri="{FF2B5EF4-FFF2-40B4-BE49-F238E27FC236}">
                <a16:creationId xmlns:a16="http://schemas.microsoft.com/office/drawing/2014/main" id="{E6328CD7-7A0A-45C9-A339-624D1D0874AD}"/>
              </a:ext>
            </a:extLst>
          </p:cNvPr>
          <p:cNvSpPr>
            <a:spLocks noGrp="1"/>
          </p:cNvSpPr>
          <p:nvPr>
            <p:ph idx="1"/>
          </p:nvPr>
        </p:nvSpPr>
        <p:spPr/>
        <p:txBody>
          <a:bodyPr>
            <a:normAutofit/>
          </a:bodyPr>
          <a:lstStyle/>
          <a:p>
            <a:r>
              <a:rPr lang="en-GB" sz="2400" dirty="0"/>
              <a:t>The number of samples per SEG depends on the level of exposure</a:t>
            </a:r>
          </a:p>
          <a:p>
            <a:pPr lvl="1"/>
            <a:r>
              <a:rPr lang="en-GB" sz="2000" dirty="0"/>
              <a:t>For low exposure levels: at least 3 samples</a:t>
            </a:r>
          </a:p>
          <a:p>
            <a:pPr lvl="1"/>
            <a:r>
              <a:rPr lang="en-GB" sz="2000" dirty="0"/>
              <a:t>For higher exposure levels: 6 up to 10 samples</a:t>
            </a:r>
          </a:p>
          <a:p>
            <a:pPr lvl="1"/>
            <a:r>
              <a:rPr lang="en-GB" sz="2000" dirty="0"/>
              <a:t>It is better to have sampling done at different moments rather that all at once to reflect fluctuations over time and over different seasons.</a:t>
            </a:r>
          </a:p>
          <a:p>
            <a:pPr lvl="1"/>
            <a:endParaRPr lang="en-GB" sz="2000" dirty="0"/>
          </a:p>
          <a:p>
            <a:pPr lvl="1"/>
            <a:endParaRPr lang="en-GB" sz="2000" dirty="0"/>
          </a:p>
          <a:p>
            <a:pPr lvl="1"/>
            <a:endParaRPr lang="en-GB" sz="2000" dirty="0"/>
          </a:p>
          <a:p>
            <a:r>
              <a:rPr lang="en-GB" sz="2400" dirty="0"/>
              <a:t>For each periodic reassessments, at least three exposure measurements shall be collected per SEG.</a:t>
            </a:r>
          </a:p>
          <a:p>
            <a:pPr lvl="1"/>
            <a:r>
              <a:rPr lang="en-GB" sz="2000" dirty="0"/>
              <a:t>These results can be pooled with the earlier ones in order to test compliance and to determine the period before the next reassessment.</a:t>
            </a:r>
            <a:endParaRPr lang="en-BE" sz="2000" dirty="0"/>
          </a:p>
          <a:p>
            <a:endParaRPr lang="en-BE" sz="2400" dirty="0"/>
          </a:p>
        </p:txBody>
      </p:sp>
      <p:sp>
        <p:nvSpPr>
          <p:cNvPr id="4" name="Date Placeholder 3">
            <a:extLst>
              <a:ext uri="{FF2B5EF4-FFF2-40B4-BE49-F238E27FC236}">
                <a16:creationId xmlns:a16="http://schemas.microsoft.com/office/drawing/2014/main" id="{3FB2E80D-D0A4-4DB1-A772-2DE76B51F16C}"/>
              </a:ext>
            </a:extLst>
          </p:cNvPr>
          <p:cNvSpPr>
            <a:spLocks noGrp="1"/>
          </p:cNvSpPr>
          <p:nvPr>
            <p:ph type="dt" sz="half" idx="10"/>
          </p:nvPr>
        </p:nvSpPr>
        <p:spPr/>
        <p:txBody>
          <a:bodyPr/>
          <a:lstStyle/>
          <a:p>
            <a:r>
              <a:rPr lang="en-BE"/>
              <a:t>10/03/2023</a:t>
            </a:r>
            <a:endParaRPr lang="en-BE" dirty="0"/>
          </a:p>
        </p:txBody>
      </p:sp>
      <p:sp>
        <p:nvSpPr>
          <p:cNvPr id="5" name="Footer Placeholder 4">
            <a:extLst>
              <a:ext uri="{FF2B5EF4-FFF2-40B4-BE49-F238E27FC236}">
                <a16:creationId xmlns:a16="http://schemas.microsoft.com/office/drawing/2014/main" id="{B1D6D2CD-FDD4-446A-B6F9-05A90BE2CBAC}"/>
              </a:ext>
            </a:extLst>
          </p:cNvPr>
          <p:cNvSpPr>
            <a:spLocks noGrp="1"/>
          </p:cNvSpPr>
          <p:nvPr>
            <p:ph type="ftr" sz="quarter" idx="11"/>
          </p:nvPr>
        </p:nvSpPr>
        <p:spPr/>
        <p:txBody>
          <a:bodyPr/>
          <a:lstStyle/>
          <a:p>
            <a:r>
              <a:rPr lang="en-GB"/>
              <a:t>Workplace air monitoring for cadmium</a:t>
            </a:r>
          </a:p>
          <a:p>
            <a:r>
              <a:rPr lang="en-GB"/>
              <a:t>ICdA webinar</a:t>
            </a:r>
            <a:endParaRPr lang="en-BE" dirty="0"/>
          </a:p>
        </p:txBody>
      </p:sp>
      <p:sp>
        <p:nvSpPr>
          <p:cNvPr id="6" name="Slide Number Placeholder 5">
            <a:extLst>
              <a:ext uri="{FF2B5EF4-FFF2-40B4-BE49-F238E27FC236}">
                <a16:creationId xmlns:a16="http://schemas.microsoft.com/office/drawing/2014/main" id="{B442AF97-5193-4129-81A6-99CBB0FA9694}"/>
              </a:ext>
            </a:extLst>
          </p:cNvPr>
          <p:cNvSpPr>
            <a:spLocks noGrp="1"/>
          </p:cNvSpPr>
          <p:nvPr>
            <p:ph type="sldNum" sz="quarter" idx="12"/>
          </p:nvPr>
        </p:nvSpPr>
        <p:spPr/>
        <p:txBody>
          <a:bodyPr/>
          <a:lstStyle/>
          <a:p>
            <a:fld id="{5A16A431-4E15-464C-8A2A-EB1FFCEAFF66}" type="slidenum">
              <a:rPr lang="en-BE" smtClean="0"/>
              <a:t>16</a:t>
            </a:fld>
            <a:endParaRPr lang="en-BE" dirty="0"/>
          </a:p>
        </p:txBody>
      </p:sp>
    </p:spTree>
    <p:extLst>
      <p:ext uri="{BB962C8B-B14F-4D97-AF65-F5344CB8AC3E}">
        <p14:creationId xmlns:p14="http://schemas.microsoft.com/office/powerpoint/2010/main" val="6043478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3A5D9-24D9-4DC0-85C7-17B6020D74E9}"/>
              </a:ext>
            </a:extLst>
          </p:cNvPr>
          <p:cNvSpPr>
            <a:spLocks noGrp="1"/>
          </p:cNvSpPr>
          <p:nvPr>
            <p:ph type="title"/>
          </p:nvPr>
        </p:nvSpPr>
        <p:spPr/>
        <p:txBody>
          <a:bodyPr/>
          <a:lstStyle/>
          <a:p>
            <a:r>
              <a:rPr lang="en-GB" dirty="0"/>
              <a:t>Frequency of sampling (EN689)</a:t>
            </a:r>
            <a:endParaRPr lang="en-BE" dirty="0"/>
          </a:p>
        </p:txBody>
      </p:sp>
      <p:sp>
        <p:nvSpPr>
          <p:cNvPr id="3" name="Content Placeholder 2">
            <a:extLst>
              <a:ext uri="{FF2B5EF4-FFF2-40B4-BE49-F238E27FC236}">
                <a16:creationId xmlns:a16="http://schemas.microsoft.com/office/drawing/2014/main" id="{6601B475-9918-42CB-B035-C9ECAA9E2ABE}"/>
              </a:ext>
            </a:extLst>
          </p:cNvPr>
          <p:cNvSpPr>
            <a:spLocks noGrp="1"/>
          </p:cNvSpPr>
          <p:nvPr>
            <p:ph idx="1"/>
          </p:nvPr>
        </p:nvSpPr>
        <p:spPr>
          <a:xfrm>
            <a:off x="838200" y="1597025"/>
            <a:ext cx="11104985" cy="4351338"/>
          </a:xfrm>
        </p:spPr>
        <p:txBody>
          <a:bodyPr>
            <a:normAutofit fontScale="77500" lnSpcReduction="20000"/>
          </a:bodyPr>
          <a:lstStyle/>
          <a:p>
            <a:pPr>
              <a:lnSpc>
                <a:spcPct val="120000"/>
              </a:lnSpc>
              <a:spcBef>
                <a:spcPts val="0"/>
              </a:spcBef>
              <a:spcAft>
                <a:spcPts val="600"/>
              </a:spcAft>
            </a:pPr>
            <a:r>
              <a:rPr lang="en-GB" dirty="0"/>
              <a:t>For periodic reassessments, at least three exposure measurements shall be collected per SEG. </a:t>
            </a:r>
          </a:p>
          <a:p>
            <a:pPr>
              <a:lnSpc>
                <a:spcPct val="120000"/>
              </a:lnSpc>
              <a:spcBef>
                <a:spcPts val="0"/>
              </a:spcBef>
              <a:spcAft>
                <a:spcPts val="600"/>
              </a:spcAft>
            </a:pPr>
            <a:r>
              <a:rPr lang="en-GB" dirty="0"/>
              <a:t>These results can be pooled with the earlier ones in order to test compliance and to determine the period before the next reassessment.</a:t>
            </a:r>
          </a:p>
          <a:p>
            <a:pPr>
              <a:lnSpc>
                <a:spcPct val="120000"/>
              </a:lnSpc>
              <a:spcBef>
                <a:spcPts val="0"/>
              </a:spcBef>
              <a:spcAft>
                <a:spcPts val="600"/>
              </a:spcAft>
            </a:pPr>
            <a:r>
              <a:rPr lang="en-GB" dirty="0"/>
              <a:t>If a compliance decision was reached by the screening test and conditions are unchanged, more measurements should be made to reach at least six including the original samples.</a:t>
            </a:r>
          </a:p>
          <a:p>
            <a:pPr>
              <a:lnSpc>
                <a:spcPct val="120000"/>
              </a:lnSpc>
              <a:spcBef>
                <a:spcPts val="0"/>
              </a:spcBef>
              <a:spcAft>
                <a:spcPts val="600"/>
              </a:spcAft>
            </a:pPr>
            <a:r>
              <a:rPr lang="en-GB" dirty="0"/>
              <a:t>From the geometric mean value (GM), </a:t>
            </a:r>
            <a:br>
              <a:rPr lang="en-GB" dirty="0"/>
            </a:br>
            <a:r>
              <a:rPr lang="en-GB" dirty="0"/>
              <a:t>the interval between sampling can be derived:</a:t>
            </a:r>
          </a:p>
          <a:p>
            <a:pPr lvl="1">
              <a:lnSpc>
                <a:spcPct val="120000"/>
              </a:lnSpc>
              <a:spcBef>
                <a:spcPts val="0"/>
              </a:spcBef>
              <a:spcAft>
                <a:spcPts val="600"/>
              </a:spcAft>
            </a:pPr>
            <a:r>
              <a:rPr lang="en-GB" dirty="0"/>
              <a:t>36 months	if GM &lt; 0,1 OELV</a:t>
            </a:r>
          </a:p>
          <a:p>
            <a:pPr lvl="1">
              <a:lnSpc>
                <a:spcPct val="120000"/>
              </a:lnSpc>
              <a:spcBef>
                <a:spcPts val="0"/>
              </a:spcBef>
              <a:spcAft>
                <a:spcPts val="600"/>
              </a:spcAft>
            </a:pPr>
            <a:r>
              <a:rPr lang="en-GB" dirty="0"/>
              <a:t>24 months	if 0,10 OELV &lt; GM &lt; 0,25 OELV</a:t>
            </a:r>
          </a:p>
          <a:p>
            <a:pPr lvl="1">
              <a:lnSpc>
                <a:spcPct val="120000"/>
              </a:lnSpc>
              <a:spcBef>
                <a:spcPts val="0"/>
              </a:spcBef>
              <a:spcAft>
                <a:spcPts val="600"/>
              </a:spcAft>
            </a:pPr>
            <a:r>
              <a:rPr lang="en-GB" dirty="0"/>
              <a:t>18 months	if 0,25 OELV &lt; GM &lt; 0,50 OELV</a:t>
            </a:r>
          </a:p>
          <a:p>
            <a:pPr lvl="1">
              <a:lnSpc>
                <a:spcPct val="120000"/>
              </a:lnSpc>
              <a:spcBef>
                <a:spcPts val="0"/>
              </a:spcBef>
              <a:spcAft>
                <a:spcPts val="600"/>
              </a:spcAft>
            </a:pPr>
            <a:r>
              <a:rPr lang="en-GB" dirty="0"/>
              <a:t>12 months	if 0,50 OELV &gt; GM 			</a:t>
            </a:r>
            <a:endParaRPr lang="en-BE" dirty="0"/>
          </a:p>
        </p:txBody>
      </p:sp>
      <p:pic>
        <p:nvPicPr>
          <p:cNvPr id="5" name="Picture 4">
            <a:extLst>
              <a:ext uri="{FF2B5EF4-FFF2-40B4-BE49-F238E27FC236}">
                <a16:creationId xmlns:a16="http://schemas.microsoft.com/office/drawing/2014/main" id="{EB479F33-D311-4A52-8506-1CF7FCF7DA1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447956" y="3590924"/>
            <a:ext cx="3696984" cy="2486026"/>
          </a:xfrm>
          <a:prstGeom prst="rect">
            <a:avLst/>
          </a:prstGeom>
        </p:spPr>
      </p:pic>
      <p:sp>
        <p:nvSpPr>
          <p:cNvPr id="4" name="Date Placeholder 3">
            <a:extLst>
              <a:ext uri="{FF2B5EF4-FFF2-40B4-BE49-F238E27FC236}">
                <a16:creationId xmlns:a16="http://schemas.microsoft.com/office/drawing/2014/main" id="{1C20D642-033C-444F-9147-3EE36844FED8}"/>
              </a:ext>
            </a:extLst>
          </p:cNvPr>
          <p:cNvSpPr>
            <a:spLocks noGrp="1"/>
          </p:cNvSpPr>
          <p:nvPr>
            <p:ph type="dt" sz="half" idx="10"/>
          </p:nvPr>
        </p:nvSpPr>
        <p:spPr/>
        <p:txBody>
          <a:bodyPr/>
          <a:lstStyle/>
          <a:p>
            <a:r>
              <a:rPr lang="en-BE"/>
              <a:t>10/03/2023</a:t>
            </a:r>
            <a:endParaRPr lang="en-BE" dirty="0"/>
          </a:p>
        </p:txBody>
      </p:sp>
      <p:sp>
        <p:nvSpPr>
          <p:cNvPr id="6" name="Footer Placeholder 5">
            <a:extLst>
              <a:ext uri="{FF2B5EF4-FFF2-40B4-BE49-F238E27FC236}">
                <a16:creationId xmlns:a16="http://schemas.microsoft.com/office/drawing/2014/main" id="{29940D45-36E6-42D9-AA4C-246BC7538C17}"/>
              </a:ext>
            </a:extLst>
          </p:cNvPr>
          <p:cNvSpPr>
            <a:spLocks noGrp="1"/>
          </p:cNvSpPr>
          <p:nvPr>
            <p:ph type="ftr" sz="quarter" idx="11"/>
          </p:nvPr>
        </p:nvSpPr>
        <p:spPr/>
        <p:txBody>
          <a:bodyPr/>
          <a:lstStyle/>
          <a:p>
            <a:r>
              <a:rPr lang="en-GB"/>
              <a:t>Workplace air monitoring for cadmium</a:t>
            </a:r>
          </a:p>
          <a:p>
            <a:r>
              <a:rPr lang="en-GB"/>
              <a:t>ICdA webinar</a:t>
            </a:r>
            <a:endParaRPr lang="en-BE" dirty="0"/>
          </a:p>
        </p:txBody>
      </p:sp>
      <p:sp>
        <p:nvSpPr>
          <p:cNvPr id="7" name="Slide Number Placeholder 6">
            <a:extLst>
              <a:ext uri="{FF2B5EF4-FFF2-40B4-BE49-F238E27FC236}">
                <a16:creationId xmlns:a16="http://schemas.microsoft.com/office/drawing/2014/main" id="{A5FD7517-0C4D-4CD3-A177-FD104C69D51F}"/>
              </a:ext>
            </a:extLst>
          </p:cNvPr>
          <p:cNvSpPr>
            <a:spLocks noGrp="1"/>
          </p:cNvSpPr>
          <p:nvPr>
            <p:ph type="sldNum" sz="quarter" idx="12"/>
          </p:nvPr>
        </p:nvSpPr>
        <p:spPr/>
        <p:txBody>
          <a:bodyPr/>
          <a:lstStyle/>
          <a:p>
            <a:fld id="{5A16A431-4E15-464C-8A2A-EB1FFCEAFF66}" type="slidenum">
              <a:rPr lang="en-BE" smtClean="0"/>
              <a:t>17</a:t>
            </a:fld>
            <a:endParaRPr lang="en-BE" dirty="0"/>
          </a:p>
        </p:txBody>
      </p:sp>
    </p:spTree>
    <p:extLst>
      <p:ext uri="{BB962C8B-B14F-4D97-AF65-F5344CB8AC3E}">
        <p14:creationId xmlns:p14="http://schemas.microsoft.com/office/powerpoint/2010/main" val="19138840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B683C-AA96-449F-944F-37EFF6822AC4}"/>
              </a:ext>
            </a:extLst>
          </p:cNvPr>
          <p:cNvSpPr>
            <a:spLocks noGrp="1"/>
          </p:cNvSpPr>
          <p:nvPr>
            <p:ph type="title"/>
          </p:nvPr>
        </p:nvSpPr>
        <p:spPr/>
        <p:txBody>
          <a:bodyPr/>
          <a:lstStyle/>
          <a:p>
            <a:r>
              <a:rPr lang="en-GB" dirty="0"/>
              <a:t>Compliance checking</a:t>
            </a:r>
            <a:endParaRPr lang="en-BE" dirty="0"/>
          </a:p>
        </p:txBody>
      </p:sp>
      <p:pic>
        <p:nvPicPr>
          <p:cNvPr id="4" name="Picture 3" descr="A picture containing stationary, writing implement, pen&#10;&#10;Description automatically generated">
            <a:extLst>
              <a:ext uri="{FF2B5EF4-FFF2-40B4-BE49-F238E27FC236}">
                <a16:creationId xmlns:a16="http://schemas.microsoft.com/office/drawing/2014/main" id="{7C5EACF6-B9F9-4DBB-9A9F-43A221734B7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291012" y="3232151"/>
            <a:ext cx="3609975" cy="2406650"/>
          </a:xfrm>
          <a:prstGeom prst="rect">
            <a:avLst/>
          </a:prstGeom>
        </p:spPr>
      </p:pic>
      <p:sp>
        <p:nvSpPr>
          <p:cNvPr id="3" name="Date Placeholder 2">
            <a:extLst>
              <a:ext uri="{FF2B5EF4-FFF2-40B4-BE49-F238E27FC236}">
                <a16:creationId xmlns:a16="http://schemas.microsoft.com/office/drawing/2014/main" id="{23585ACE-2746-49B6-996F-2CE3742806F4}"/>
              </a:ext>
            </a:extLst>
          </p:cNvPr>
          <p:cNvSpPr>
            <a:spLocks noGrp="1"/>
          </p:cNvSpPr>
          <p:nvPr>
            <p:ph type="dt" sz="half" idx="10"/>
          </p:nvPr>
        </p:nvSpPr>
        <p:spPr/>
        <p:txBody>
          <a:bodyPr/>
          <a:lstStyle/>
          <a:p>
            <a:r>
              <a:rPr lang="en-BE"/>
              <a:t>10/03/2023</a:t>
            </a:r>
          </a:p>
        </p:txBody>
      </p:sp>
      <p:sp>
        <p:nvSpPr>
          <p:cNvPr id="5" name="Footer Placeholder 4">
            <a:extLst>
              <a:ext uri="{FF2B5EF4-FFF2-40B4-BE49-F238E27FC236}">
                <a16:creationId xmlns:a16="http://schemas.microsoft.com/office/drawing/2014/main" id="{4F2F2E00-877A-4073-8C0B-FB902EBDCEEB}"/>
              </a:ext>
            </a:extLst>
          </p:cNvPr>
          <p:cNvSpPr>
            <a:spLocks noGrp="1"/>
          </p:cNvSpPr>
          <p:nvPr>
            <p:ph type="ftr" sz="quarter" idx="11"/>
          </p:nvPr>
        </p:nvSpPr>
        <p:spPr/>
        <p:txBody>
          <a:bodyPr/>
          <a:lstStyle/>
          <a:p>
            <a:r>
              <a:rPr lang="en-GB"/>
              <a:t>Workplace air monitoring for cadmium</a:t>
            </a:r>
          </a:p>
          <a:p>
            <a:r>
              <a:rPr lang="en-GB"/>
              <a:t>ICdA webinar</a:t>
            </a:r>
            <a:endParaRPr lang="en-BE" dirty="0"/>
          </a:p>
        </p:txBody>
      </p:sp>
      <p:sp>
        <p:nvSpPr>
          <p:cNvPr id="6" name="Slide Number Placeholder 5">
            <a:extLst>
              <a:ext uri="{FF2B5EF4-FFF2-40B4-BE49-F238E27FC236}">
                <a16:creationId xmlns:a16="http://schemas.microsoft.com/office/drawing/2014/main" id="{19779944-45BC-4CF6-86F9-AEC85EED0E35}"/>
              </a:ext>
            </a:extLst>
          </p:cNvPr>
          <p:cNvSpPr>
            <a:spLocks noGrp="1"/>
          </p:cNvSpPr>
          <p:nvPr>
            <p:ph type="sldNum" sz="quarter" idx="12"/>
          </p:nvPr>
        </p:nvSpPr>
        <p:spPr/>
        <p:txBody>
          <a:bodyPr/>
          <a:lstStyle/>
          <a:p>
            <a:fld id="{5A16A431-4E15-464C-8A2A-EB1FFCEAFF66}" type="slidenum">
              <a:rPr lang="en-BE" smtClean="0"/>
              <a:t>18</a:t>
            </a:fld>
            <a:endParaRPr lang="en-BE"/>
          </a:p>
        </p:txBody>
      </p:sp>
    </p:spTree>
    <p:extLst>
      <p:ext uri="{BB962C8B-B14F-4D97-AF65-F5344CB8AC3E}">
        <p14:creationId xmlns:p14="http://schemas.microsoft.com/office/powerpoint/2010/main" val="11616634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306D1-32F3-4BB2-BADF-E478B791BA60}"/>
              </a:ext>
            </a:extLst>
          </p:cNvPr>
          <p:cNvSpPr>
            <a:spLocks noGrp="1"/>
          </p:cNvSpPr>
          <p:nvPr>
            <p:ph type="title"/>
          </p:nvPr>
        </p:nvSpPr>
        <p:spPr/>
        <p:txBody>
          <a:bodyPr/>
          <a:lstStyle/>
          <a:p>
            <a:r>
              <a:rPr lang="en-GB" dirty="0"/>
              <a:t>Assessment of compliance</a:t>
            </a:r>
            <a:endParaRPr lang="en-BE" dirty="0"/>
          </a:p>
        </p:txBody>
      </p:sp>
      <p:sp>
        <p:nvSpPr>
          <p:cNvPr id="3" name="Content Placeholder 2">
            <a:extLst>
              <a:ext uri="{FF2B5EF4-FFF2-40B4-BE49-F238E27FC236}">
                <a16:creationId xmlns:a16="http://schemas.microsoft.com/office/drawing/2014/main" id="{C8535D43-2DBA-4AA4-A28E-FBA22B0C7276}"/>
              </a:ext>
            </a:extLst>
          </p:cNvPr>
          <p:cNvSpPr>
            <a:spLocks noGrp="1"/>
          </p:cNvSpPr>
          <p:nvPr>
            <p:ph idx="1"/>
          </p:nvPr>
        </p:nvSpPr>
        <p:spPr>
          <a:xfrm>
            <a:off x="838200" y="1816295"/>
            <a:ext cx="10515600" cy="4351338"/>
          </a:xfrm>
        </p:spPr>
        <p:txBody>
          <a:bodyPr>
            <a:normAutofit fontScale="85000" lnSpcReduction="20000"/>
          </a:bodyPr>
          <a:lstStyle/>
          <a:p>
            <a:pPr>
              <a:lnSpc>
                <a:spcPct val="100000"/>
              </a:lnSpc>
              <a:spcBef>
                <a:spcPts val="0"/>
              </a:spcBef>
              <a:spcAft>
                <a:spcPts val="600"/>
              </a:spcAft>
            </a:pPr>
            <a:r>
              <a:rPr lang="en-GB" dirty="0"/>
              <a:t>Rejection of outliers</a:t>
            </a:r>
          </a:p>
          <a:p>
            <a:pPr lvl="1">
              <a:lnSpc>
                <a:spcPct val="100000"/>
              </a:lnSpc>
              <a:spcBef>
                <a:spcPts val="0"/>
              </a:spcBef>
              <a:spcAft>
                <a:spcPts val="600"/>
              </a:spcAft>
            </a:pPr>
            <a:r>
              <a:rPr lang="en-GB" dirty="0"/>
              <a:t>If no accidents, malfunctions or misuse can be identified, the sample shall not be excluded. Be attentive to such events while monitoring!</a:t>
            </a:r>
          </a:p>
          <a:p>
            <a:pPr lvl="1">
              <a:lnSpc>
                <a:spcPct val="100000"/>
              </a:lnSpc>
              <a:spcBef>
                <a:spcPts val="0"/>
              </a:spcBef>
              <a:spcAft>
                <a:spcPts val="600"/>
              </a:spcAft>
            </a:pPr>
            <a:r>
              <a:rPr lang="en-GB" dirty="0"/>
              <a:t>Pooling of earlier samples only when exposure situation hasn’t changed!</a:t>
            </a:r>
          </a:p>
          <a:p>
            <a:pPr>
              <a:lnSpc>
                <a:spcPct val="100000"/>
              </a:lnSpc>
              <a:spcBef>
                <a:spcPts val="0"/>
              </a:spcBef>
              <a:spcAft>
                <a:spcPts val="600"/>
              </a:spcAft>
            </a:pPr>
            <a:r>
              <a:rPr lang="en-GB" dirty="0"/>
              <a:t>Check if all samples belong to a same log-normal distribution</a:t>
            </a:r>
          </a:p>
          <a:p>
            <a:pPr lvl="1">
              <a:lnSpc>
                <a:spcPct val="100000"/>
              </a:lnSpc>
              <a:spcBef>
                <a:spcPts val="0"/>
              </a:spcBef>
              <a:spcAft>
                <a:spcPts val="600"/>
              </a:spcAft>
            </a:pPr>
            <a:r>
              <a:rPr lang="en-GB" dirty="0"/>
              <a:t>The SEG you have designed might not be as homogeneous as you thought.</a:t>
            </a:r>
          </a:p>
          <a:p>
            <a:pPr>
              <a:lnSpc>
                <a:spcPct val="100000"/>
              </a:lnSpc>
              <a:spcBef>
                <a:spcPts val="0"/>
              </a:spcBef>
              <a:spcAft>
                <a:spcPts val="600"/>
              </a:spcAft>
            </a:pPr>
            <a:r>
              <a:rPr lang="en-GB" dirty="0"/>
              <a:t>Air quality is measured without PPE</a:t>
            </a:r>
          </a:p>
          <a:p>
            <a:pPr lvl="1">
              <a:lnSpc>
                <a:spcPct val="100000"/>
              </a:lnSpc>
              <a:spcBef>
                <a:spcPts val="0"/>
              </a:spcBef>
              <a:spcAft>
                <a:spcPts val="600"/>
              </a:spcAft>
            </a:pPr>
            <a:r>
              <a:rPr lang="en-GB" dirty="0"/>
              <a:t>When result is &gt;OEL value, use of respiratory equipment and its protection factor shall be considered to assess the actual workers exposure.</a:t>
            </a:r>
          </a:p>
          <a:p>
            <a:pPr lvl="1">
              <a:lnSpc>
                <a:spcPct val="100000"/>
              </a:lnSpc>
              <a:spcBef>
                <a:spcPts val="0"/>
              </a:spcBef>
              <a:spcAft>
                <a:spcPts val="600"/>
              </a:spcAft>
            </a:pPr>
            <a:r>
              <a:rPr lang="en-GB" dirty="0"/>
              <a:t>When PPE is needed:</a:t>
            </a:r>
          </a:p>
          <a:p>
            <a:pPr lvl="2">
              <a:lnSpc>
                <a:spcPct val="100000"/>
              </a:lnSpc>
              <a:spcBef>
                <a:spcPts val="0"/>
              </a:spcBef>
              <a:spcAft>
                <a:spcPts val="600"/>
              </a:spcAft>
            </a:pPr>
            <a:r>
              <a:rPr lang="en-GB" dirty="0"/>
              <a:t>Assess potential sources of cadmium emissions to air and analyse how to remediate.</a:t>
            </a:r>
          </a:p>
          <a:p>
            <a:pPr lvl="2">
              <a:lnSpc>
                <a:spcPct val="100000"/>
              </a:lnSpc>
              <a:spcBef>
                <a:spcPts val="0"/>
              </a:spcBef>
              <a:spcAft>
                <a:spcPts val="600"/>
              </a:spcAft>
            </a:pPr>
            <a:r>
              <a:rPr lang="en-GB" dirty="0"/>
              <a:t>Apply PPE with appropriate protection factor:    [concentration measured]/[protection factor] &lt; OEL</a:t>
            </a:r>
          </a:p>
          <a:p>
            <a:pPr lvl="1">
              <a:lnSpc>
                <a:spcPct val="100000"/>
              </a:lnSpc>
              <a:spcBef>
                <a:spcPts val="0"/>
              </a:spcBef>
              <a:spcAft>
                <a:spcPts val="600"/>
              </a:spcAft>
            </a:pPr>
            <a:r>
              <a:rPr lang="en-GB" dirty="0"/>
              <a:t>Ultimate target = compliance without use of PPE</a:t>
            </a:r>
          </a:p>
        </p:txBody>
      </p:sp>
      <p:sp>
        <p:nvSpPr>
          <p:cNvPr id="4" name="Date Placeholder 3">
            <a:extLst>
              <a:ext uri="{FF2B5EF4-FFF2-40B4-BE49-F238E27FC236}">
                <a16:creationId xmlns:a16="http://schemas.microsoft.com/office/drawing/2014/main" id="{CCA16CA6-7972-4295-BB38-6AFF3A3BD88E}"/>
              </a:ext>
            </a:extLst>
          </p:cNvPr>
          <p:cNvSpPr>
            <a:spLocks noGrp="1"/>
          </p:cNvSpPr>
          <p:nvPr>
            <p:ph type="dt" sz="half" idx="10"/>
          </p:nvPr>
        </p:nvSpPr>
        <p:spPr/>
        <p:txBody>
          <a:bodyPr/>
          <a:lstStyle/>
          <a:p>
            <a:r>
              <a:rPr lang="en-BE"/>
              <a:t>10/03/2023</a:t>
            </a:r>
            <a:endParaRPr lang="en-BE" dirty="0"/>
          </a:p>
        </p:txBody>
      </p:sp>
      <p:sp>
        <p:nvSpPr>
          <p:cNvPr id="5" name="Footer Placeholder 4">
            <a:extLst>
              <a:ext uri="{FF2B5EF4-FFF2-40B4-BE49-F238E27FC236}">
                <a16:creationId xmlns:a16="http://schemas.microsoft.com/office/drawing/2014/main" id="{39210B9E-9F76-4763-A035-C2677520FBC5}"/>
              </a:ext>
            </a:extLst>
          </p:cNvPr>
          <p:cNvSpPr>
            <a:spLocks noGrp="1"/>
          </p:cNvSpPr>
          <p:nvPr>
            <p:ph type="ftr" sz="quarter" idx="11"/>
          </p:nvPr>
        </p:nvSpPr>
        <p:spPr/>
        <p:txBody>
          <a:bodyPr/>
          <a:lstStyle/>
          <a:p>
            <a:r>
              <a:rPr lang="en-GB"/>
              <a:t>Workplace air monitoring for cadmium</a:t>
            </a:r>
          </a:p>
          <a:p>
            <a:r>
              <a:rPr lang="en-GB"/>
              <a:t>ICdA webinar</a:t>
            </a:r>
            <a:endParaRPr lang="en-BE" dirty="0"/>
          </a:p>
        </p:txBody>
      </p:sp>
      <p:sp>
        <p:nvSpPr>
          <p:cNvPr id="6" name="Slide Number Placeholder 5">
            <a:extLst>
              <a:ext uri="{FF2B5EF4-FFF2-40B4-BE49-F238E27FC236}">
                <a16:creationId xmlns:a16="http://schemas.microsoft.com/office/drawing/2014/main" id="{34BE7015-5B21-4203-ABFB-8EF11EC3DDF8}"/>
              </a:ext>
            </a:extLst>
          </p:cNvPr>
          <p:cNvSpPr>
            <a:spLocks noGrp="1"/>
          </p:cNvSpPr>
          <p:nvPr>
            <p:ph type="sldNum" sz="quarter" idx="12"/>
          </p:nvPr>
        </p:nvSpPr>
        <p:spPr/>
        <p:txBody>
          <a:bodyPr/>
          <a:lstStyle/>
          <a:p>
            <a:fld id="{5A16A431-4E15-464C-8A2A-EB1FFCEAFF66}" type="slidenum">
              <a:rPr lang="en-BE" smtClean="0"/>
              <a:t>19</a:t>
            </a:fld>
            <a:endParaRPr lang="en-BE" dirty="0"/>
          </a:p>
        </p:txBody>
      </p:sp>
    </p:spTree>
    <p:extLst>
      <p:ext uri="{BB962C8B-B14F-4D97-AF65-F5344CB8AC3E}">
        <p14:creationId xmlns:p14="http://schemas.microsoft.com/office/powerpoint/2010/main" val="25215024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1B9775-26A7-446D-9A30-507232254AB7}"/>
              </a:ext>
            </a:extLst>
          </p:cNvPr>
          <p:cNvSpPr>
            <a:spLocks noGrp="1"/>
          </p:cNvSpPr>
          <p:nvPr>
            <p:ph type="dt" sz="half" idx="10"/>
          </p:nvPr>
        </p:nvSpPr>
        <p:spPr/>
        <p:txBody>
          <a:bodyPr/>
          <a:lstStyle/>
          <a:p>
            <a:r>
              <a:rPr lang="en-BE"/>
              <a:t>10/03/2023</a:t>
            </a:r>
          </a:p>
        </p:txBody>
      </p:sp>
      <p:sp>
        <p:nvSpPr>
          <p:cNvPr id="3" name="Footer Placeholder 2">
            <a:extLst>
              <a:ext uri="{FF2B5EF4-FFF2-40B4-BE49-F238E27FC236}">
                <a16:creationId xmlns:a16="http://schemas.microsoft.com/office/drawing/2014/main" id="{65D3A4CF-33CC-4B0C-8C73-7459911F9010}"/>
              </a:ext>
            </a:extLst>
          </p:cNvPr>
          <p:cNvSpPr>
            <a:spLocks noGrp="1"/>
          </p:cNvSpPr>
          <p:nvPr>
            <p:ph type="ftr" sz="quarter" idx="11"/>
          </p:nvPr>
        </p:nvSpPr>
        <p:spPr/>
        <p:txBody>
          <a:bodyPr/>
          <a:lstStyle/>
          <a:p>
            <a:r>
              <a:rPr lang="en-GB"/>
              <a:t>Workplace air monitoring for cadmium ICdA webinar</a:t>
            </a:r>
            <a:endParaRPr lang="en-BE"/>
          </a:p>
        </p:txBody>
      </p:sp>
      <p:sp>
        <p:nvSpPr>
          <p:cNvPr id="4" name="Slide Number Placeholder 3">
            <a:extLst>
              <a:ext uri="{FF2B5EF4-FFF2-40B4-BE49-F238E27FC236}">
                <a16:creationId xmlns:a16="http://schemas.microsoft.com/office/drawing/2014/main" id="{6065E388-48AA-4F10-B085-9E2F56531171}"/>
              </a:ext>
            </a:extLst>
          </p:cNvPr>
          <p:cNvSpPr>
            <a:spLocks noGrp="1"/>
          </p:cNvSpPr>
          <p:nvPr>
            <p:ph type="sldNum" sz="quarter" idx="12"/>
          </p:nvPr>
        </p:nvSpPr>
        <p:spPr/>
        <p:txBody>
          <a:bodyPr/>
          <a:lstStyle/>
          <a:p>
            <a:fld id="{5A16A431-4E15-464C-8A2A-EB1FFCEAFF66}" type="slidenum">
              <a:rPr lang="en-BE" smtClean="0"/>
              <a:t>2</a:t>
            </a:fld>
            <a:endParaRPr lang="en-BE"/>
          </a:p>
        </p:txBody>
      </p:sp>
      <p:sp>
        <p:nvSpPr>
          <p:cNvPr id="5" name="Rectangle 2">
            <a:extLst>
              <a:ext uri="{FF2B5EF4-FFF2-40B4-BE49-F238E27FC236}">
                <a16:creationId xmlns:a16="http://schemas.microsoft.com/office/drawing/2014/main" id="{163B1DCF-60D7-46DA-A9CD-058DD146C78E}"/>
              </a:ext>
            </a:extLst>
          </p:cNvPr>
          <p:cNvSpPr txBox="1">
            <a:spLocks noChangeArrowheads="1"/>
          </p:cNvSpPr>
          <p:nvPr/>
        </p:nvSpPr>
        <p:spPr>
          <a:xfrm>
            <a:off x="0" y="274638"/>
            <a:ext cx="121920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ea typeface="ＭＳ Ｐゴシック" pitchFamily="2" charset="-128"/>
              </a:rPr>
              <a:t>STATEMENT OF COMPLIANCE</a:t>
            </a:r>
            <a:r>
              <a:rPr lang="en-US" sz="6000" b="1" dirty="0">
                <a:ea typeface="ＭＳ Ｐゴシック" pitchFamily="2" charset="-128"/>
              </a:rPr>
              <a:t> </a:t>
            </a:r>
          </a:p>
        </p:txBody>
      </p:sp>
      <p:sp>
        <p:nvSpPr>
          <p:cNvPr id="6" name="Rectangle 3" descr="Rectangle: Click to edit Master text styles&#10;Second level&#10;Third level&#10;Fourth level&#10;Fifth level">
            <a:extLst>
              <a:ext uri="{FF2B5EF4-FFF2-40B4-BE49-F238E27FC236}">
                <a16:creationId xmlns:a16="http://schemas.microsoft.com/office/drawing/2014/main" id="{7A81B9E9-F36A-4C13-BF2B-EA35438DA02A}"/>
              </a:ext>
            </a:extLst>
          </p:cNvPr>
          <p:cNvSpPr txBox="1">
            <a:spLocks noChangeArrowheads="1"/>
          </p:cNvSpPr>
          <p:nvPr/>
        </p:nvSpPr>
        <p:spPr>
          <a:xfrm>
            <a:off x="838199" y="1412875"/>
            <a:ext cx="10236201" cy="46450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4000"/>
              </a:lnSpc>
            </a:pPr>
            <a:endParaRPr lang="en-US" sz="1600" dirty="0">
              <a:ea typeface="ＭＳ Ｐゴシック" pitchFamily="2" charset="-128"/>
            </a:endParaRPr>
          </a:p>
          <a:p>
            <a:pPr>
              <a:lnSpc>
                <a:spcPct val="114000"/>
              </a:lnSpc>
            </a:pPr>
            <a:r>
              <a:rPr lang="en-US" sz="1600" dirty="0">
                <a:ea typeface="ＭＳ Ｐゴシック" pitchFamily="2" charset="-128"/>
              </a:rPr>
              <a:t>The purpose of the meeting is to address, under the applicable confidentiality rules, issues concerning Cadmium and Cadmium compounds producers and importers and more particularly their obligations under the several regulations.</a:t>
            </a:r>
            <a:endParaRPr lang="en-GB" sz="1600" dirty="0">
              <a:ea typeface="ＭＳ Ｐゴシック" pitchFamily="2" charset="-128"/>
            </a:endParaRPr>
          </a:p>
          <a:p>
            <a:pPr>
              <a:lnSpc>
                <a:spcPct val="114000"/>
              </a:lnSpc>
            </a:pPr>
            <a:r>
              <a:rPr lang="en-US" sz="1600" dirty="0">
                <a:ea typeface="ＭＳ Ｐゴシック" pitchFamily="2" charset="-128"/>
              </a:rPr>
              <a:t>The minutes kept during the meeting will have to reflect all significant matters discussed during the meeting.</a:t>
            </a:r>
            <a:endParaRPr lang="en-US" sz="1600" b="1" dirty="0">
              <a:ea typeface="ＭＳ Ｐゴシック" pitchFamily="2" charset="-128"/>
            </a:endParaRPr>
          </a:p>
          <a:p>
            <a:pPr>
              <a:lnSpc>
                <a:spcPct val="114000"/>
              </a:lnSpc>
            </a:pPr>
            <a:r>
              <a:rPr lang="en-US" sz="1600" dirty="0">
                <a:ea typeface="ＭＳ Ｐゴシック" pitchFamily="2" charset="-128"/>
              </a:rPr>
              <a:t>No discussions will be held, formally or informally, during specified meeting times or otherwise, involving, directly or indirectly, express or implicit agreements or understandings related to: (a) any company</a:t>
            </a:r>
            <a:r>
              <a:rPr lang="en-US" altLang="en-US" sz="1600" dirty="0">
                <a:ea typeface="ＭＳ Ｐゴシック" pitchFamily="2" charset="-128"/>
              </a:rPr>
              <a:t>’</a:t>
            </a:r>
            <a:r>
              <a:rPr lang="en-US" sz="1600" dirty="0">
                <a:ea typeface="ＭＳ Ｐゴシック" pitchFamily="2" charset="-128"/>
              </a:rPr>
              <a:t>s price; (b) any company</a:t>
            </a:r>
            <a:r>
              <a:rPr lang="en-US" altLang="en-US" sz="1600" dirty="0">
                <a:ea typeface="ＭＳ Ｐゴシック" pitchFamily="2" charset="-128"/>
              </a:rPr>
              <a:t>’</a:t>
            </a:r>
            <a:r>
              <a:rPr lang="en-US" sz="1600" dirty="0">
                <a:ea typeface="ＭＳ Ｐゴシック" pitchFamily="2" charset="-128"/>
              </a:rPr>
              <a:t>s terms or conditions of sale; (c) any company</a:t>
            </a:r>
            <a:r>
              <a:rPr lang="en-US" altLang="en-US" sz="1600" dirty="0">
                <a:ea typeface="ＭＳ Ｐゴシック" pitchFamily="2" charset="-128"/>
              </a:rPr>
              <a:t>’</a:t>
            </a:r>
            <a:r>
              <a:rPr lang="en-US" sz="1600" dirty="0">
                <a:ea typeface="ＭＳ Ｐゴシック" pitchFamily="2" charset="-128"/>
              </a:rPr>
              <a:t>s production or sales levels; (d) any company</a:t>
            </a:r>
            <a:r>
              <a:rPr lang="en-US" altLang="en-US" sz="1600" dirty="0">
                <a:ea typeface="ＭＳ Ｐゴシック" pitchFamily="2" charset="-128"/>
              </a:rPr>
              <a:t>’</a:t>
            </a:r>
            <a:r>
              <a:rPr lang="en-US" sz="1600" dirty="0">
                <a:ea typeface="ＭＳ Ｐゴシック" pitchFamily="2" charset="-128"/>
              </a:rPr>
              <a:t>s wages or salaries; (e) the division or allocation of customers or geographic markets; or (f) customer or suppliers boycotts; or (g) any disclosure of information which may affect applicable rules on Competition Law.</a:t>
            </a:r>
            <a:endParaRPr lang="en-US" sz="1600" b="1" dirty="0">
              <a:ea typeface="ＭＳ Ｐゴシック" pitchFamily="2" charset="-128"/>
            </a:endParaRPr>
          </a:p>
          <a:p>
            <a:pPr>
              <a:lnSpc>
                <a:spcPct val="114000"/>
              </a:lnSpc>
            </a:pPr>
            <a:r>
              <a:rPr lang="en-US" sz="1600" dirty="0">
                <a:ea typeface="ＭＳ Ｐゴシック" pitchFamily="2" charset="-128"/>
              </a:rPr>
              <a:t>The International Cadmium Association (</a:t>
            </a:r>
            <a:r>
              <a:rPr lang="en-US" sz="1600" dirty="0" err="1">
                <a:ea typeface="ＭＳ Ｐゴシック" pitchFamily="2" charset="-128"/>
              </a:rPr>
              <a:t>ICdA</a:t>
            </a:r>
            <a:r>
              <a:rPr lang="en-US" sz="1600" dirty="0">
                <a:ea typeface="ＭＳ Ｐゴシック" pitchFamily="2" charset="-128"/>
              </a:rPr>
              <a:t>), as a group will make no recommendations of any kind and will not try to reach any agreements or understandings with respect to an individual company</a:t>
            </a:r>
            <a:r>
              <a:rPr lang="en-US" altLang="en-US" sz="1600" dirty="0">
                <a:ea typeface="ＭＳ Ｐゴシック" pitchFamily="2" charset="-128"/>
              </a:rPr>
              <a:t>’</a:t>
            </a:r>
            <a:r>
              <a:rPr lang="en-US" sz="1600" dirty="0">
                <a:ea typeface="ＭＳ Ｐゴシック" pitchFamily="2" charset="-128"/>
              </a:rPr>
              <a:t>s prices, terms or conditions of sale, production or sales levels, wages, salaries, customers or suppliers.</a:t>
            </a:r>
            <a:endParaRPr lang="en-US" sz="1600" b="1" dirty="0">
              <a:ea typeface="ＭＳ Ｐゴシック" pitchFamily="2" charset="-128"/>
            </a:endParaRPr>
          </a:p>
          <a:p>
            <a:pPr>
              <a:lnSpc>
                <a:spcPct val="114000"/>
              </a:lnSpc>
            </a:pPr>
            <a:endParaRPr lang="en-US" sz="1600" dirty="0">
              <a:ea typeface="ＭＳ Ｐゴシック" pitchFamily="2" charset="-128"/>
            </a:endParaRPr>
          </a:p>
        </p:txBody>
      </p:sp>
    </p:spTree>
    <p:extLst>
      <p:ext uri="{BB962C8B-B14F-4D97-AF65-F5344CB8AC3E}">
        <p14:creationId xmlns:p14="http://schemas.microsoft.com/office/powerpoint/2010/main" val="12761941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3BED0-8DE5-436E-8602-61F98BC9B02D}"/>
              </a:ext>
            </a:extLst>
          </p:cNvPr>
          <p:cNvSpPr>
            <a:spLocks noGrp="1"/>
          </p:cNvSpPr>
          <p:nvPr>
            <p:ph type="title"/>
          </p:nvPr>
        </p:nvSpPr>
        <p:spPr/>
        <p:txBody>
          <a:bodyPr/>
          <a:lstStyle/>
          <a:p>
            <a:r>
              <a:rPr lang="en-GB" dirty="0"/>
              <a:t>Screening test or full statistical test</a:t>
            </a:r>
            <a:endParaRPr lang="en-BE" dirty="0"/>
          </a:p>
        </p:txBody>
      </p:sp>
      <p:sp>
        <p:nvSpPr>
          <p:cNvPr id="3" name="Content Placeholder 2">
            <a:extLst>
              <a:ext uri="{FF2B5EF4-FFF2-40B4-BE49-F238E27FC236}">
                <a16:creationId xmlns:a16="http://schemas.microsoft.com/office/drawing/2014/main" id="{681B69A4-E76F-4859-B3DC-130A12440AFD}"/>
              </a:ext>
            </a:extLst>
          </p:cNvPr>
          <p:cNvSpPr>
            <a:spLocks noGrp="1"/>
          </p:cNvSpPr>
          <p:nvPr>
            <p:ph idx="1"/>
          </p:nvPr>
        </p:nvSpPr>
        <p:spPr>
          <a:xfrm>
            <a:off x="838200" y="1514476"/>
            <a:ext cx="11104984" cy="4569084"/>
          </a:xfrm>
        </p:spPr>
        <p:txBody>
          <a:bodyPr>
            <a:normAutofit fontScale="92500" lnSpcReduction="20000"/>
          </a:bodyPr>
          <a:lstStyle/>
          <a:p>
            <a:pPr marL="0" indent="0">
              <a:lnSpc>
                <a:spcPct val="110000"/>
              </a:lnSpc>
              <a:spcBef>
                <a:spcPts val="0"/>
              </a:spcBef>
              <a:spcAft>
                <a:spcPts val="600"/>
              </a:spcAft>
              <a:buNone/>
            </a:pPr>
            <a:r>
              <a:rPr lang="en-GB" dirty="0"/>
              <a:t>The screening test </a:t>
            </a:r>
          </a:p>
          <a:p>
            <a:pPr marL="542925" lvl="1" indent="-360363">
              <a:lnSpc>
                <a:spcPct val="100000"/>
              </a:lnSpc>
              <a:spcBef>
                <a:spcPts val="0"/>
              </a:spcBef>
              <a:spcAft>
                <a:spcPts val="600"/>
              </a:spcAft>
            </a:pPr>
            <a:r>
              <a:rPr lang="en-GB" sz="2200" dirty="0"/>
              <a:t>Requires 3 to 5 exposure measurements for each SEG</a:t>
            </a:r>
          </a:p>
          <a:p>
            <a:pPr marL="542925" lvl="1" indent="-360363">
              <a:lnSpc>
                <a:spcPct val="100000"/>
              </a:lnSpc>
              <a:spcBef>
                <a:spcPts val="0"/>
              </a:spcBef>
              <a:spcAft>
                <a:spcPts val="600"/>
              </a:spcAft>
            </a:pPr>
            <a:r>
              <a:rPr lang="en-GB" sz="2200" dirty="0"/>
              <a:t>Compliance check</a:t>
            </a:r>
          </a:p>
          <a:p>
            <a:pPr marL="895350" indent="-266700">
              <a:lnSpc>
                <a:spcPct val="100000"/>
              </a:lnSpc>
              <a:spcBef>
                <a:spcPts val="0"/>
              </a:spcBef>
              <a:spcAft>
                <a:spcPts val="600"/>
              </a:spcAft>
              <a:buFont typeface="+mj-lt"/>
              <a:buAutoNum type="alphaLcParenR"/>
            </a:pPr>
            <a:r>
              <a:rPr lang="en-GB" sz="2000" dirty="0">
                <a:solidFill>
                  <a:srgbClr val="C00000"/>
                </a:solidFill>
              </a:rPr>
              <a:t>Compliance if all results are below</a:t>
            </a:r>
          </a:p>
          <a:p>
            <a:pPr marL="1276350" lvl="1" indent="-285750">
              <a:lnSpc>
                <a:spcPct val="100000"/>
              </a:lnSpc>
              <a:spcBef>
                <a:spcPts val="0"/>
              </a:spcBef>
              <a:spcAft>
                <a:spcPts val="600"/>
              </a:spcAft>
              <a:buFont typeface="Wingdings" panose="05000000000000000000" pitchFamily="2" charset="2"/>
              <a:buChar char="ü"/>
            </a:pPr>
            <a:r>
              <a:rPr lang="en-GB" sz="1800" dirty="0">
                <a:solidFill>
                  <a:srgbClr val="0070C0"/>
                </a:solidFill>
              </a:rPr>
              <a:t>0,10 OELV for a set of three exposure measurements or,</a:t>
            </a:r>
          </a:p>
          <a:p>
            <a:pPr marL="1276350" lvl="1" indent="-285750">
              <a:lnSpc>
                <a:spcPct val="100000"/>
              </a:lnSpc>
              <a:spcBef>
                <a:spcPts val="0"/>
              </a:spcBef>
              <a:spcAft>
                <a:spcPts val="600"/>
              </a:spcAft>
              <a:buFont typeface="Wingdings" panose="05000000000000000000" pitchFamily="2" charset="2"/>
              <a:buChar char="ü"/>
            </a:pPr>
            <a:r>
              <a:rPr lang="en-GB" sz="1800" dirty="0">
                <a:solidFill>
                  <a:srgbClr val="0070C0"/>
                </a:solidFill>
              </a:rPr>
              <a:t>0,15 OELV for a set of four exposure measurements or,</a:t>
            </a:r>
          </a:p>
          <a:p>
            <a:pPr marL="1276350" lvl="1" indent="-285750">
              <a:lnSpc>
                <a:spcPct val="100000"/>
              </a:lnSpc>
              <a:spcBef>
                <a:spcPts val="0"/>
              </a:spcBef>
              <a:spcAft>
                <a:spcPts val="600"/>
              </a:spcAft>
              <a:buFont typeface="Wingdings" panose="05000000000000000000" pitchFamily="2" charset="2"/>
              <a:buChar char="ü"/>
            </a:pPr>
            <a:r>
              <a:rPr lang="en-GB" sz="1800" dirty="0">
                <a:solidFill>
                  <a:srgbClr val="0070C0"/>
                </a:solidFill>
              </a:rPr>
              <a:t>0,20 OELV for a set of five exposure measurements</a:t>
            </a:r>
          </a:p>
          <a:p>
            <a:pPr marL="895350" indent="-266700">
              <a:lnSpc>
                <a:spcPct val="100000"/>
              </a:lnSpc>
              <a:spcBef>
                <a:spcPts val="0"/>
              </a:spcBef>
              <a:spcAft>
                <a:spcPts val="600"/>
              </a:spcAft>
              <a:buFont typeface="+mj-lt"/>
              <a:buAutoNum type="alphaLcParenR"/>
            </a:pPr>
            <a:r>
              <a:rPr lang="en-GB" sz="2000" dirty="0">
                <a:solidFill>
                  <a:srgbClr val="C00000"/>
                </a:solidFill>
              </a:rPr>
              <a:t>Non-compliance if one of the results under a) is greater than the OELV</a:t>
            </a:r>
          </a:p>
          <a:p>
            <a:pPr marL="0" indent="0">
              <a:lnSpc>
                <a:spcPct val="110000"/>
              </a:lnSpc>
              <a:spcBef>
                <a:spcPts val="0"/>
              </a:spcBef>
              <a:spcAft>
                <a:spcPts val="600"/>
              </a:spcAft>
              <a:buNone/>
            </a:pPr>
            <a:r>
              <a:rPr lang="en-GB" dirty="0"/>
              <a:t>Full statistical assessment</a:t>
            </a:r>
          </a:p>
          <a:p>
            <a:pPr marL="542925" lvl="1" indent="-360363">
              <a:lnSpc>
                <a:spcPct val="100000"/>
              </a:lnSpc>
              <a:spcBef>
                <a:spcPts val="0"/>
              </a:spcBef>
              <a:spcAft>
                <a:spcPts val="600"/>
              </a:spcAft>
            </a:pPr>
            <a:r>
              <a:rPr lang="en-GB" sz="2200" dirty="0"/>
              <a:t>If none of the conditions under a) are met but all values are &lt;OEL, additional exposure measurements shall be carried out in order to apply a full statistical assessment.</a:t>
            </a:r>
          </a:p>
          <a:p>
            <a:pPr marL="542925" lvl="1" indent="-360363">
              <a:lnSpc>
                <a:spcPct val="100000"/>
              </a:lnSpc>
              <a:spcBef>
                <a:spcPts val="0"/>
              </a:spcBef>
              <a:spcAft>
                <a:spcPts val="600"/>
              </a:spcAft>
            </a:pPr>
            <a:r>
              <a:rPr lang="en-GB" sz="2200" dirty="0"/>
              <a:t>The test shall measure, with at least 70 % confidence, whether less than 5 % of exposures in the SEG exceed the OELV.</a:t>
            </a:r>
          </a:p>
          <a:p>
            <a:pPr marL="542925" lvl="1" indent="-360363">
              <a:lnSpc>
                <a:spcPct val="100000"/>
              </a:lnSpc>
              <a:spcBef>
                <a:spcPts val="0"/>
              </a:spcBef>
              <a:spcAft>
                <a:spcPts val="600"/>
              </a:spcAft>
            </a:pPr>
            <a:r>
              <a:rPr lang="en-GB" sz="2200" dirty="0"/>
              <a:t>Such assessment requires at least 6 samples</a:t>
            </a:r>
          </a:p>
        </p:txBody>
      </p:sp>
      <p:sp>
        <p:nvSpPr>
          <p:cNvPr id="4" name="Date Placeholder 3">
            <a:extLst>
              <a:ext uri="{FF2B5EF4-FFF2-40B4-BE49-F238E27FC236}">
                <a16:creationId xmlns:a16="http://schemas.microsoft.com/office/drawing/2014/main" id="{797239FA-F33A-4EF2-9AB5-03EBE82040FC}"/>
              </a:ext>
            </a:extLst>
          </p:cNvPr>
          <p:cNvSpPr>
            <a:spLocks noGrp="1"/>
          </p:cNvSpPr>
          <p:nvPr>
            <p:ph type="dt" sz="half" idx="10"/>
          </p:nvPr>
        </p:nvSpPr>
        <p:spPr/>
        <p:txBody>
          <a:bodyPr/>
          <a:lstStyle/>
          <a:p>
            <a:r>
              <a:rPr lang="en-BE"/>
              <a:t>10/03/2023</a:t>
            </a:r>
            <a:endParaRPr lang="en-BE" dirty="0"/>
          </a:p>
        </p:txBody>
      </p:sp>
      <p:sp>
        <p:nvSpPr>
          <p:cNvPr id="5" name="Footer Placeholder 4">
            <a:extLst>
              <a:ext uri="{FF2B5EF4-FFF2-40B4-BE49-F238E27FC236}">
                <a16:creationId xmlns:a16="http://schemas.microsoft.com/office/drawing/2014/main" id="{D78AFBFE-F8D0-442D-819E-A6BDB250741E}"/>
              </a:ext>
            </a:extLst>
          </p:cNvPr>
          <p:cNvSpPr>
            <a:spLocks noGrp="1"/>
          </p:cNvSpPr>
          <p:nvPr>
            <p:ph type="ftr" sz="quarter" idx="11"/>
          </p:nvPr>
        </p:nvSpPr>
        <p:spPr/>
        <p:txBody>
          <a:bodyPr/>
          <a:lstStyle/>
          <a:p>
            <a:r>
              <a:rPr lang="en-GB"/>
              <a:t>Workplace air monitoring for cadmium</a:t>
            </a:r>
          </a:p>
          <a:p>
            <a:r>
              <a:rPr lang="en-GB"/>
              <a:t>ICdA webinar</a:t>
            </a:r>
            <a:endParaRPr lang="en-BE" dirty="0"/>
          </a:p>
        </p:txBody>
      </p:sp>
      <p:sp>
        <p:nvSpPr>
          <p:cNvPr id="6" name="Slide Number Placeholder 5">
            <a:extLst>
              <a:ext uri="{FF2B5EF4-FFF2-40B4-BE49-F238E27FC236}">
                <a16:creationId xmlns:a16="http://schemas.microsoft.com/office/drawing/2014/main" id="{E8F6BD5D-89F9-4A1B-8174-FEFE90AB29FE}"/>
              </a:ext>
            </a:extLst>
          </p:cNvPr>
          <p:cNvSpPr>
            <a:spLocks noGrp="1"/>
          </p:cNvSpPr>
          <p:nvPr>
            <p:ph type="sldNum" sz="quarter" idx="12"/>
          </p:nvPr>
        </p:nvSpPr>
        <p:spPr/>
        <p:txBody>
          <a:bodyPr/>
          <a:lstStyle/>
          <a:p>
            <a:fld id="{5A16A431-4E15-464C-8A2A-EB1FFCEAFF66}" type="slidenum">
              <a:rPr lang="en-BE" smtClean="0"/>
              <a:t>20</a:t>
            </a:fld>
            <a:endParaRPr lang="en-BE" dirty="0"/>
          </a:p>
        </p:txBody>
      </p:sp>
    </p:spTree>
    <p:extLst>
      <p:ext uri="{BB962C8B-B14F-4D97-AF65-F5344CB8AC3E}">
        <p14:creationId xmlns:p14="http://schemas.microsoft.com/office/powerpoint/2010/main" val="9192605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D3A33-5A19-452F-AFA8-E05AFF087660}"/>
              </a:ext>
            </a:extLst>
          </p:cNvPr>
          <p:cNvSpPr>
            <a:spLocks noGrp="1"/>
          </p:cNvSpPr>
          <p:nvPr>
            <p:ph type="title"/>
          </p:nvPr>
        </p:nvSpPr>
        <p:spPr/>
        <p:txBody>
          <a:bodyPr/>
          <a:lstStyle/>
          <a:p>
            <a:r>
              <a:rPr lang="en-GB" dirty="0"/>
              <a:t>Corrections for respiratory protection</a:t>
            </a:r>
            <a:endParaRPr lang="en-BE" dirty="0"/>
          </a:p>
        </p:txBody>
      </p:sp>
      <p:sp>
        <p:nvSpPr>
          <p:cNvPr id="3" name="Content Placeholder 2">
            <a:extLst>
              <a:ext uri="{FF2B5EF4-FFF2-40B4-BE49-F238E27FC236}">
                <a16:creationId xmlns:a16="http://schemas.microsoft.com/office/drawing/2014/main" id="{E5706351-59EC-44F1-936D-A1EC5E5B4151}"/>
              </a:ext>
            </a:extLst>
          </p:cNvPr>
          <p:cNvSpPr>
            <a:spLocks noGrp="1"/>
          </p:cNvSpPr>
          <p:nvPr>
            <p:ph idx="1"/>
          </p:nvPr>
        </p:nvSpPr>
        <p:spPr>
          <a:xfrm>
            <a:off x="838200" y="1968997"/>
            <a:ext cx="10515600" cy="4207966"/>
          </a:xfrm>
        </p:spPr>
        <p:txBody>
          <a:bodyPr/>
          <a:lstStyle/>
          <a:p>
            <a:r>
              <a:rPr lang="en-GB" dirty="0"/>
              <a:t>Apply the assigned protection factor (APF)</a:t>
            </a:r>
          </a:p>
          <a:p>
            <a:r>
              <a:rPr lang="en-GB" dirty="0"/>
              <a:t>APF might be different from country to country</a:t>
            </a:r>
            <a:endParaRPr lang="en-BE" dirty="0"/>
          </a:p>
        </p:txBody>
      </p:sp>
      <p:sp>
        <p:nvSpPr>
          <p:cNvPr id="4" name="Date Placeholder 3">
            <a:extLst>
              <a:ext uri="{FF2B5EF4-FFF2-40B4-BE49-F238E27FC236}">
                <a16:creationId xmlns:a16="http://schemas.microsoft.com/office/drawing/2014/main" id="{6D90254C-4F5D-48D5-9295-9F6BD56CC644}"/>
              </a:ext>
            </a:extLst>
          </p:cNvPr>
          <p:cNvSpPr>
            <a:spLocks noGrp="1"/>
          </p:cNvSpPr>
          <p:nvPr>
            <p:ph type="dt" sz="half" idx="10"/>
          </p:nvPr>
        </p:nvSpPr>
        <p:spPr/>
        <p:txBody>
          <a:bodyPr/>
          <a:lstStyle/>
          <a:p>
            <a:r>
              <a:rPr lang="en-BE" dirty="0"/>
              <a:t>10/03/2023</a:t>
            </a:r>
          </a:p>
        </p:txBody>
      </p:sp>
      <p:sp>
        <p:nvSpPr>
          <p:cNvPr id="5" name="Footer Placeholder 4">
            <a:extLst>
              <a:ext uri="{FF2B5EF4-FFF2-40B4-BE49-F238E27FC236}">
                <a16:creationId xmlns:a16="http://schemas.microsoft.com/office/drawing/2014/main" id="{37D9CF15-B2A7-4919-B62F-4A5E9469C9B2}"/>
              </a:ext>
            </a:extLst>
          </p:cNvPr>
          <p:cNvSpPr>
            <a:spLocks noGrp="1"/>
          </p:cNvSpPr>
          <p:nvPr>
            <p:ph type="ftr" sz="quarter" idx="11"/>
          </p:nvPr>
        </p:nvSpPr>
        <p:spPr/>
        <p:txBody>
          <a:bodyPr/>
          <a:lstStyle/>
          <a:p>
            <a:r>
              <a:rPr lang="en-GB"/>
              <a:t>Workplace air monitoring for cadmium</a:t>
            </a:r>
          </a:p>
          <a:p>
            <a:r>
              <a:rPr lang="en-GB"/>
              <a:t>ICdA webinar</a:t>
            </a:r>
            <a:endParaRPr lang="en-BE" dirty="0"/>
          </a:p>
        </p:txBody>
      </p:sp>
      <p:sp>
        <p:nvSpPr>
          <p:cNvPr id="6" name="Slide Number Placeholder 5">
            <a:extLst>
              <a:ext uri="{FF2B5EF4-FFF2-40B4-BE49-F238E27FC236}">
                <a16:creationId xmlns:a16="http://schemas.microsoft.com/office/drawing/2014/main" id="{61B743A8-E0A6-4810-B79F-754D1544445C}"/>
              </a:ext>
            </a:extLst>
          </p:cNvPr>
          <p:cNvSpPr>
            <a:spLocks noGrp="1"/>
          </p:cNvSpPr>
          <p:nvPr>
            <p:ph type="sldNum" sz="quarter" idx="12"/>
          </p:nvPr>
        </p:nvSpPr>
        <p:spPr/>
        <p:txBody>
          <a:bodyPr/>
          <a:lstStyle/>
          <a:p>
            <a:fld id="{5A16A431-4E15-464C-8A2A-EB1FFCEAFF66}" type="slidenum">
              <a:rPr lang="en-BE" smtClean="0"/>
              <a:t>21</a:t>
            </a:fld>
            <a:endParaRPr lang="en-BE" dirty="0"/>
          </a:p>
        </p:txBody>
      </p:sp>
      <p:pic>
        <p:nvPicPr>
          <p:cNvPr id="8" name="Picture 7">
            <a:extLst>
              <a:ext uri="{FF2B5EF4-FFF2-40B4-BE49-F238E27FC236}">
                <a16:creationId xmlns:a16="http://schemas.microsoft.com/office/drawing/2014/main" id="{E5482313-AEE9-4B08-95C3-FECC6464C70B}"/>
              </a:ext>
            </a:extLst>
          </p:cNvPr>
          <p:cNvPicPr>
            <a:picLocks noChangeAspect="1"/>
          </p:cNvPicPr>
          <p:nvPr/>
        </p:nvPicPr>
        <p:blipFill>
          <a:blip r:embed="rId2"/>
          <a:stretch>
            <a:fillRect/>
          </a:stretch>
        </p:blipFill>
        <p:spPr>
          <a:xfrm>
            <a:off x="1099128" y="3073839"/>
            <a:ext cx="10164658" cy="3004202"/>
          </a:xfrm>
          <a:prstGeom prst="rect">
            <a:avLst/>
          </a:prstGeom>
        </p:spPr>
      </p:pic>
    </p:spTree>
    <p:extLst>
      <p:ext uri="{BB962C8B-B14F-4D97-AF65-F5344CB8AC3E}">
        <p14:creationId xmlns:p14="http://schemas.microsoft.com/office/powerpoint/2010/main" val="37551488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CAFA3-8B0B-45F0-B12C-20752BEB67EB}"/>
              </a:ext>
            </a:extLst>
          </p:cNvPr>
          <p:cNvSpPr>
            <a:spLocks noGrp="1"/>
          </p:cNvSpPr>
          <p:nvPr>
            <p:ph type="title"/>
          </p:nvPr>
        </p:nvSpPr>
        <p:spPr/>
        <p:txBody>
          <a:bodyPr/>
          <a:lstStyle/>
          <a:p>
            <a:endParaRPr lang="en-BE"/>
          </a:p>
        </p:txBody>
      </p:sp>
      <p:sp>
        <p:nvSpPr>
          <p:cNvPr id="3" name="Content Placeholder 2">
            <a:extLst>
              <a:ext uri="{FF2B5EF4-FFF2-40B4-BE49-F238E27FC236}">
                <a16:creationId xmlns:a16="http://schemas.microsoft.com/office/drawing/2014/main" id="{BD371F81-2700-43AC-AADF-8E5BA22C7B9B}"/>
              </a:ext>
            </a:extLst>
          </p:cNvPr>
          <p:cNvSpPr>
            <a:spLocks noGrp="1"/>
          </p:cNvSpPr>
          <p:nvPr>
            <p:ph sz="half" idx="1"/>
          </p:nvPr>
        </p:nvSpPr>
        <p:spPr/>
        <p:txBody>
          <a:bodyPr/>
          <a:lstStyle/>
          <a:p>
            <a:r>
              <a:rPr lang="en-GB" dirty="0"/>
              <a:t>Filtering half mask EN140</a:t>
            </a:r>
          </a:p>
          <a:p>
            <a:endParaRPr lang="en-BE" dirty="0"/>
          </a:p>
        </p:txBody>
      </p:sp>
      <p:sp>
        <p:nvSpPr>
          <p:cNvPr id="4" name="Content Placeholder 3">
            <a:extLst>
              <a:ext uri="{FF2B5EF4-FFF2-40B4-BE49-F238E27FC236}">
                <a16:creationId xmlns:a16="http://schemas.microsoft.com/office/drawing/2014/main" id="{D4E4CC47-1427-44AE-820E-AAA430A2E727}"/>
              </a:ext>
            </a:extLst>
          </p:cNvPr>
          <p:cNvSpPr>
            <a:spLocks noGrp="1"/>
          </p:cNvSpPr>
          <p:nvPr>
            <p:ph sz="half" idx="2"/>
          </p:nvPr>
        </p:nvSpPr>
        <p:spPr>
          <a:xfrm>
            <a:off x="8893833" y="1825625"/>
            <a:ext cx="3205803" cy="4351338"/>
          </a:xfrm>
        </p:spPr>
        <p:txBody>
          <a:bodyPr/>
          <a:lstStyle/>
          <a:p>
            <a:r>
              <a:rPr lang="en-GB" dirty="0"/>
              <a:t>Powered Air Respirators (PAPR)</a:t>
            </a:r>
            <a:endParaRPr lang="en-BE" dirty="0"/>
          </a:p>
        </p:txBody>
      </p:sp>
      <p:sp>
        <p:nvSpPr>
          <p:cNvPr id="5" name="Date Placeholder 4">
            <a:extLst>
              <a:ext uri="{FF2B5EF4-FFF2-40B4-BE49-F238E27FC236}">
                <a16:creationId xmlns:a16="http://schemas.microsoft.com/office/drawing/2014/main" id="{B49F5655-7C33-42EA-BEF1-5B4BBE470918}"/>
              </a:ext>
            </a:extLst>
          </p:cNvPr>
          <p:cNvSpPr>
            <a:spLocks noGrp="1"/>
          </p:cNvSpPr>
          <p:nvPr>
            <p:ph type="dt" sz="half" idx="10"/>
          </p:nvPr>
        </p:nvSpPr>
        <p:spPr/>
        <p:txBody>
          <a:bodyPr/>
          <a:lstStyle/>
          <a:p>
            <a:r>
              <a:rPr lang="en-BE"/>
              <a:t>10/03/2023</a:t>
            </a:r>
          </a:p>
        </p:txBody>
      </p:sp>
      <p:sp>
        <p:nvSpPr>
          <p:cNvPr id="6" name="Footer Placeholder 5">
            <a:extLst>
              <a:ext uri="{FF2B5EF4-FFF2-40B4-BE49-F238E27FC236}">
                <a16:creationId xmlns:a16="http://schemas.microsoft.com/office/drawing/2014/main" id="{55467A2E-DBDA-4E5E-A809-4A6E1BD16BE7}"/>
              </a:ext>
            </a:extLst>
          </p:cNvPr>
          <p:cNvSpPr>
            <a:spLocks noGrp="1"/>
          </p:cNvSpPr>
          <p:nvPr>
            <p:ph type="ftr" sz="quarter" idx="11"/>
          </p:nvPr>
        </p:nvSpPr>
        <p:spPr/>
        <p:txBody>
          <a:bodyPr/>
          <a:lstStyle/>
          <a:p>
            <a:r>
              <a:rPr lang="en-GB"/>
              <a:t>Workplace air monitoring for cadmium ICdA webinar</a:t>
            </a:r>
            <a:endParaRPr lang="en-BE"/>
          </a:p>
        </p:txBody>
      </p:sp>
      <p:sp>
        <p:nvSpPr>
          <p:cNvPr id="7" name="Slide Number Placeholder 6">
            <a:extLst>
              <a:ext uri="{FF2B5EF4-FFF2-40B4-BE49-F238E27FC236}">
                <a16:creationId xmlns:a16="http://schemas.microsoft.com/office/drawing/2014/main" id="{D4BF1570-E3C8-4D8B-981A-FC321926CB4B}"/>
              </a:ext>
            </a:extLst>
          </p:cNvPr>
          <p:cNvSpPr>
            <a:spLocks noGrp="1"/>
          </p:cNvSpPr>
          <p:nvPr>
            <p:ph type="sldNum" sz="quarter" idx="12"/>
          </p:nvPr>
        </p:nvSpPr>
        <p:spPr/>
        <p:txBody>
          <a:bodyPr/>
          <a:lstStyle/>
          <a:p>
            <a:fld id="{5A16A431-4E15-464C-8A2A-EB1FFCEAFF66}" type="slidenum">
              <a:rPr lang="en-BE" smtClean="0"/>
              <a:t>22</a:t>
            </a:fld>
            <a:endParaRPr lang="en-BE"/>
          </a:p>
        </p:txBody>
      </p:sp>
      <p:sp>
        <p:nvSpPr>
          <p:cNvPr id="8" name="Content Placeholder 7">
            <a:extLst>
              <a:ext uri="{FF2B5EF4-FFF2-40B4-BE49-F238E27FC236}">
                <a16:creationId xmlns:a16="http://schemas.microsoft.com/office/drawing/2014/main" id="{D341D3D8-B191-4304-B748-4AD3E315088A}"/>
              </a:ext>
            </a:extLst>
          </p:cNvPr>
          <p:cNvSpPr>
            <a:spLocks noGrp="1"/>
          </p:cNvSpPr>
          <p:nvPr>
            <p:ph sz="half" idx="13"/>
          </p:nvPr>
        </p:nvSpPr>
        <p:spPr/>
        <p:txBody>
          <a:bodyPr/>
          <a:lstStyle/>
          <a:p>
            <a:r>
              <a:rPr lang="en-GB" dirty="0"/>
              <a:t>Full face mask</a:t>
            </a:r>
            <a:endParaRPr lang="en-BE" dirty="0"/>
          </a:p>
          <a:p>
            <a:endParaRPr lang="en-BE" dirty="0"/>
          </a:p>
        </p:txBody>
      </p:sp>
      <p:sp>
        <p:nvSpPr>
          <p:cNvPr id="9" name="Content Placeholder 8">
            <a:extLst>
              <a:ext uri="{FF2B5EF4-FFF2-40B4-BE49-F238E27FC236}">
                <a16:creationId xmlns:a16="http://schemas.microsoft.com/office/drawing/2014/main" id="{5BD2D6A4-60E8-4EE5-B5AC-3AA2D3C7789E}"/>
              </a:ext>
            </a:extLst>
          </p:cNvPr>
          <p:cNvSpPr>
            <a:spLocks noGrp="1"/>
          </p:cNvSpPr>
          <p:nvPr>
            <p:ph sz="half" idx="14"/>
          </p:nvPr>
        </p:nvSpPr>
        <p:spPr/>
        <p:txBody>
          <a:bodyPr/>
          <a:lstStyle/>
          <a:p>
            <a:r>
              <a:rPr lang="en-GB" dirty="0"/>
              <a:t>Half mask</a:t>
            </a:r>
            <a:endParaRPr lang="en-BE" dirty="0"/>
          </a:p>
          <a:p>
            <a:endParaRPr lang="en-BE" dirty="0"/>
          </a:p>
        </p:txBody>
      </p:sp>
      <p:pic>
        <p:nvPicPr>
          <p:cNvPr id="10" name="Picture 9" descr="A picture containing indoor, white, porcelain&#10;&#10;Description automatically generated">
            <a:extLst>
              <a:ext uri="{FF2B5EF4-FFF2-40B4-BE49-F238E27FC236}">
                <a16:creationId xmlns:a16="http://schemas.microsoft.com/office/drawing/2014/main" id="{0F02644D-99A9-4C2F-A8D3-94FDCA2453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197" y="3650881"/>
            <a:ext cx="2029482" cy="2029482"/>
          </a:xfrm>
          <a:prstGeom prst="rect">
            <a:avLst/>
          </a:prstGeom>
        </p:spPr>
      </p:pic>
      <p:pic>
        <p:nvPicPr>
          <p:cNvPr id="11" name="Picture 10">
            <a:extLst>
              <a:ext uri="{FF2B5EF4-FFF2-40B4-BE49-F238E27FC236}">
                <a16:creationId xmlns:a16="http://schemas.microsoft.com/office/drawing/2014/main" id="{36A7814F-08D3-4D6F-BBAA-E336580E161C}"/>
              </a:ext>
            </a:extLst>
          </p:cNvPr>
          <p:cNvPicPr>
            <a:picLocks noChangeAspect="1"/>
          </p:cNvPicPr>
          <p:nvPr/>
        </p:nvPicPr>
        <p:blipFill>
          <a:blip r:embed="rId3"/>
          <a:stretch>
            <a:fillRect/>
          </a:stretch>
        </p:blipFill>
        <p:spPr>
          <a:xfrm>
            <a:off x="2997679" y="2936435"/>
            <a:ext cx="2759651" cy="2759651"/>
          </a:xfrm>
          <a:prstGeom prst="rect">
            <a:avLst/>
          </a:prstGeom>
        </p:spPr>
      </p:pic>
      <p:pic>
        <p:nvPicPr>
          <p:cNvPr id="12" name="Content Placeholder 24" descr="Icon&#10;&#10;Description automatically generated">
            <a:extLst>
              <a:ext uri="{FF2B5EF4-FFF2-40B4-BE49-F238E27FC236}">
                <a16:creationId xmlns:a16="http://schemas.microsoft.com/office/drawing/2014/main" id="{17A2752F-DBF6-4E70-AB85-3A0BACE6C2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56723" y="3424093"/>
            <a:ext cx="2417050" cy="2417050"/>
          </a:xfrm>
          <a:prstGeom prst="rect">
            <a:avLst/>
          </a:prstGeom>
        </p:spPr>
      </p:pic>
      <p:pic>
        <p:nvPicPr>
          <p:cNvPr id="13" name="Picture 12">
            <a:extLst>
              <a:ext uri="{FF2B5EF4-FFF2-40B4-BE49-F238E27FC236}">
                <a16:creationId xmlns:a16="http://schemas.microsoft.com/office/drawing/2014/main" id="{2ACBEE84-80D9-4227-BC1E-B85411075DE1}"/>
              </a:ext>
            </a:extLst>
          </p:cNvPr>
          <p:cNvPicPr>
            <a:picLocks noChangeAspect="1"/>
          </p:cNvPicPr>
          <p:nvPr/>
        </p:nvPicPr>
        <p:blipFill>
          <a:blip r:embed="rId5"/>
          <a:stretch>
            <a:fillRect/>
          </a:stretch>
        </p:blipFill>
        <p:spPr>
          <a:xfrm>
            <a:off x="6024196" y="2920712"/>
            <a:ext cx="2759651" cy="2759651"/>
          </a:xfrm>
          <a:prstGeom prst="rect">
            <a:avLst/>
          </a:prstGeom>
        </p:spPr>
      </p:pic>
    </p:spTree>
    <p:extLst>
      <p:ext uri="{BB962C8B-B14F-4D97-AF65-F5344CB8AC3E}">
        <p14:creationId xmlns:p14="http://schemas.microsoft.com/office/powerpoint/2010/main" val="21736421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80C36-736A-4174-9256-08A05E9B5304}"/>
              </a:ext>
            </a:extLst>
          </p:cNvPr>
          <p:cNvSpPr>
            <a:spLocks noGrp="1"/>
          </p:cNvSpPr>
          <p:nvPr>
            <p:ph type="title"/>
          </p:nvPr>
        </p:nvSpPr>
        <p:spPr>
          <a:xfrm>
            <a:off x="0" y="1660525"/>
            <a:ext cx="12192000" cy="1325563"/>
          </a:xfrm>
        </p:spPr>
        <p:txBody>
          <a:bodyPr/>
          <a:lstStyle/>
          <a:p>
            <a:r>
              <a:rPr lang="en-GB" dirty="0"/>
              <a:t>Equipment for workplace air sampling</a:t>
            </a:r>
            <a:endParaRPr lang="en-BE" dirty="0"/>
          </a:p>
        </p:txBody>
      </p:sp>
      <p:sp>
        <p:nvSpPr>
          <p:cNvPr id="3" name="Date Placeholder 2">
            <a:extLst>
              <a:ext uri="{FF2B5EF4-FFF2-40B4-BE49-F238E27FC236}">
                <a16:creationId xmlns:a16="http://schemas.microsoft.com/office/drawing/2014/main" id="{CC2227CE-D013-4ABB-837B-2B2C44A52A16}"/>
              </a:ext>
            </a:extLst>
          </p:cNvPr>
          <p:cNvSpPr>
            <a:spLocks noGrp="1"/>
          </p:cNvSpPr>
          <p:nvPr>
            <p:ph type="dt" sz="half" idx="10"/>
          </p:nvPr>
        </p:nvSpPr>
        <p:spPr/>
        <p:txBody>
          <a:bodyPr/>
          <a:lstStyle/>
          <a:p>
            <a:r>
              <a:rPr lang="en-BE"/>
              <a:t>10/03/2023</a:t>
            </a:r>
          </a:p>
        </p:txBody>
      </p:sp>
      <p:sp>
        <p:nvSpPr>
          <p:cNvPr id="4" name="Footer Placeholder 3">
            <a:extLst>
              <a:ext uri="{FF2B5EF4-FFF2-40B4-BE49-F238E27FC236}">
                <a16:creationId xmlns:a16="http://schemas.microsoft.com/office/drawing/2014/main" id="{3CCC9DFD-9CF5-4840-B687-E8DB537AF4D8}"/>
              </a:ext>
            </a:extLst>
          </p:cNvPr>
          <p:cNvSpPr>
            <a:spLocks noGrp="1"/>
          </p:cNvSpPr>
          <p:nvPr>
            <p:ph type="ftr" sz="quarter" idx="11"/>
          </p:nvPr>
        </p:nvSpPr>
        <p:spPr/>
        <p:txBody>
          <a:bodyPr/>
          <a:lstStyle/>
          <a:p>
            <a:r>
              <a:rPr lang="en-GB"/>
              <a:t>Workplace air monitoring for cadmium</a:t>
            </a:r>
          </a:p>
          <a:p>
            <a:r>
              <a:rPr lang="en-GB"/>
              <a:t>ICdA webinar</a:t>
            </a:r>
            <a:endParaRPr lang="en-BE" dirty="0"/>
          </a:p>
        </p:txBody>
      </p:sp>
      <p:sp>
        <p:nvSpPr>
          <p:cNvPr id="5" name="Slide Number Placeholder 4">
            <a:extLst>
              <a:ext uri="{FF2B5EF4-FFF2-40B4-BE49-F238E27FC236}">
                <a16:creationId xmlns:a16="http://schemas.microsoft.com/office/drawing/2014/main" id="{63D022D7-E6C1-4AA2-9BED-21C0FC2C9789}"/>
              </a:ext>
            </a:extLst>
          </p:cNvPr>
          <p:cNvSpPr>
            <a:spLocks noGrp="1"/>
          </p:cNvSpPr>
          <p:nvPr>
            <p:ph type="sldNum" sz="quarter" idx="12"/>
          </p:nvPr>
        </p:nvSpPr>
        <p:spPr/>
        <p:txBody>
          <a:bodyPr/>
          <a:lstStyle/>
          <a:p>
            <a:fld id="{5A16A431-4E15-464C-8A2A-EB1FFCEAFF66}" type="slidenum">
              <a:rPr lang="en-BE" smtClean="0"/>
              <a:t>23</a:t>
            </a:fld>
            <a:endParaRPr lang="en-BE"/>
          </a:p>
        </p:txBody>
      </p:sp>
      <p:sp>
        <p:nvSpPr>
          <p:cNvPr id="6" name="TextBox 5">
            <a:extLst>
              <a:ext uri="{FF2B5EF4-FFF2-40B4-BE49-F238E27FC236}">
                <a16:creationId xmlns:a16="http://schemas.microsoft.com/office/drawing/2014/main" id="{0EF60DD8-4CBF-48E5-93F3-F333AA2CBDD0}"/>
              </a:ext>
            </a:extLst>
          </p:cNvPr>
          <p:cNvSpPr txBox="1"/>
          <p:nvPr/>
        </p:nvSpPr>
        <p:spPr>
          <a:xfrm>
            <a:off x="3495675" y="3009900"/>
            <a:ext cx="4114800" cy="3141629"/>
          </a:xfrm>
          <a:prstGeom prst="rect">
            <a:avLst/>
          </a:prstGeom>
          <a:noFill/>
        </p:spPr>
        <p:txBody>
          <a:bodyPr wrap="square" rtlCol="0">
            <a:spAutoFit/>
          </a:bodyPr>
          <a:lstStyle/>
          <a:p>
            <a:pPr>
              <a:lnSpc>
                <a:spcPct val="125000"/>
              </a:lnSpc>
            </a:pPr>
            <a:r>
              <a:rPr lang="en-GB" sz="2000" dirty="0"/>
              <a:t>Sampling techniques</a:t>
            </a:r>
          </a:p>
          <a:p>
            <a:pPr>
              <a:lnSpc>
                <a:spcPct val="125000"/>
              </a:lnSpc>
            </a:pPr>
            <a:r>
              <a:rPr lang="en-GB" sz="2000" dirty="0"/>
              <a:t>Air sampling: which air fraction</a:t>
            </a:r>
          </a:p>
          <a:p>
            <a:pPr>
              <a:lnSpc>
                <a:spcPct val="125000"/>
              </a:lnSpc>
            </a:pPr>
            <a:r>
              <a:rPr lang="en-GB" sz="2000" dirty="0"/>
              <a:t>Sampling equipment</a:t>
            </a:r>
          </a:p>
          <a:p>
            <a:pPr>
              <a:lnSpc>
                <a:spcPct val="125000"/>
              </a:lnSpc>
            </a:pPr>
            <a:r>
              <a:rPr lang="en-GB" sz="2000" dirty="0"/>
              <a:t>Sampling heads</a:t>
            </a:r>
          </a:p>
          <a:p>
            <a:pPr>
              <a:lnSpc>
                <a:spcPct val="125000"/>
              </a:lnSpc>
            </a:pPr>
            <a:r>
              <a:rPr lang="en-GB" sz="2000" dirty="0"/>
              <a:t>Sampling head filter manipulation</a:t>
            </a:r>
          </a:p>
          <a:p>
            <a:pPr>
              <a:lnSpc>
                <a:spcPct val="125000"/>
              </a:lnSpc>
            </a:pPr>
            <a:r>
              <a:rPr lang="en-GB" sz="2000" dirty="0"/>
              <a:t>Calibration</a:t>
            </a:r>
          </a:p>
          <a:p>
            <a:pPr>
              <a:lnSpc>
                <a:spcPct val="125000"/>
              </a:lnSpc>
            </a:pPr>
            <a:r>
              <a:rPr lang="en-GB" sz="2000" dirty="0"/>
              <a:t>Installing the equipment</a:t>
            </a:r>
          </a:p>
          <a:p>
            <a:pPr>
              <a:lnSpc>
                <a:spcPct val="125000"/>
              </a:lnSpc>
            </a:pPr>
            <a:r>
              <a:rPr lang="en-GB" sz="2000" dirty="0"/>
              <a:t>Sample analysis</a:t>
            </a:r>
            <a:endParaRPr lang="en-BE" sz="2000" dirty="0"/>
          </a:p>
        </p:txBody>
      </p:sp>
    </p:spTree>
    <p:extLst>
      <p:ext uri="{BB962C8B-B14F-4D97-AF65-F5344CB8AC3E}">
        <p14:creationId xmlns:p14="http://schemas.microsoft.com/office/powerpoint/2010/main" val="13984190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FB859ED-BE69-4252-AB45-20FCE450170A}"/>
              </a:ext>
            </a:extLst>
          </p:cNvPr>
          <p:cNvSpPr>
            <a:spLocks noGrp="1"/>
          </p:cNvSpPr>
          <p:nvPr>
            <p:ph type="title"/>
          </p:nvPr>
        </p:nvSpPr>
        <p:spPr/>
        <p:txBody>
          <a:bodyPr/>
          <a:lstStyle/>
          <a:p>
            <a:pPr marL="0" indent="0">
              <a:buNone/>
            </a:pPr>
            <a:r>
              <a:rPr lang="en-GB" dirty="0"/>
              <a:t>Sampling techniques</a:t>
            </a:r>
          </a:p>
        </p:txBody>
      </p:sp>
      <p:sp>
        <p:nvSpPr>
          <p:cNvPr id="4" name="Content Placeholder 3">
            <a:extLst>
              <a:ext uri="{FF2B5EF4-FFF2-40B4-BE49-F238E27FC236}">
                <a16:creationId xmlns:a16="http://schemas.microsoft.com/office/drawing/2014/main" id="{1E7B3A17-AEA8-4D22-B7EE-5C0B3B82DEBA}"/>
              </a:ext>
            </a:extLst>
          </p:cNvPr>
          <p:cNvSpPr>
            <a:spLocks noGrp="1"/>
          </p:cNvSpPr>
          <p:nvPr>
            <p:ph idx="1"/>
          </p:nvPr>
        </p:nvSpPr>
        <p:spPr>
          <a:xfrm>
            <a:off x="838200" y="1825625"/>
            <a:ext cx="10679884" cy="4351338"/>
          </a:xfrm>
        </p:spPr>
        <p:txBody>
          <a:bodyPr>
            <a:normAutofit lnSpcReduction="10000"/>
          </a:bodyPr>
          <a:lstStyle/>
          <a:p>
            <a:pPr>
              <a:lnSpc>
                <a:spcPct val="100000"/>
              </a:lnSpc>
              <a:spcBef>
                <a:spcPts val="0"/>
              </a:spcBef>
              <a:spcAft>
                <a:spcPts val="600"/>
              </a:spcAft>
            </a:pPr>
            <a:r>
              <a:rPr lang="en-GB" dirty="0"/>
              <a:t>Static sampling</a:t>
            </a:r>
          </a:p>
          <a:p>
            <a:pPr lvl="1">
              <a:lnSpc>
                <a:spcPct val="100000"/>
              </a:lnSpc>
              <a:spcBef>
                <a:spcPts val="0"/>
              </a:spcBef>
              <a:spcAft>
                <a:spcPts val="600"/>
              </a:spcAft>
            </a:pPr>
            <a:r>
              <a:rPr lang="en-GB" dirty="0"/>
              <a:t>For identifying sources of airborne cadmium at the workplace</a:t>
            </a:r>
          </a:p>
          <a:p>
            <a:pPr lvl="1">
              <a:lnSpc>
                <a:spcPct val="100000"/>
              </a:lnSpc>
              <a:spcBef>
                <a:spcPts val="0"/>
              </a:spcBef>
              <a:spcAft>
                <a:spcPts val="600"/>
              </a:spcAft>
            </a:pPr>
            <a:r>
              <a:rPr lang="en-GB" dirty="0"/>
              <a:t>Easier to execute</a:t>
            </a:r>
          </a:p>
          <a:p>
            <a:pPr lvl="1">
              <a:lnSpc>
                <a:spcPct val="100000"/>
              </a:lnSpc>
              <a:spcBef>
                <a:spcPts val="0"/>
              </a:spcBef>
              <a:spcAft>
                <a:spcPts val="600"/>
              </a:spcAft>
            </a:pPr>
            <a:r>
              <a:rPr lang="en-GB" dirty="0"/>
              <a:t>Can be a first step in setting up personal sampling</a:t>
            </a:r>
          </a:p>
          <a:p>
            <a:pPr lvl="1">
              <a:lnSpc>
                <a:spcPct val="100000"/>
              </a:lnSpc>
              <a:spcBef>
                <a:spcPts val="0"/>
              </a:spcBef>
              <a:spcAft>
                <a:spcPts val="600"/>
              </a:spcAft>
            </a:pPr>
            <a:r>
              <a:rPr lang="en-GB" dirty="0"/>
              <a:t>This technique will not be covered in this session</a:t>
            </a:r>
          </a:p>
          <a:p>
            <a:pPr lvl="1">
              <a:lnSpc>
                <a:spcPct val="100000"/>
              </a:lnSpc>
              <a:spcBef>
                <a:spcPts val="0"/>
              </a:spcBef>
              <a:spcAft>
                <a:spcPts val="600"/>
              </a:spcAft>
            </a:pPr>
            <a:endParaRPr lang="en-GB" dirty="0"/>
          </a:p>
          <a:p>
            <a:pPr>
              <a:lnSpc>
                <a:spcPct val="100000"/>
              </a:lnSpc>
              <a:spcBef>
                <a:spcPts val="0"/>
              </a:spcBef>
              <a:spcAft>
                <a:spcPts val="600"/>
              </a:spcAft>
            </a:pPr>
            <a:r>
              <a:rPr lang="en-GB" dirty="0"/>
              <a:t>Personal sampling</a:t>
            </a:r>
          </a:p>
          <a:p>
            <a:pPr lvl="1">
              <a:lnSpc>
                <a:spcPct val="100000"/>
              </a:lnSpc>
              <a:spcBef>
                <a:spcPts val="0"/>
              </a:spcBef>
              <a:spcAft>
                <a:spcPts val="600"/>
              </a:spcAft>
            </a:pPr>
            <a:r>
              <a:rPr lang="en-GB" dirty="0"/>
              <a:t>More representative than static sampling for assessment of workers exposure</a:t>
            </a:r>
          </a:p>
          <a:p>
            <a:pPr lvl="1">
              <a:lnSpc>
                <a:spcPct val="100000"/>
              </a:lnSpc>
              <a:spcBef>
                <a:spcPts val="0"/>
              </a:spcBef>
              <a:spcAft>
                <a:spcPts val="600"/>
              </a:spcAft>
            </a:pPr>
            <a:r>
              <a:rPr lang="en-GB" dirty="0"/>
              <a:t>Requires reasonably good knowledge of exposure to select representative workers </a:t>
            </a:r>
          </a:p>
          <a:p>
            <a:pPr lvl="1">
              <a:lnSpc>
                <a:spcPct val="100000"/>
              </a:lnSpc>
              <a:spcBef>
                <a:spcPts val="0"/>
              </a:spcBef>
              <a:spcAft>
                <a:spcPts val="600"/>
              </a:spcAft>
            </a:pPr>
            <a:endParaRPr lang="en-GB" sz="1700" dirty="0"/>
          </a:p>
          <a:p>
            <a:pPr lvl="2">
              <a:lnSpc>
                <a:spcPct val="100000"/>
              </a:lnSpc>
              <a:spcBef>
                <a:spcPts val="0"/>
              </a:spcBef>
              <a:spcAft>
                <a:spcPts val="600"/>
              </a:spcAft>
            </a:pPr>
            <a:endParaRPr lang="en-GB" dirty="0"/>
          </a:p>
          <a:p>
            <a:pPr marL="457200" lvl="1" indent="0">
              <a:lnSpc>
                <a:spcPct val="100000"/>
              </a:lnSpc>
              <a:spcBef>
                <a:spcPts val="0"/>
              </a:spcBef>
              <a:spcAft>
                <a:spcPts val="600"/>
              </a:spcAft>
              <a:buNone/>
            </a:pPr>
            <a:endParaRPr lang="en-BE" dirty="0"/>
          </a:p>
        </p:txBody>
      </p:sp>
      <p:sp>
        <p:nvSpPr>
          <p:cNvPr id="2" name="Date Placeholder 1">
            <a:extLst>
              <a:ext uri="{FF2B5EF4-FFF2-40B4-BE49-F238E27FC236}">
                <a16:creationId xmlns:a16="http://schemas.microsoft.com/office/drawing/2014/main" id="{E0B9BB35-E274-4AB8-844C-F5D40EE1CD04}"/>
              </a:ext>
            </a:extLst>
          </p:cNvPr>
          <p:cNvSpPr>
            <a:spLocks noGrp="1"/>
          </p:cNvSpPr>
          <p:nvPr>
            <p:ph type="dt" sz="half" idx="10"/>
          </p:nvPr>
        </p:nvSpPr>
        <p:spPr/>
        <p:txBody>
          <a:bodyPr/>
          <a:lstStyle/>
          <a:p>
            <a:r>
              <a:rPr lang="en-BE"/>
              <a:t>10/03/2023</a:t>
            </a:r>
            <a:endParaRPr lang="en-BE" dirty="0"/>
          </a:p>
        </p:txBody>
      </p:sp>
      <p:sp>
        <p:nvSpPr>
          <p:cNvPr id="5" name="Footer Placeholder 4">
            <a:extLst>
              <a:ext uri="{FF2B5EF4-FFF2-40B4-BE49-F238E27FC236}">
                <a16:creationId xmlns:a16="http://schemas.microsoft.com/office/drawing/2014/main" id="{BD4A75C4-911B-4FB3-948F-4AE9159E000C}"/>
              </a:ext>
            </a:extLst>
          </p:cNvPr>
          <p:cNvSpPr>
            <a:spLocks noGrp="1"/>
          </p:cNvSpPr>
          <p:nvPr>
            <p:ph type="ftr" sz="quarter" idx="11"/>
          </p:nvPr>
        </p:nvSpPr>
        <p:spPr/>
        <p:txBody>
          <a:bodyPr/>
          <a:lstStyle/>
          <a:p>
            <a:r>
              <a:rPr lang="en-GB"/>
              <a:t>Workplace air monitoring for cadmium</a:t>
            </a:r>
          </a:p>
          <a:p>
            <a:r>
              <a:rPr lang="en-GB"/>
              <a:t>ICdA webinar</a:t>
            </a:r>
            <a:endParaRPr lang="en-BE" dirty="0"/>
          </a:p>
        </p:txBody>
      </p:sp>
      <p:sp>
        <p:nvSpPr>
          <p:cNvPr id="6" name="Slide Number Placeholder 5">
            <a:extLst>
              <a:ext uri="{FF2B5EF4-FFF2-40B4-BE49-F238E27FC236}">
                <a16:creationId xmlns:a16="http://schemas.microsoft.com/office/drawing/2014/main" id="{C446490A-BB7A-4182-84D8-8664D2F2E8C8}"/>
              </a:ext>
            </a:extLst>
          </p:cNvPr>
          <p:cNvSpPr>
            <a:spLocks noGrp="1"/>
          </p:cNvSpPr>
          <p:nvPr>
            <p:ph type="sldNum" sz="quarter" idx="12"/>
          </p:nvPr>
        </p:nvSpPr>
        <p:spPr/>
        <p:txBody>
          <a:bodyPr/>
          <a:lstStyle/>
          <a:p>
            <a:fld id="{5A16A431-4E15-464C-8A2A-EB1FFCEAFF66}" type="slidenum">
              <a:rPr lang="en-BE" smtClean="0"/>
              <a:t>24</a:t>
            </a:fld>
            <a:endParaRPr lang="en-BE" dirty="0"/>
          </a:p>
        </p:txBody>
      </p:sp>
    </p:spTree>
    <p:extLst>
      <p:ext uri="{BB962C8B-B14F-4D97-AF65-F5344CB8AC3E}">
        <p14:creationId xmlns:p14="http://schemas.microsoft.com/office/powerpoint/2010/main" val="35589827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FB859ED-BE69-4252-AB45-20FCE450170A}"/>
              </a:ext>
            </a:extLst>
          </p:cNvPr>
          <p:cNvSpPr>
            <a:spLocks noGrp="1"/>
          </p:cNvSpPr>
          <p:nvPr>
            <p:ph type="title"/>
          </p:nvPr>
        </p:nvSpPr>
        <p:spPr>
          <a:xfrm>
            <a:off x="4991450" y="365125"/>
            <a:ext cx="7021585" cy="1325563"/>
          </a:xfrm>
        </p:spPr>
        <p:txBody>
          <a:bodyPr/>
          <a:lstStyle/>
          <a:p>
            <a:r>
              <a:rPr lang="en-GB" dirty="0"/>
              <a:t>Air sampling: which fraction?</a:t>
            </a:r>
            <a:endParaRPr lang="en-BE" dirty="0"/>
          </a:p>
        </p:txBody>
      </p:sp>
      <p:sp>
        <p:nvSpPr>
          <p:cNvPr id="4" name="Content Placeholder 3">
            <a:extLst>
              <a:ext uri="{FF2B5EF4-FFF2-40B4-BE49-F238E27FC236}">
                <a16:creationId xmlns:a16="http://schemas.microsoft.com/office/drawing/2014/main" id="{1E7B3A17-AEA8-4D22-B7EE-5C0B3B82DEBA}"/>
              </a:ext>
            </a:extLst>
          </p:cNvPr>
          <p:cNvSpPr>
            <a:spLocks noGrp="1"/>
          </p:cNvSpPr>
          <p:nvPr>
            <p:ph idx="1"/>
          </p:nvPr>
        </p:nvSpPr>
        <p:spPr>
          <a:xfrm>
            <a:off x="4991450" y="1690688"/>
            <a:ext cx="7021585" cy="4351338"/>
          </a:xfrm>
        </p:spPr>
        <p:txBody>
          <a:bodyPr>
            <a:normAutofit fontScale="92500" lnSpcReduction="10000"/>
          </a:bodyPr>
          <a:lstStyle/>
          <a:p>
            <a:r>
              <a:rPr lang="en-GB" sz="2400" dirty="0"/>
              <a:t>Inhalable fraction</a:t>
            </a:r>
          </a:p>
          <a:p>
            <a:pPr lvl="1"/>
            <a:r>
              <a:rPr lang="en-GB" sz="2000" dirty="0"/>
              <a:t>Airborne particles that can penetrate the nose and mouth and ends up in the gastric tract</a:t>
            </a:r>
          </a:p>
          <a:p>
            <a:pPr lvl="1"/>
            <a:r>
              <a:rPr lang="en-GB" sz="2000" dirty="0"/>
              <a:t>50 percentile at 100µm particle size</a:t>
            </a:r>
          </a:p>
          <a:p>
            <a:pPr lvl="1"/>
            <a:r>
              <a:rPr lang="en-GB" sz="2000" dirty="0"/>
              <a:t>Fraction proposed by the EU Commission</a:t>
            </a:r>
          </a:p>
          <a:p>
            <a:pPr>
              <a:lnSpc>
                <a:spcPct val="100000"/>
              </a:lnSpc>
            </a:pPr>
            <a:r>
              <a:rPr lang="en-GB" sz="2400" dirty="0"/>
              <a:t>The thoracic fraction</a:t>
            </a:r>
          </a:p>
          <a:p>
            <a:pPr lvl="1"/>
            <a:r>
              <a:rPr lang="en-GB" sz="2000" dirty="0"/>
              <a:t>Fraction of inhalable particles that can penetrate the bronchial region</a:t>
            </a:r>
          </a:p>
          <a:p>
            <a:pPr lvl="1"/>
            <a:r>
              <a:rPr lang="en-GB" sz="2000" dirty="0"/>
              <a:t>50 percentile at 10µm particle size</a:t>
            </a:r>
          </a:p>
          <a:p>
            <a:r>
              <a:rPr lang="en-GB" sz="2400" dirty="0"/>
              <a:t>Respirable fraction</a:t>
            </a:r>
          </a:p>
          <a:p>
            <a:pPr lvl="1"/>
            <a:r>
              <a:rPr lang="en-GB" sz="2000" dirty="0"/>
              <a:t>Fraction that penetrates into the alveoli</a:t>
            </a:r>
          </a:p>
          <a:p>
            <a:pPr lvl="1"/>
            <a:r>
              <a:rPr lang="en-GB" sz="2000" dirty="0"/>
              <a:t>50 percentile at 4µm particle size</a:t>
            </a:r>
          </a:p>
          <a:p>
            <a:pPr lvl="1"/>
            <a:r>
              <a:rPr lang="en-GB" sz="2000" dirty="0"/>
              <a:t>Fraction proposed by the </a:t>
            </a:r>
            <a:r>
              <a:rPr lang="en-GB" sz="2000" dirty="0" err="1"/>
              <a:t>ICdA</a:t>
            </a:r>
            <a:r>
              <a:rPr lang="en-GB" sz="2000" dirty="0"/>
              <a:t> (only when combined with biomonitoring)</a:t>
            </a:r>
          </a:p>
          <a:p>
            <a:pPr lvl="1"/>
            <a:endParaRPr lang="en-GB" sz="2000" dirty="0"/>
          </a:p>
          <a:p>
            <a:endParaRPr lang="en-GB" sz="2400" dirty="0"/>
          </a:p>
          <a:p>
            <a:pPr marL="457200" lvl="1" indent="0">
              <a:buNone/>
            </a:pPr>
            <a:endParaRPr lang="en-BE" sz="2000" dirty="0"/>
          </a:p>
        </p:txBody>
      </p:sp>
      <p:pic>
        <p:nvPicPr>
          <p:cNvPr id="8" name="Picture 7">
            <a:extLst>
              <a:ext uri="{FF2B5EF4-FFF2-40B4-BE49-F238E27FC236}">
                <a16:creationId xmlns:a16="http://schemas.microsoft.com/office/drawing/2014/main" id="{F97777B0-7F94-48C5-85E9-B262959DA6C4}"/>
              </a:ext>
            </a:extLst>
          </p:cNvPr>
          <p:cNvPicPr>
            <a:picLocks noChangeAspect="1"/>
          </p:cNvPicPr>
          <p:nvPr/>
        </p:nvPicPr>
        <p:blipFill>
          <a:blip r:embed="rId2"/>
          <a:stretch>
            <a:fillRect/>
          </a:stretch>
        </p:blipFill>
        <p:spPr>
          <a:xfrm>
            <a:off x="333433" y="281235"/>
            <a:ext cx="4040922" cy="2657045"/>
          </a:xfrm>
          <a:prstGeom prst="rect">
            <a:avLst/>
          </a:prstGeom>
        </p:spPr>
      </p:pic>
      <p:pic>
        <p:nvPicPr>
          <p:cNvPr id="9" name="Picture 8">
            <a:extLst>
              <a:ext uri="{FF2B5EF4-FFF2-40B4-BE49-F238E27FC236}">
                <a16:creationId xmlns:a16="http://schemas.microsoft.com/office/drawing/2014/main" id="{3A82DB00-6A35-4568-BA7E-034817C95181}"/>
              </a:ext>
            </a:extLst>
          </p:cNvPr>
          <p:cNvPicPr>
            <a:picLocks noChangeAspect="1"/>
          </p:cNvPicPr>
          <p:nvPr/>
        </p:nvPicPr>
        <p:blipFill>
          <a:blip r:embed="rId3"/>
          <a:stretch>
            <a:fillRect/>
          </a:stretch>
        </p:blipFill>
        <p:spPr>
          <a:xfrm>
            <a:off x="178965" y="3016251"/>
            <a:ext cx="4991450" cy="3273817"/>
          </a:xfrm>
          <a:prstGeom prst="rect">
            <a:avLst/>
          </a:prstGeom>
        </p:spPr>
      </p:pic>
      <p:sp>
        <p:nvSpPr>
          <p:cNvPr id="2" name="Date Placeholder 1">
            <a:extLst>
              <a:ext uri="{FF2B5EF4-FFF2-40B4-BE49-F238E27FC236}">
                <a16:creationId xmlns:a16="http://schemas.microsoft.com/office/drawing/2014/main" id="{2E45CB75-422B-414E-AEBC-7E5E7B5861C3}"/>
              </a:ext>
            </a:extLst>
          </p:cNvPr>
          <p:cNvSpPr>
            <a:spLocks noGrp="1"/>
          </p:cNvSpPr>
          <p:nvPr>
            <p:ph type="dt" sz="half" idx="10"/>
          </p:nvPr>
        </p:nvSpPr>
        <p:spPr/>
        <p:txBody>
          <a:bodyPr/>
          <a:lstStyle/>
          <a:p>
            <a:r>
              <a:rPr lang="en-BE"/>
              <a:t>10/03/2023</a:t>
            </a:r>
            <a:endParaRPr lang="en-BE" dirty="0"/>
          </a:p>
        </p:txBody>
      </p:sp>
      <p:sp>
        <p:nvSpPr>
          <p:cNvPr id="5" name="Footer Placeholder 4">
            <a:extLst>
              <a:ext uri="{FF2B5EF4-FFF2-40B4-BE49-F238E27FC236}">
                <a16:creationId xmlns:a16="http://schemas.microsoft.com/office/drawing/2014/main" id="{2871F028-B2FC-4F4E-A903-29F750C5498E}"/>
              </a:ext>
            </a:extLst>
          </p:cNvPr>
          <p:cNvSpPr>
            <a:spLocks noGrp="1"/>
          </p:cNvSpPr>
          <p:nvPr>
            <p:ph type="ftr" sz="quarter" idx="11"/>
          </p:nvPr>
        </p:nvSpPr>
        <p:spPr/>
        <p:txBody>
          <a:bodyPr/>
          <a:lstStyle/>
          <a:p>
            <a:r>
              <a:rPr lang="en-GB"/>
              <a:t>Workplace air monitoring for cadmium</a:t>
            </a:r>
          </a:p>
          <a:p>
            <a:r>
              <a:rPr lang="en-GB"/>
              <a:t>ICdA webinar</a:t>
            </a:r>
            <a:endParaRPr lang="en-BE" dirty="0"/>
          </a:p>
        </p:txBody>
      </p:sp>
      <p:sp>
        <p:nvSpPr>
          <p:cNvPr id="6" name="Slide Number Placeholder 5">
            <a:extLst>
              <a:ext uri="{FF2B5EF4-FFF2-40B4-BE49-F238E27FC236}">
                <a16:creationId xmlns:a16="http://schemas.microsoft.com/office/drawing/2014/main" id="{797295AE-E6C0-4BA0-80C1-761D760930C5}"/>
              </a:ext>
            </a:extLst>
          </p:cNvPr>
          <p:cNvSpPr>
            <a:spLocks noGrp="1"/>
          </p:cNvSpPr>
          <p:nvPr>
            <p:ph type="sldNum" sz="quarter" idx="12"/>
          </p:nvPr>
        </p:nvSpPr>
        <p:spPr/>
        <p:txBody>
          <a:bodyPr/>
          <a:lstStyle/>
          <a:p>
            <a:fld id="{5A16A431-4E15-464C-8A2A-EB1FFCEAFF66}" type="slidenum">
              <a:rPr lang="en-BE" smtClean="0"/>
              <a:t>25</a:t>
            </a:fld>
            <a:endParaRPr lang="en-BE" dirty="0"/>
          </a:p>
        </p:txBody>
      </p:sp>
    </p:spTree>
    <p:extLst>
      <p:ext uri="{BB962C8B-B14F-4D97-AF65-F5344CB8AC3E}">
        <p14:creationId xmlns:p14="http://schemas.microsoft.com/office/powerpoint/2010/main" val="42877299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FB859ED-BE69-4252-AB45-20FCE450170A}"/>
              </a:ext>
            </a:extLst>
          </p:cNvPr>
          <p:cNvSpPr>
            <a:spLocks noGrp="1"/>
          </p:cNvSpPr>
          <p:nvPr>
            <p:ph type="title"/>
          </p:nvPr>
        </p:nvSpPr>
        <p:spPr/>
        <p:txBody>
          <a:bodyPr/>
          <a:lstStyle/>
          <a:p>
            <a:pPr marL="0" indent="0">
              <a:buNone/>
            </a:pPr>
            <a:r>
              <a:rPr lang="en-GB" dirty="0"/>
              <a:t>Sampling equipment</a:t>
            </a:r>
          </a:p>
        </p:txBody>
      </p:sp>
      <p:sp>
        <p:nvSpPr>
          <p:cNvPr id="4" name="Content Placeholder 3">
            <a:extLst>
              <a:ext uri="{FF2B5EF4-FFF2-40B4-BE49-F238E27FC236}">
                <a16:creationId xmlns:a16="http://schemas.microsoft.com/office/drawing/2014/main" id="{1E7B3A17-AEA8-4D22-B7EE-5C0B3B82DEBA}"/>
              </a:ext>
            </a:extLst>
          </p:cNvPr>
          <p:cNvSpPr>
            <a:spLocks noGrp="1"/>
          </p:cNvSpPr>
          <p:nvPr>
            <p:ph idx="1"/>
          </p:nvPr>
        </p:nvSpPr>
        <p:spPr>
          <a:xfrm>
            <a:off x="838200" y="1825625"/>
            <a:ext cx="10679884" cy="4351338"/>
          </a:xfrm>
        </p:spPr>
        <p:txBody>
          <a:bodyPr>
            <a:normAutofit/>
          </a:bodyPr>
          <a:lstStyle/>
          <a:p>
            <a:r>
              <a:rPr lang="en-GB" dirty="0"/>
              <a:t>Filter(sampler) head and filters </a:t>
            </a:r>
          </a:p>
          <a:p>
            <a:r>
              <a:rPr lang="en-GB" dirty="0"/>
              <a:t>Air sampler pump</a:t>
            </a:r>
          </a:p>
          <a:p>
            <a:r>
              <a:rPr lang="en-GB" dirty="0"/>
              <a:t>Calibrator </a:t>
            </a:r>
            <a:endParaRPr lang="en-GB" sz="1700" dirty="0"/>
          </a:p>
          <a:p>
            <a:pPr lvl="2"/>
            <a:endParaRPr lang="en-GB" dirty="0"/>
          </a:p>
          <a:p>
            <a:pPr marL="457200" lvl="1" indent="0">
              <a:buNone/>
            </a:pPr>
            <a:endParaRPr lang="en-BE" dirty="0"/>
          </a:p>
        </p:txBody>
      </p:sp>
      <p:pic>
        <p:nvPicPr>
          <p:cNvPr id="7" name="Picture 6">
            <a:extLst>
              <a:ext uri="{FF2B5EF4-FFF2-40B4-BE49-F238E27FC236}">
                <a16:creationId xmlns:a16="http://schemas.microsoft.com/office/drawing/2014/main" id="{5EB9FF34-8B53-453A-9C02-98F092AF3749}"/>
              </a:ext>
            </a:extLst>
          </p:cNvPr>
          <p:cNvPicPr>
            <a:picLocks noChangeAspect="1"/>
          </p:cNvPicPr>
          <p:nvPr/>
        </p:nvPicPr>
        <p:blipFill>
          <a:blip r:embed="rId2">
            <a:lum bright="30000"/>
          </a:blip>
          <a:stretch>
            <a:fillRect/>
          </a:stretch>
        </p:blipFill>
        <p:spPr>
          <a:xfrm>
            <a:off x="6974151" y="1825625"/>
            <a:ext cx="4379649" cy="3278220"/>
          </a:xfrm>
          <a:prstGeom prst="rect">
            <a:avLst/>
          </a:prstGeom>
        </p:spPr>
      </p:pic>
      <p:sp>
        <p:nvSpPr>
          <p:cNvPr id="2" name="Date Placeholder 1">
            <a:extLst>
              <a:ext uri="{FF2B5EF4-FFF2-40B4-BE49-F238E27FC236}">
                <a16:creationId xmlns:a16="http://schemas.microsoft.com/office/drawing/2014/main" id="{B4E6CC7A-3F71-45AC-BC1E-3C5D5EAF154A}"/>
              </a:ext>
            </a:extLst>
          </p:cNvPr>
          <p:cNvSpPr>
            <a:spLocks noGrp="1"/>
          </p:cNvSpPr>
          <p:nvPr>
            <p:ph type="dt" sz="half" idx="10"/>
          </p:nvPr>
        </p:nvSpPr>
        <p:spPr/>
        <p:txBody>
          <a:bodyPr/>
          <a:lstStyle/>
          <a:p>
            <a:r>
              <a:rPr lang="en-BE"/>
              <a:t>10/03/2023</a:t>
            </a:r>
            <a:endParaRPr lang="en-BE" dirty="0"/>
          </a:p>
        </p:txBody>
      </p:sp>
      <p:sp>
        <p:nvSpPr>
          <p:cNvPr id="5" name="Footer Placeholder 4">
            <a:extLst>
              <a:ext uri="{FF2B5EF4-FFF2-40B4-BE49-F238E27FC236}">
                <a16:creationId xmlns:a16="http://schemas.microsoft.com/office/drawing/2014/main" id="{A2F62539-17C7-4644-BD6A-1868BBDC70A2}"/>
              </a:ext>
            </a:extLst>
          </p:cNvPr>
          <p:cNvSpPr>
            <a:spLocks noGrp="1"/>
          </p:cNvSpPr>
          <p:nvPr>
            <p:ph type="ftr" sz="quarter" idx="11"/>
          </p:nvPr>
        </p:nvSpPr>
        <p:spPr/>
        <p:txBody>
          <a:bodyPr/>
          <a:lstStyle/>
          <a:p>
            <a:r>
              <a:rPr lang="en-GB"/>
              <a:t>Workplace air monitoring for cadmium</a:t>
            </a:r>
          </a:p>
          <a:p>
            <a:r>
              <a:rPr lang="en-GB"/>
              <a:t>ICdA webinar</a:t>
            </a:r>
            <a:endParaRPr lang="en-BE" dirty="0"/>
          </a:p>
        </p:txBody>
      </p:sp>
      <p:sp>
        <p:nvSpPr>
          <p:cNvPr id="6" name="Slide Number Placeholder 5">
            <a:extLst>
              <a:ext uri="{FF2B5EF4-FFF2-40B4-BE49-F238E27FC236}">
                <a16:creationId xmlns:a16="http://schemas.microsoft.com/office/drawing/2014/main" id="{EEEEAB8F-B110-4501-A737-8F4CC4989121}"/>
              </a:ext>
            </a:extLst>
          </p:cNvPr>
          <p:cNvSpPr>
            <a:spLocks noGrp="1"/>
          </p:cNvSpPr>
          <p:nvPr>
            <p:ph type="sldNum" sz="quarter" idx="12"/>
          </p:nvPr>
        </p:nvSpPr>
        <p:spPr/>
        <p:txBody>
          <a:bodyPr/>
          <a:lstStyle/>
          <a:p>
            <a:fld id="{5A16A431-4E15-464C-8A2A-EB1FFCEAFF66}" type="slidenum">
              <a:rPr lang="en-BE" smtClean="0"/>
              <a:t>26</a:t>
            </a:fld>
            <a:endParaRPr lang="en-BE" dirty="0"/>
          </a:p>
        </p:txBody>
      </p:sp>
    </p:spTree>
    <p:extLst>
      <p:ext uri="{BB962C8B-B14F-4D97-AF65-F5344CB8AC3E}">
        <p14:creationId xmlns:p14="http://schemas.microsoft.com/office/powerpoint/2010/main" val="10475101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FB859ED-BE69-4252-AB45-20FCE450170A}"/>
              </a:ext>
            </a:extLst>
          </p:cNvPr>
          <p:cNvSpPr>
            <a:spLocks noGrp="1"/>
          </p:cNvSpPr>
          <p:nvPr>
            <p:ph type="title"/>
          </p:nvPr>
        </p:nvSpPr>
        <p:spPr/>
        <p:txBody>
          <a:bodyPr/>
          <a:lstStyle/>
          <a:p>
            <a:pPr marL="0" indent="0">
              <a:buNone/>
            </a:pPr>
            <a:r>
              <a:rPr lang="en-GB" dirty="0"/>
              <a:t>Sampling heads</a:t>
            </a:r>
          </a:p>
        </p:txBody>
      </p:sp>
      <p:sp>
        <p:nvSpPr>
          <p:cNvPr id="4" name="Content Placeholder 3">
            <a:extLst>
              <a:ext uri="{FF2B5EF4-FFF2-40B4-BE49-F238E27FC236}">
                <a16:creationId xmlns:a16="http://schemas.microsoft.com/office/drawing/2014/main" id="{1E7B3A17-AEA8-4D22-B7EE-5C0B3B82DEBA}"/>
              </a:ext>
            </a:extLst>
          </p:cNvPr>
          <p:cNvSpPr>
            <a:spLocks noGrp="1"/>
          </p:cNvSpPr>
          <p:nvPr>
            <p:ph idx="1"/>
          </p:nvPr>
        </p:nvSpPr>
        <p:spPr>
          <a:xfrm>
            <a:off x="838199" y="1825625"/>
            <a:ext cx="11160967" cy="4351338"/>
          </a:xfrm>
        </p:spPr>
        <p:txBody>
          <a:bodyPr>
            <a:normAutofit fontScale="70000" lnSpcReduction="20000"/>
          </a:bodyPr>
          <a:lstStyle/>
          <a:p>
            <a:r>
              <a:rPr lang="en-GB" b="1" dirty="0"/>
              <a:t>Cyclone head </a:t>
            </a:r>
            <a:r>
              <a:rPr lang="en-GB" dirty="0"/>
              <a:t>(Respirable fraction)</a:t>
            </a:r>
          </a:p>
          <a:p>
            <a:pPr lvl="1"/>
            <a:r>
              <a:rPr lang="en-GB" dirty="0"/>
              <a:t>Higgins-</a:t>
            </a:r>
            <a:r>
              <a:rPr lang="en-GB" dirty="0" err="1"/>
              <a:t>Dewell</a:t>
            </a:r>
            <a:r>
              <a:rPr lang="en-GB" dirty="0"/>
              <a:t> (HD) cyclone: mostly used in Europe</a:t>
            </a:r>
          </a:p>
          <a:p>
            <a:pPr lvl="1"/>
            <a:r>
              <a:rPr lang="en-GB" dirty="0"/>
              <a:t>Dorr Oliver (DO) cyclone: mostly used in USA</a:t>
            </a:r>
          </a:p>
          <a:p>
            <a:pPr lvl="1"/>
            <a:r>
              <a:rPr lang="en-GB" dirty="0"/>
              <a:t>The cyclone technique is sensitive to air speed: requires calibrated air pump for accurate sampling of the respirable fraction. Check instructions of the cyclone head for the required flow! Check flow before and after the sampling;</a:t>
            </a:r>
          </a:p>
          <a:p>
            <a:r>
              <a:rPr lang="en-GB" b="1" dirty="0"/>
              <a:t>I.O.M sampling head </a:t>
            </a:r>
            <a:r>
              <a:rPr lang="en-GB" dirty="0"/>
              <a:t>(Inhalable fraction)</a:t>
            </a:r>
          </a:p>
          <a:p>
            <a:pPr lvl="1">
              <a:lnSpc>
                <a:spcPct val="100000"/>
              </a:lnSpc>
            </a:pPr>
            <a:r>
              <a:rPr lang="en-GB" dirty="0"/>
              <a:t>Collection of inhalable dust on a filter.</a:t>
            </a:r>
          </a:p>
          <a:p>
            <a:pPr lvl="1">
              <a:lnSpc>
                <a:spcPct val="100000"/>
              </a:lnSpc>
            </a:pPr>
            <a:r>
              <a:rPr lang="en-GB" dirty="0"/>
              <a:t>A </a:t>
            </a:r>
            <a:r>
              <a:rPr lang="en-GB" dirty="0" err="1"/>
              <a:t>multiDust</a:t>
            </a:r>
            <a:r>
              <a:rPr lang="en-GB" dirty="0"/>
              <a:t> polyurethane foam (PUF) discs can be inserted into the standard IOM cassette that retains the coarse particle while the respirable particles can pass and are captured on the filter. By analysing the PUF disk and the filter, the inhalable and respirable fractions can be measured simultaneously.</a:t>
            </a:r>
          </a:p>
          <a:p>
            <a:r>
              <a:rPr lang="en-GB" dirty="0"/>
              <a:t>Conical Inhalable Sampler (C.I.S.)</a:t>
            </a:r>
          </a:p>
          <a:p>
            <a:pPr lvl="1"/>
            <a:r>
              <a:rPr lang="en-GB" dirty="0"/>
              <a:t>multi-fraction sampler that simultaneously collects the inhalable and respirable fractions </a:t>
            </a:r>
          </a:p>
          <a:p>
            <a:pPr lvl="1"/>
            <a:r>
              <a:rPr lang="en-GB" dirty="0"/>
              <a:t>Gravimetric analysis: higher detection limit, unsuitable for the low levels that are needed for cadmium monitoring.</a:t>
            </a:r>
            <a:endParaRPr lang="en-BE" dirty="0"/>
          </a:p>
          <a:p>
            <a:r>
              <a:rPr lang="en-GB" dirty="0"/>
              <a:t>Cascade impactors (PPI): </a:t>
            </a:r>
            <a:r>
              <a:rPr lang="en-GB" dirty="0" err="1"/>
              <a:t>Respicon</a:t>
            </a:r>
            <a:r>
              <a:rPr lang="en-GB" dirty="0"/>
              <a:t> sampler</a:t>
            </a:r>
          </a:p>
          <a:p>
            <a:pPr lvl="1"/>
            <a:r>
              <a:rPr lang="en-GB" dirty="0"/>
              <a:t>Allows simultaneous sampling of multiple fractions</a:t>
            </a:r>
          </a:p>
          <a:p>
            <a:pPr lvl="1"/>
            <a:r>
              <a:rPr lang="en-GB" dirty="0"/>
              <a:t>Gravimetric analysis: higher detection limit, unsuitable for the low levels that are needed for cadmium monitoring.</a:t>
            </a:r>
            <a:endParaRPr lang="en-BE" dirty="0"/>
          </a:p>
        </p:txBody>
      </p:sp>
      <p:sp>
        <p:nvSpPr>
          <p:cNvPr id="2" name="Date Placeholder 1">
            <a:extLst>
              <a:ext uri="{FF2B5EF4-FFF2-40B4-BE49-F238E27FC236}">
                <a16:creationId xmlns:a16="http://schemas.microsoft.com/office/drawing/2014/main" id="{F9A25AEA-14FD-4931-AABE-92BD69EAFCDB}"/>
              </a:ext>
            </a:extLst>
          </p:cNvPr>
          <p:cNvSpPr>
            <a:spLocks noGrp="1"/>
          </p:cNvSpPr>
          <p:nvPr>
            <p:ph type="dt" sz="half" idx="10"/>
          </p:nvPr>
        </p:nvSpPr>
        <p:spPr/>
        <p:txBody>
          <a:bodyPr/>
          <a:lstStyle/>
          <a:p>
            <a:r>
              <a:rPr lang="en-BE"/>
              <a:t>10/03/2023</a:t>
            </a:r>
            <a:endParaRPr lang="en-BE" dirty="0"/>
          </a:p>
        </p:txBody>
      </p:sp>
      <p:sp>
        <p:nvSpPr>
          <p:cNvPr id="5" name="Footer Placeholder 4">
            <a:extLst>
              <a:ext uri="{FF2B5EF4-FFF2-40B4-BE49-F238E27FC236}">
                <a16:creationId xmlns:a16="http://schemas.microsoft.com/office/drawing/2014/main" id="{8890B10C-7E24-44C7-BA3D-99F6D4C69304}"/>
              </a:ext>
            </a:extLst>
          </p:cNvPr>
          <p:cNvSpPr>
            <a:spLocks noGrp="1"/>
          </p:cNvSpPr>
          <p:nvPr>
            <p:ph type="ftr" sz="quarter" idx="11"/>
          </p:nvPr>
        </p:nvSpPr>
        <p:spPr/>
        <p:txBody>
          <a:bodyPr/>
          <a:lstStyle/>
          <a:p>
            <a:r>
              <a:rPr lang="en-GB"/>
              <a:t>Workplace air monitoring for cadmium</a:t>
            </a:r>
          </a:p>
          <a:p>
            <a:r>
              <a:rPr lang="en-GB"/>
              <a:t>ICdA webinar</a:t>
            </a:r>
            <a:endParaRPr lang="en-BE" dirty="0"/>
          </a:p>
        </p:txBody>
      </p:sp>
      <p:sp>
        <p:nvSpPr>
          <p:cNvPr id="6" name="Slide Number Placeholder 5">
            <a:extLst>
              <a:ext uri="{FF2B5EF4-FFF2-40B4-BE49-F238E27FC236}">
                <a16:creationId xmlns:a16="http://schemas.microsoft.com/office/drawing/2014/main" id="{CE458D2A-DE01-48CF-B02A-87B34773FC7A}"/>
              </a:ext>
            </a:extLst>
          </p:cNvPr>
          <p:cNvSpPr>
            <a:spLocks noGrp="1"/>
          </p:cNvSpPr>
          <p:nvPr>
            <p:ph type="sldNum" sz="quarter" idx="12"/>
          </p:nvPr>
        </p:nvSpPr>
        <p:spPr/>
        <p:txBody>
          <a:bodyPr/>
          <a:lstStyle/>
          <a:p>
            <a:fld id="{5A16A431-4E15-464C-8A2A-EB1FFCEAFF66}" type="slidenum">
              <a:rPr lang="en-BE" smtClean="0"/>
              <a:t>27</a:t>
            </a:fld>
            <a:endParaRPr lang="en-BE" dirty="0"/>
          </a:p>
        </p:txBody>
      </p:sp>
    </p:spTree>
    <p:extLst>
      <p:ext uri="{BB962C8B-B14F-4D97-AF65-F5344CB8AC3E}">
        <p14:creationId xmlns:p14="http://schemas.microsoft.com/office/powerpoint/2010/main" val="19228853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833BFFC-7961-4EC2-BF8C-AA5DAE18730B}"/>
              </a:ext>
            </a:extLst>
          </p:cNvPr>
          <p:cNvPicPr>
            <a:picLocks noChangeAspect="1"/>
          </p:cNvPicPr>
          <p:nvPr/>
        </p:nvPicPr>
        <p:blipFill>
          <a:blip r:embed="rId2"/>
          <a:stretch>
            <a:fillRect/>
          </a:stretch>
        </p:blipFill>
        <p:spPr>
          <a:xfrm>
            <a:off x="2226908" y="3362834"/>
            <a:ext cx="4163006" cy="2162477"/>
          </a:xfrm>
          <a:prstGeom prst="rect">
            <a:avLst/>
          </a:prstGeom>
        </p:spPr>
      </p:pic>
      <p:sp>
        <p:nvSpPr>
          <p:cNvPr id="3" name="Title 2">
            <a:extLst>
              <a:ext uri="{FF2B5EF4-FFF2-40B4-BE49-F238E27FC236}">
                <a16:creationId xmlns:a16="http://schemas.microsoft.com/office/drawing/2014/main" id="{9FB859ED-BE69-4252-AB45-20FCE450170A}"/>
              </a:ext>
            </a:extLst>
          </p:cNvPr>
          <p:cNvSpPr>
            <a:spLocks noGrp="1"/>
          </p:cNvSpPr>
          <p:nvPr>
            <p:ph type="title"/>
          </p:nvPr>
        </p:nvSpPr>
        <p:spPr/>
        <p:txBody>
          <a:bodyPr/>
          <a:lstStyle/>
          <a:p>
            <a:pPr marL="0" indent="0">
              <a:buNone/>
            </a:pPr>
            <a:r>
              <a:rPr lang="en-GB" dirty="0"/>
              <a:t>Sampling head</a:t>
            </a:r>
          </a:p>
        </p:txBody>
      </p:sp>
      <p:pic>
        <p:nvPicPr>
          <p:cNvPr id="9" name="Picture 8">
            <a:extLst>
              <a:ext uri="{FF2B5EF4-FFF2-40B4-BE49-F238E27FC236}">
                <a16:creationId xmlns:a16="http://schemas.microsoft.com/office/drawing/2014/main" id="{26B91465-58AC-478D-AE1D-F44B28DCDA11}"/>
              </a:ext>
            </a:extLst>
          </p:cNvPr>
          <p:cNvPicPr>
            <a:picLocks noChangeAspect="1"/>
          </p:cNvPicPr>
          <p:nvPr/>
        </p:nvPicPr>
        <p:blipFill>
          <a:blip r:embed="rId3"/>
          <a:stretch>
            <a:fillRect/>
          </a:stretch>
        </p:blipFill>
        <p:spPr>
          <a:xfrm>
            <a:off x="7296538" y="2664905"/>
            <a:ext cx="3823778" cy="3558337"/>
          </a:xfrm>
          <a:prstGeom prst="rect">
            <a:avLst/>
          </a:prstGeom>
        </p:spPr>
      </p:pic>
      <p:pic>
        <p:nvPicPr>
          <p:cNvPr id="6" name="Picture 5">
            <a:extLst>
              <a:ext uri="{FF2B5EF4-FFF2-40B4-BE49-F238E27FC236}">
                <a16:creationId xmlns:a16="http://schemas.microsoft.com/office/drawing/2014/main" id="{9A2A5E35-A152-40D8-88EA-96CB09EC1D94}"/>
              </a:ext>
            </a:extLst>
          </p:cNvPr>
          <p:cNvPicPr>
            <a:picLocks noChangeAspect="1"/>
          </p:cNvPicPr>
          <p:nvPr/>
        </p:nvPicPr>
        <p:blipFill>
          <a:blip r:embed="rId4"/>
          <a:stretch>
            <a:fillRect/>
          </a:stretch>
        </p:blipFill>
        <p:spPr>
          <a:xfrm>
            <a:off x="9599165" y="365125"/>
            <a:ext cx="1925288" cy="2825151"/>
          </a:xfrm>
          <a:prstGeom prst="rect">
            <a:avLst/>
          </a:prstGeom>
        </p:spPr>
      </p:pic>
      <p:pic>
        <p:nvPicPr>
          <p:cNvPr id="11" name="Picture 10">
            <a:extLst>
              <a:ext uri="{FF2B5EF4-FFF2-40B4-BE49-F238E27FC236}">
                <a16:creationId xmlns:a16="http://schemas.microsoft.com/office/drawing/2014/main" id="{DDF53E2F-E6FB-48AC-AD08-D1BB3FBF8EAD}"/>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446113" y="3190276"/>
            <a:ext cx="1366547" cy="2259428"/>
          </a:xfrm>
          <a:prstGeom prst="rect">
            <a:avLst/>
          </a:prstGeom>
        </p:spPr>
      </p:pic>
      <p:sp>
        <p:nvSpPr>
          <p:cNvPr id="12" name="TextBox 11">
            <a:extLst>
              <a:ext uri="{FF2B5EF4-FFF2-40B4-BE49-F238E27FC236}">
                <a16:creationId xmlns:a16="http://schemas.microsoft.com/office/drawing/2014/main" id="{BEB16A87-3591-4311-9901-EE2CE79174FC}"/>
              </a:ext>
            </a:extLst>
          </p:cNvPr>
          <p:cNvSpPr txBox="1"/>
          <p:nvPr/>
        </p:nvSpPr>
        <p:spPr>
          <a:xfrm>
            <a:off x="1900335" y="1833908"/>
            <a:ext cx="3582955" cy="1200329"/>
          </a:xfrm>
          <a:prstGeom prst="rect">
            <a:avLst/>
          </a:prstGeom>
          <a:noFill/>
        </p:spPr>
        <p:txBody>
          <a:bodyPr wrap="square" rtlCol="0">
            <a:spAutoFit/>
          </a:bodyPr>
          <a:lstStyle/>
          <a:p>
            <a:r>
              <a:rPr lang="en-GB" sz="2400" dirty="0"/>
              <a:t>I.O.M. sampler</a:t>
            </a:r>
          </a:p>
          <a:p>
            <a:r>
              <a:rPr lang="en-GB" sz="2400" dirty="0"/>
              <a:t>for inhalable fraction or inhalable + respirable</a:t>
            </a:r>
            <a:endParaRPr lang="en-BE" sz="2400" dirty="0"/>
          </a:p>
        </p:txBody>
      </p:sp>
      <p:sp>
        <p:nvSpPr>
          <p:cNvPr id="13" name="TextBox 12">
            <a:extLst>
              <a:ext uri="{FF2B5EF4-FFF2-40B4-BE49-F238E27FC236}">
                <a16:creationId xmlns:a16="http://schemas.microsoft.com/office/drawing/2014/main" id="{57EB579A-BC5E-4870-B3DF-9B36718268D1}"/>
              </a:ext>
            </a:extLst>
          </p:cNvPr>
          <p:cNvSpPr txBox="1"/>
          <p:nvPr/>
        </p:nvSpPr>
        <p:spPr>
          <a:xfrm>
            <a:off x="6708711" y="1594672"/>
            <a:ext cx="2976466" cy="830997"/>
          </a:xfrm>
          <a:prstGeom prst="rect">
            <a:avLst/>
          </a:prstGeom>
          <a:noFill/>
        </p:spPr>
        <p:txBody>
          <a:bodyPr wrap="square" rtlCol="0">
            <a:spAutoFit/>
          </a:bodyPr>
          <a:lstStyle/>
          <a:p>
            <a:r>
              <a:rPr lang="en-GB" sz="2400" dirty="0"/>
              <a:t>Cyclone sampler</a:t>
            </a:r>
          </a:p>
          <a:p>
            <a:r>
              <a:rPr lang="en-GB" sz="2400" dirty="0"/>
              <a:t>for respirable fraction</a:t>
            </a:r>
            <a:endParaRPr lang="en-BE" sz="2400" dirty="0"/>
          </a:p>
        </p:txBody>
      </p:sp>
      <p:sp>
        <p:nvSpPr>
          <p:cNvPr id="5" name="Oval 4">
            <a:extLst>
              <a:ext uri="{FF2B5EF4-FFF2-40B4-BE49-F238E27FC236}">
                <a16:creationId xmlns:a16="http://schemas.microsoft.com/office/drawing/2014/main" id="{2D9C916E-3867-4CE9-987E-7D9F644D925E}"/>
              </a:ext>
            </a:extLst>
          </p:cNvPr>
          <p:cNvSpPr/>
          <p:nvPr/>
        </p:nvSpPr>
        <p:spPr>
          <a:xfrm>
            <a:off x="2133600" y="3220227"/>
            <a:ext cx="1295400" cy="79057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14" name="Oval 13">
            <a:extLst>
              <a:ext uri="{FF2B5EF4-FFF2-40B4-BE49-F238E27FC236}">
                <a16:creationId xmlns:a16="http://schemas.microsoft.com/office/drawing/2014/main" id="{F48E0607-D5C0-4C90-9A5E-FA00E65F632C}"/>
              </a:ext>
            </a:extLst>
          </p:cNvPr>
          <p:cNvSpPr/>
          <p:nvPr/>
        </p:nvSpPr>
        <p:spPr>
          <a:xfrm>
            <a:off x="3655053" y="4295416"/>
            <a:ext cx="457200" cy="79057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7" name="Arrow: Down 6">
            <a:extLst>
              <a:ext uri="{FF2B5EF4-FFF2-40B4-BE49-F238E27FC236}">
                <a16:creationId xmlns:a16="http://schemas.microsoft.com/office/drawing/2014/main" id="{3E4109A0-0D87-4B43-A52F-114DE89199CF}"/>
              </a:ext>
            </a:extLst>
          </p:cNvPr>
          <p:cNvSpPr/>
          <p:nvPr/>
        </p:nvSpPr>
        <p:spPr>
          <a:xfrm rot="18982944">
            <a:off x="3333750" y="3920046"/>
            <a:ext cx="190500" cy="466725"/>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2" name="Date Placeholder 1">
            <a:extLst>
              <a:ext uri="{FF2B5EF4-FFF2-40B4-BE49-F238E27FC236}">
                <a16:creationId xmlns:a16="http://schemas.microsoft.com/office/drawing/2014/main" id="{90709BDC-610F-4B2A-A8AC-FAA3A2959FC7}"/>
              </a:ext>
            </a:extLst>
          </p:cNvPr>
          <p:cNvSpPr>
            <a:spLocks noGrp="1"/>
          </p:cNvSpPr>
          <p:nvPr>
            <p:ph type="dt" sz="half" idx="10"/>
          </p:nvPr>
        </p:nvSpPr>
        <p:spPr/>
        <p:txBody>
          <a:bodyPr/>
          <a:lstStyle/>
          <a:p>
            <a:r>
              <a:rPr lang="en-BE"/>
              <a:t>10/03/2023</a:t>
            </a:r>
            <a:endParaRPr lang="en-BE" dirty="0"/>
          </a:p>
        </p:txBody>
      </p:sp>
      <p:sp>
        <p:nvSpPr>
          <p:cNvPr id="8" name="Footer Placeholder 7">
            <a:extLst>
              <a:ext uri="{FF2B5EF4-FFF2-40B4-BE49-F238E27FC236}">
                <a16:creationId xmlns:a16="http://schemas.microsoft.com/office/drawing/2014/main" id="{E3B24244-9864-49A8-A6AA-C6009CDFB4CB}"/>
              </a:ext>
            </a:extLst>
          </p:cNvPr>
          <p:cNvSpPr>
            <a:spLocks noGrp="1"/>
          </p:cNvSpPr>
          <p:nvPr>
            <p:ph type="ftr" sz="quarter" idx="11"/>
          </p:nvPr>
        </p:nvSpPr>
        <p:spPr/>
        <p:txBody>
          <a:bodyPr/>
          <a:lstStyle/>
          <a:p>
            <a:r>
              <a:rPr lang="en-GB"/>
              <a:t>Workplace air monitoring for cadmium</a:t>
            </a:r>
          </a:p>
          <a:p>
            <a:r>
              <a:rPr lang="en-GB"/>
              <a:t>ICdA webinar</a:t>
            </a:r>
            <a:endParaRPr lang="en-BE" dirty="0"/>
          </a:p>
        </p:txBody>
      </p:sp>
      <p:sp>
        <p:nvSpPr>
          <p:cNvPr id="10" name="Slide Number Placeholder 9">
            <a:extLst>
              <a:ext uri="{FF2B5EF4-FFF2-40B4-BE49-F238E27FC236}">
                <a16:creationId xmlns:a16="http://schemas.microsoft.com/office/drawing/2014/main" id="{40FBA83F-7798-4A77-B8EA-81E8899C593A}"/>
              </a:ext>
            </a:extLst>
          </p:cNvPr>
          <p:cNvSpPr>
            <a:spLocks noGrp="1"/>
          </p:cNvSpPr>
          <p:nvPr>
            <p:ph type="sldNum" sz="quarter" idx="12"/>
          </p:nvPr>
        </p:nvSpPr>
        <p:spPr/>
        <p:txBody>
          <a:bodyPr/>
          <a:lstStyle/>
          <a:p>
            <a:fld id="{5A16A431-4E15-464C-8A2A-EB1FFCEAFF66}" type="slidenum">
              <a:rPr lang="en-BE" smtClean="0"/>
              <a:t>28</a:t>
            </a:fld>
            <a:endParaRPr lang="en-BE" dirty="0"/>
          </a:p>
        </p:txBody>
      </p:sp>
    </p:spTree>
    <p:extLst>
      <p:ext uri="{BB962C8B-B14F-4D97-AF65-F5344CB8AC3E}">
        <p14:creationId xmlns:p14="http://schemas.microsoft.com/office/powerpoint/2010/main" val="8603189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030EB-B7A4-4B90-8284-ED2F456603DC}"/>
              </a:ext>
            </a:extLst>
          </p:cNvPr>
          <p:cNvSpPr>
            <a:spLocks noGrp="1"/>
          </p:cNvSpPr>
          <p:nvPr>
            <p:ph type="title"/>
          </p:nvPr>
        </p:nvSpPr>
        <p:spPr>
          <a:xfrm>
            <a:off x="39255" y="136525"/>
            <a:ext cx="12192000" cy="1325563"/>
          </a:xfrm>
          <a:noFill/>
        </p:spPr>
        <p:txBody>
          <a:bodyPr/>
          <a:lstStyle/>
          <a:p>
            <a:r>
              <a:rPr lang="en-GB" dirty="0"/>
              <a:t>Comparison of sampling heads</a:t>
            </a:r>
            <a:endParaRPr lang="en-BE" dirty="0"/>
          </a:p>
        </p:txBody>
      </p:sp>
      <p:pic>
        <p:nvPicPr>
          <p:cNvPr id="4" name="Picture 3">
            <a:extLst>
              <a:ext uri="{FF2B5EF4-FFF2-40B4-BE49-F238E27FC236}">
                <a16:creationId xmlns:a16="http://schemas.microsoft.com/office/drawing/2014/main" id="{C45C89D5-8F54-49D7-BF9F-C4CC87AEE445}"/>
              </a:ext>
            </a:extLst>
          </p:cNvPr>
          <p:cNvPicPr>
            <a:picLocks noChangeAspect="1"/>
          </p:cNvPicPr>
          <p:nvPr/>
        </p:nvPicPr>
        <p:blipFill>
          <a:blip r:embed="rId2"/>
          <a:stretch>
            <a:fillRect/>
          </a:stretch>
        </p:blipFill>
        <p:spPr>
          <a:xfrm>
            <a:off x="2755543" y="1332778"/>
            <a:ext cx="7281460" cy="4705756"/>
          </a:xfrm>
          <a:prstGeom prst="rect">
            <a:avLst/>
          </a:prstGeom>
        </p:spPr>
      </p:pic>
      <p:sp>
        <p:nvSpPr>
          <p:cNvPr id="3" name="Date Placeholder 2">
            <a:extLst>
              <a:ext uri="{FF2B5EF4-FFF2-40B4-BE49-F238E27FC236}">
                <a16:creationId xmlns:a16="http://schemas.microsoft.com/office/drawing/2014/main" id="{E66EE332-E14D-4F53-803F-4DA8BE25BFB3}"/>
              </a:ext>
            </a:extLst>
          </p:cNvPr>
          <p:cNvSpPr>
            <a:spLocks noGrp="1"/>
          </p:cNvSpPr>
          <p:nvPr>
            <p:ph type="dt" sz="half" idx="10"/>
          </p:nvPr>
        </p:nvSpPr>
        <p:spPr/>
        <p:txBody>
          <a:bodyPr/>
          <a:lstStyle/>
          <a:p>
            <a:r>
              <a:rPr lang="en-BE"/>
              <a:t>10/03/2023</a:t>
            </a:r>
          </a:p>
        </p:txBody>
      </p:sp>
      <p:sp>
        <p:nvSpPr>
          <p:cNvPr id="5" name="Footer Placeholder 4">
            <a:extLst>
              <a:ext uri="{FF2B5EF4-FFF2-40B4-BE49-F238E27FC236}">
                <a16:creationId xmlns:a16="http://schemas.microsoft.com/office/drawing/2014/main" id="{21F73E11-40D6-4FD7-BDF5-C594B307FCCE}"/>
              </a:ext>
            </a:extLst>
          </p:cNvPr>
          <p:cNvSpPr>
            <a:spLocks noGrp="1"/>
          </p:cNvSpPr>
          <p:nvPr>
            <p:ph type="ftr" sz="quarter" idx="11"/>
          </p:nvPr>
        </p:nvSpPr>
        <p:spPr/>
        <p:txBody>
          <a:bodyPr/>
          <a:lstStyle/>
          <a:p>
            <a:r>
              <a:rPr lang="en-GB"/>
              <a:t>Workplace air monitoring for cadmium</a:t>
            </a:r>
          </a:p>
          <a:p>
            <a:r>
              <a:rPr lang="en-GB"/>
              <a:t>ICdA webinar</a:t>
            </a:r>
            <a:endParaRPr lang="en-BE" dirty="0"/>
          </a:p>
        </p:txBody>
      </p:sp>
      <p:sp>
        <p:nvSpPr>
          <p:cNvPr id="6" name="Slide Number Placeholder 5">
            <a:extLst>
              <a:ext uri="{FF2B5EF4-FFF2-40B4-BE49-F238E27FC236}">
                <a16:creationId xmlns:a16="http://schemas.microsoft.com/office/drawing/2014/main" id="{3F6D3779-6399-4C64-B3BB-32335C95535A}"/>
              </a:ext>
            </a:extLst>
          </p:cNvPr>
          <p:cNvSpPr>
            <a:spLocks noGrp="1"/>
          </p:cNvSpPr>
          <p:nvPr>
            <p:ph type="sldNum" sz="quarter" idx="12"/>
          </p:nvPr>
        </p:nvSpPr>
        <p:spPr/>
        <p:txBody>
          <a:bodyPr/>
          <a:lstStyle/>
          <a:p>
            <a:fld id="{5A16A431-4E15-464C-8A2A-EB1FFCEAFF66}" type="slidenum">
              <a:rPr lang="en-BE" smtClean="0"/>
              <a:t>29</a:t>
            </a:fld>
            <a:endParaRPr lang="en-BE"/>
          </a:p>
        </p:txBody>
      </p:sp>
    </p:spTree>
    <p:extLst>
      <p:ext uri="{BB962C8B-B14F-4D97-AF65-F5344CB8AC3E}">
        <p14:creationId xmlns:p14="http://schemas.microsoft.com/office/powerpoint/2010/main" val="20897948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77967-6390-4ECD-BDA6-50A5AE125521}"/>
              </a:ext>
            </a:extLst>
          </p:cNvPr>
          <p:cNvSpPr>
            <a:spLocks noGrp="1"/>
          </p:cNvSpPr>
          <p:nvPr>
            <p:ph type="title"/>
          </p:nvPr>
        </p:nvSpPr>
        <p:spPr>
          <a:xfrm>
            <a:off x="0" y="0"/>
            <a:ext cx="12192000" cy="1325563"/>
          </a:xfrm>
        </p:spPr>
        <p:txBody>
          <a:bodyPr/>
          <a:lstStyle/>
          <a:p>
            <a:r>
              <a:rPr lang="en-GB" dirty="0"/>
              <a:t>Sharing best practice</a:t>
            </a:r>
            <a:endParaRPr lang="en-BE" dirty="0"/>
          </a:p>
        </p:txBody>
      </p:sp>
      <p:sp>
        <p:nvSpPr>
          <p:cNvPr id="3" name="Date Placeholder 2">
            <a:extLst>
              <a:ext uri="{FF2B5EF4-FFF2-40B4-BE49-F238E27FC236}">
                <a16:creationId xmlns:a16="http://schemas.microsoft.com/office/drawing/2014/main" id="{C1373A14-014C-43C3-B874-86E25589D657}"/>
              </a:ext>
            </a:extLst>
          </p:cNvPr>
          <p:cNvSpPr>
            <a:spLocks noGrp="1"/>
          </p:cNvSpPr>
          <p:nvPr>
            <p:ph type="dt" sz="half" idx="10"/>
          </p:nvPr>
        </p:nvSpPr>
        <p:spPr/>
        <p:txBody>
          <a:bodyPr/>
          <a:lstStyle/>
          <a:p>
            <a:r>
              <a:rPr lang="en-BE"/>
              <a:t>10/03/2023</a:t>
            </a:r>
          </a:p>
        </p:txBody>
      </p:sp>
      <p:sp>
        <p:nvSpPr>
          <p:cNvPr id="4" name="Footer Placeholder 3">
            <a:extLst>
              <a:ext uri="{FF2B5EF4-FFF2-40B4-BE49-F238E27FC236}">
                <a16:creationId xmlns:a16="http://schemas.microsoft.com/office/drawing/2014/main" id="{E9761764-BD2B-43FE-9D57-036D9388429F}"/>
              </a:ext>
            </a:extLst>
          </p:cNvPr>
          <p:cNvSpPr>
            <a:spLocks noGrp="1"/>
          </p:cNvSpPr>
          <p:nvPr>
            <p:ph type="ftr" sz="quarter" idx="11"/>
          </p:nvPr>
        </p:nvSpPr>
        <p:spPr/>
        <p:txBody>
          <a:bodyPr/>
          <a:lstStyle/>
          <a:p>
            <a:r>
              <a:rPr lang="en-GB"/>
              <a:t>Workplace air monitoring for cadmium</a:t>
            </a:r>
          </a:p>
          <a:p>
            <a:r>
              <a:rPr lang="en-GB"/>
              <a:t>ICdA webinar</a:t>
            </a:r>
            <a:endParaRPr lang="en-BE" dirty="0"/>
          </a:p>
        </p:txBody>
      </p:sp>
      <p:sp>
        <p:nvSpPr>
          <p:cNvPr id="5" name="Slide Number Placeholder 4">
            <a:extLst>
              <a:ext uri="{FF2B5EF4-FFF2-40B4-BE49-F238E27FC236}">
                <a16:creationId xmlns:a16="http://schemas.microsoft.com/office/drawing/2014/main" id="{99FC9BCE-24F0-4100-A9CB-F171A5BBF1DF}"/>
              </a:ext>
            </a:extLst>
          </p:cNvPr>
          <p:cNvSpPr>
            <a:spLocks noGrp="1"/>
          </p:cNvSpPr>
          <p:nvPr>
            <p:ph type="sldNum" sz="quarter" idx="12"/>
          </p:nvPr>
        </p:nvSpPr>
        <p:spPr/>
        <p:txBody>
          <a:bodyPr/>
          <a:lstStyle/>
          <a:p>
            <a:fld id="{5A16A431-4E15-464C-8A2A-EB1FFCEAFF66}" type="slidenum">
              <a:rPr lang="en-BE" smtClean="0"/>
              <a:t>3</a:t>
            </a:fld>
            <a:endParaRPr lang="en-BE"/>
          </a:p>
        </p:txBody>
      </p:sp>
      <p:pic>
        <p:nvPicPr>
          <p:cNvPr id="7" name="Picture 6" descr="Background pattern&#10;&#10;Description automatically generated with medium confidence">
            <a:extLst>
              <a:ext uri="{FF2B5EF4-FFF2-40B4-BE49-F238E27FC236}">
                <a16:creationId xmlns:a16="http://schemas.microsoft.com/office/drawing/2014/main" id="{D8377B14-CBDC-4899-8095-B2CEE92ACC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25563"/>
            <a:ext cx="6096000" cy="3780991"/>
          </a:xfrm>
          <a:prstGeom prst="rect">
            <a:avLst/>
          </a:prstGeom>
        </p:spPr>
      </p:pic>
      <p:sp>
        <p:nvSpPr>
          <p:cNvPr id="6" name="TextBox 5">
            <a:extLst>
              <a:ext uri="{FF2B5EF4-FFF2-40B4-BE49-F238E27FC236}">
                <a16:creationId xmlns:a16="http://schemas.microsoft.com/office/drawing/2014/main" id="{CE43328B-A7FA-47C6-87D5-0CCBAC5D611E}"/>
              </a:ext>
            </a:extLst>
          </p:cNvPr>
          <p:cNvSpPr txBox="1"/>
          <p:nvPr/>
        </p:nvSpPr>
        <p:spPr>
          <a:xfrm>
            <a:off x="6096000" y="1628860"/>
            <a:ext cx="6134100" cy="3174395"/>
          </a:xfrm>
          <a:prstGeom prst="rect">
            <a:avLst/>
          </a:prstGeom>
          <a:noFill/>
        </p:spPr>
        <p:txBody>
          <a:bodyPr wrap="square" rtlCol="0">
            <a:spAutoFit/>
          </a:bodyPr>
          <a:lstStyle/>
          <a:p>
            <a:pPr>
              <a:lnSpc>
                <a:spcPct val="150000"/>
              </a:lnSpc>
              <a:spcAft>
                <a:spcPts val="2400"/>
              </a:spcAft>
            </a:pPr>
            <a:r>
              <a:rPr lang="en-GB" sz="2400" b="1" dirty="0"/>
              <a:t>Regulation on workplace exposure to cadmium</a:t>
            </a:r>
          </a:p>
          <a:p>
            <a:pPr>
              <a:lnSpc>
                <a:spcPct val="150000"/>
              </a:lnSpc>
              <a:spcAft>
                <a:spcPts val="2400"/>
              </a:spcAft>
            </a:pPr>
            <a:r>
              <a:rPr lang="en-GB" sz="2400" b="1" dirty="0"/>
              <a:t>How to perform workplace monitoring</a:t>
            </a:r>
          </a:p>
          <a:p>
            <a:pPr>
              <a:lnSpc>
                <a:spcPct val="150000"/>
              </a:lnSpc>
              <a:spcAft>
                <a:spcPts val="2400"/>
              </a:spcAft>
            </a:pPr>
            <a:r>
              <a:rPr lang="en-GB" sz="2400" b="1" dirty="0"/>
              <a:t>Compliance checking</a:t>
            </a:r>
          </a:p>
          <a:p>
            <a:pPr>
              <a:lnSpc>
                <a:spcPct val="150000"/>
              </a:lnSpc>
              <a:spcAft>
                <a:spcPts val="2400"/>
              </a:spcAft>
            </a:pPr>
            <a:r>
              <a:rPr lang="en-GB" sz="2400" b="1" dirty="0"/>
              <a:t>Equipment for workplace air sampling</a:t>
            </a:r>
            <a:endParaRPr lang="en-BE" sz="2400" b="1" dirty="0"/>
          </a:p>
        </p:txBody>
      </p:sp>
    </p:spTree>
    <p:extLst>
      <p:ext uri="{BB962C8B-B14F-4D97-AF65-F5344CB8AC3E}">
        <p14:creationId xmlns:p14="http://schemas.microsoft.com/office/powerpoint/2010/main" val="10213647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FB859ED-BE69-4252-AB45-20FCE450170A}"/>
              </a:ext>
            </a:extLst>
          </p:cNvPr>
          <p:cNvSpPr>
            <a:spLocks noGrp="1"/>
          </p:cNvSpPr>
          <p:nvPr>
            <p:ph type="title"/>
          </p:nvPr>
        </p:nvSpPr>
        <p:spPr/>
        <p:txBody>
          <a:bodyPr/>
          <a:lstStyle/>
          <a:p>
            <a:pPr marL="0" indent="0">
              <a:buNone/>
            </a:pPr>
            <a:r>
              <a:rPr lang="en-GB" dirty="0"/>
              <a:t>Sampling head filter manipulation</a:t>
            </a:r>
          </a:p>
        </p:txBody>
      </p:sp>
      <p:sp>
        <p:nvSpPr>
          <p:cNvPr id="4" name="Content Placeholder 3">
            <a:extLst>
              <a:ext uri="{FF2B5EF4-FFF2-40B4-BE49-F238E27FC236}">
                <a16:creationId xmlns:a16="http://schemas.microsoft.com/office/drawing/2014/main" id="{1E7B3A17-AEA8-4D22-B7EE-5C0B3B82DEBA}"/>
              </a:ext>
            </a:extLst>
          </p:cNvPr>
          <p:cNvSpPr>
            <a:spLocks noGrp="1"/>
          </p:cNvSpPr>
          <p:nvPr>
            <p:ph idx="1"/>
          </p:nvPr>
        </p:nvSpPr>
        <p:spPr>
          <a:xfrm>
            <a:off x="838199" y="1825625"/>
            <a:ext cx="7429501" cy="4351338"/>
          </a:xfrm>
        </p:spPr>
        <p:txBody>
          <a:bodyPr>
            <a:normAutofit/>
          </a:bodyPr>
          <a:lstStyle/>
          <a:p>
            <a:r>
              <a:rPr lang="en-GB" dirty="0"/>
              <a:t>Avoid contamination during installation/removal  of filter and filter head</a:t>
            </a:r>
          </a:p>
          <a:p>
            <a:pPr lvl="1"/>
            <a:r>
              <a:rPr lang="en-GB" dirty="0"/>
              <a:t>Work in in a clean area: </a:t>
            </a:r>
          </a:p>
          <a:p>
            <a:pPr lvl="2"/>
            <a:r>
              <a:rPr lang="en-GB" dirty="0"/>
              <a:t>Do not manipulate the filter cassette  at the workplace!</a:t>
            </a:r>
          </a:p>
          <a:p>
            <a:pPr lvl="1"/>
            <a:r>
              <a:rPr lang="en-GB" dirty="0"/>
              <a:t>Wear clean disposable gloves</a:t>
            </a:r>
          </a:p>
          <a:p>
            <a:pPr lvl="1"/>
            <a:r>
              <a:rPr lang="en-GB" dirty="0"/>
              <a:t>Remove the filter cassette and seal off.</a:t>
            </a:r>
          </a:p>
          <a:p>
            <a:pPr lvl="1"/>
            <a:r>
              <a:rPr lang="en-GB" dirty="0"/>
              <a:t>It is recommended that the lab also rinses the filter cassette to collected dust deposited on the walls</a:t>
            </a:r>
          </a:p>
          <a:p>
            <a:r>
              <a:rPr lang="en-GB" dirty="0"/>
              <a:t>Recommended soluble filters:</a:t>
            </a:r>
          </a:p>
          <a:p>
            <a:pPr lvl="2"/>
            <a:r>
              <a:rPr lang="en-GB" dirty="0"/>
              <a:t>Mixed cellulose ester (</a:t>
            </a:r>
            <a:r>
              <a:rPr lang="en-GB" i="1" dirty="0"/>
              <a:t>MCE</a:t>
            </a:r>
            <a:r>
              <a:rPr lang="en-GB" dirty="0"/>
              <a:t>) membrane </a:t>
            </a:r>
            <a:r>
              <a:rPr lang="en-GB" i="1" dirty="0"/>
              <a:t>filters 0,8µm</a:t>
            </a:r>
          </a:p>
          <a:p>
            <a:pPr lvl="2"/>
            <a:r>
              <a:rPr lang="en-GB" i="1" dirty="0"/>
              <a:t>Polyurethane foam (PUF) for dual sampler.</a:t>
            </a:r>
            <a:endParaRPr lang="en-GB" dirty="0"/>
          </a:p>
          <a:p>
            <a:pPr marL="457200" lvl="1" indent="0">
              <a:buNone/>
            </a:pPr>
            <a:endParaRPr lang="en-BE" dirty="0"/>
          </a:p>
        </p:txBody>
      </p:sp>
      <p:sp>
        <p:nvSpPr>
          <p:cNvPr id="2" name="Date Placeholder 1">
            <a:extLst>
              <a:ext uri="{FF2B5EF4-FFF2-40B4-BE49-F238E27FC236}">
                <a16:creationId xmlns:a16="http://schemas.microsoft.com/office/drawing/2014/main" id="{58F39BC1-174F-4F6B-A288-DF25D7248A76}"/>
              </a:ext>
            </a:extLst>
          </p:cNvPr>
          <p:cNvSpPr>
            <a:spLocks noGrp="1"/>
          </p:cNvSpPr>
          <p:nvPr>
            <p:ph type="dt" sz="half" idx="10"/>
          </p:nvPr>
        </p:nvSpPr>
        <p:spPr/>
        <p:txBody>
          <a:bodyPr/>
          <a:lstStyle/>
          <a:p>
            <a:r>
              <a:rPr lang="en-BE"/>
              <a:t>10/03/2023</a:t>
            </a:r>
            <a:endParaRPr lang="en-BE" dirty="0"/>
          </a:p>
        </p:txBody>
      </p:sp>
      <p:sp>
        <p:nvSpPr>
          <p:cNvPr id="5" name="Footer Placeholder 4">
            <a:extLst>
              <a:ext uri="{FF2B5EF4-FFF2-40B4-BE49-F238E27FC236}">
                <a16:creationId xmlns:a16="http://schemas.microsoft.com/office/drawing/2014/main" id="{01061CB9-319E-487C-B38D-64105B027C79}"/>
              </a:ext>
            </a:extLst>
          </p:cNvPr>
          <p:cNvSpPr>
            <a:spLocks noGrp="1"/>
          </p:cNvSpPr>
          <p:nvPr>
            <p:ph type="ftr" sz="quarter" idx="11"/>
          </p:nvPr>
        </p:nvSpPr>
        <p:spPr/>
        <p:txBody>
          <a:bodyPr/>
          <a:lstStyle/>
          <a:p>
            <a:r>
              <a:rPr lang="en-GB"/>
              <a:t>Workplace air monitoring for cadmium</a:t>
            </a:r>
          </a:p>
          <a:p>
            <a:r>
              <a:rPr lang="en-GB"/>
              <a:t>ICdA webinar</a:t>
            </a:r>
            <a:endParaRPr lang="en-BE" dirty="0"/>
          </a:p>
        </p:txBody>
      </p:sp>
      <p:sp>
        <p:nvSpPr>
          <p:cNvPr id="6" name="Slide Number Placeholder 5">
            <a:extLst>
              <a:ext uri="{FF2B5EF4-FFF2-40B4-BE49-F238E27FC236}">
                <a16:creationId xmlns:a16="http://schemas.microsoft.com/office/drawing/2014/main" id="{ED3D2947-1A4D-42C0-AFFD-A6EDCB6A0B0E}"/>
              </a:ext>
            </a:extLst>
          </p:cNvPr>
          <p:cNvSpPr>
            <a:spLocks noGrp="1"/>
          </p:cNvSpPr>
          <p:nvPr>
            <p:ph type="sldNum" sz="quarter" idx="12"/>
          </p:nvPr>
        </p:nvSpPr>
        <p:spPr/>
        <p:txBody>
          <a:bodyPr/>
          <a:lstStyle/>
          <a:p>
            <a:fld id="{5A16A431-4E15-464C-8A2A-EB1FFCEAFF66}" type="slidenum">
              <a:rPr lang="en-BE" smtClean="0"/>
              <a:t>30</a:t>
            </a:fld>
            <a:endParaRPr lang="en-BE" dirty="0"/>
          </a:p>
        </p:txBody>
      </p:sp>
    </p:spTree>
    <p:extLst>
      <p:ext uri="{BB962C8B-B14F-4D97-AF65-F5344CB8AC3E}">
        <p14:creationId xmlns:p14="http://schemas.microsoft.com/office/powerpoint/2010/main" val="40526800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9F5C6-387C-4307-B050-6BC78A7BE765}"/>
              </a:ext>
            </a:extLst>
          </p:cNvPr>
          <p:cNvSpPr>
            <a:spLocks noGrp="1"/>
          </p:cNvSpPr>
          <p:nvPr>
            <p:ph type="title"/>
          </p:nvPr>
        </p:nvSpPr>
        <p:spPr/>
        <p:txBody>
          <a:bodyPr/>
          <a:lstStyle/>
          <a:p>
            <a:r>
              <a:rPr lang="en-GB" dirty="0"/>
              <a:t>Calibration (1)</a:t>
            </a:r>
            <a:endParaRPr lang="en-BE" dirty="0"/>
          </a:p>
        </p:txBody>
      </p:sp>
      <p:sp>
        <p:nvSpPr>
          <p:cNvPr id="3" name="Content Placeholder 2">
            <a:extLst>
              <a:ext uri="{FF2B5EF4-FFF2-40B4-BE49-F238E27FC236}">
                <a16:creationId xmlns:a16="http://schemas.microsoft.com/office/drawing/2014/main" id="{38B1DD89-958A-4EF8-9CF9-2F28C1D666D2}"/>
              </a:ext>
            </a:extLst>
          </p:cNvPr>
          <p:cNvSpPr>
            <a:spLocks noGrp="1"/>
          </p:cNvSpPr>
          <p:nvPr>
            <p:ph idx="1"/>
          </p:nvPr>
        </p:nvSpPr>
        <p:spPr>
          <a:xfrm>
            <a:off x="594048" y="2044700"/>
            <a:ext cx="10759751" cy="4351338"/>
          </a:xfrm>
        </p:spPr>
        <p:txBody>
          <a:bodyPr>
            <a:normAutofit fontScale="92500" lnSpcReduction="10000"/>
          </a:bodyPr>
          <a:lstStyle/>
          <a:p>
            <a:pPr>
              <a:lnSpc>
                <a:spcPct val="100000"/>
              </a:lnSpc>
              <a:spcBef>
                <a:spcPts val="0"/>
              </a:spcBef>
              <a:spcAft>
                <a:spcPts val="600"/>
              </a:spcAft>
            </a:pPr>
            <a:r>
              <a:rPr lang="en-GB" dirty="0"/>
              <a:t>Calibration of the flow is required</a:t>
            </a:r>
          </a:p>
          <a:p>
            <a:pPr lvl="1">
              <a:lnSpc>
                <a:spcPct val="100000"/>
              </a:lnSpc>
              <a:spcBef>
                <a:spcPts val="0"/>
              </a:spcBef>
              <a:spcAft>
                <a:spcPts val="600"/>
              </a:spcAft>
            </a:pPr>
            <a:r>
              <a:rPr lang="en-GB" dirty="0"/>
              <a:t>A constant flow during the test is required to be able to calculate the total of sampled volume. Flow at start and end should not deviate more than 5%</a:t>
            </a:r>
          </a:p>
          <a:p>
            <a:pPr lvl="1">
              <a:lnSpc>
                <a:spcPct val="100000"/>
              </a:lnSpc>
              <a:spcBef>
                <a:spcPts val="0"/>
              </a:spcBef>
              <a:spcAft>
                <a:spcPts val="600"/>
              </a:spcAft>
            </a:pPr>
            <a:r>
              <a:rPr lang="en-GB" dirty="0"/>
              <a:t>The centrifugal sampler needs to be used with a precise and pre-defined flow</a:t>
            </a:r>
          </a:p>
          <a:p>
            <a:pPr lvl="2">
              <a:lnSpc>
                <a:spcPct val="100000"/>
              </a:lnSpc>
              <a:spcBef>
                <a:spcPts val="0"/>
              </a:spcBef>
              <a:spcAft>
                <a:spcPts val="600"/>
              </a:spcAft>
            </a:pPr>
            <a:r>
              <a:rPr lang="en-GB" dirty="0"/>
              <a:t>For a cyclone sampler, an accurate setting of the flow is very important for the correct separation of the respirable fraction.</a:t>
            </a:r>
          </a:p>
          <a:p>
            <a:pPr lvl="2">
              <a:lnSpc>
                <a:spcPct val="100000"/>
              </a:lnSpc>
              <a:spcBef>
                <a:spcPts val="0"/>
              </a:spcBef>
              <a:spcAft>
                <a:spcPts val="600"/>
              </a:spcAft>
            </a:pPr>
            <a:r>
              <a:rPr lang="en-GB" dirty="0"/>
              <a:t> Flow must stay within the margins indicated in the instructions of the sample head. If exceeded, the sample is invalid. </a:t>
            </a:r>
          </a:p>
          <a:p>
            <a:pPr lvl="1">
              <a:lnSpc>
                <a:spcPct val="100000"/>
              </a:lnSpc>
              <a:spcBef>
                <a:spcPts val="0"/>
              </a:spcBef>
              <a:spcAft>
                <a:spcPts val="600"/>
              </a:spcAft>
            </a:pPr>
            <a:r>
              <a:rPr lang="en-GB" dirty="0"/>
              <a:t>The result of IOM sampler is within a broad range independent of the flow. </a:t>
            </a:r>
            <a:endParaRPr lang="en-BE" dirty="0"/>
          </a:p>
          <a:p>
            <a:pPr lvl="1">
              <a:lnSpc>
                <a:spcPct val="100000"/>
              </a:lnSpc>
              <a:spcBef>
                <a:spcPts val="0"/>
              </a:spcBef>
              <a:spcAft>
                <a:spcPts val="600"/>
              </a:spcAft>
            </a:pPr>
            <a:r>
              <a:rPr lang="en-GB" dirty="0"/>
              <a:t>For both sampler, the flow needs to be known to calculate the sample volume</a:t>
            </a:r>
          </a:p>
          <a:p>
            <a:pPr marL="914400" lvl="2" indent="0">
              <a:lnSpc>
                <a:spcPct val="100000"/>
              </a:lnSpc>
              <a:spcBef>
                <a:spcPts val="0"/>
              </a:spcBef>
              <a:spcAft>
                <a:spcPts val="600"/>
              </a:spcAft>
              <a:buNone/>
            </a:pPr>
            <a:r>
              <a:rPr lang="en-GB" dirty="0">
                <a:solidFill>
                  <a:schemeClr val="tx1"/>
                </a:solidFill>
              </a:rPr>
              <a:t>	[Sample volume] = [L/min. pump flow] x [minutes sample time]</a:t>
            </a:r>
          </a:p>
          <a:p>
            <a:pPr marL="914400" lvl="2" indent="0">
              <a:lnSpc>
                <a:spcPct val="100000"/>
              </a:lnSpc>
              <a:spcBef>
                <a:spcPts val="0"/>
              </a:spcBef>
              <a:spcAft>
                <a:spcPts val="600"/>
              </a:spcAft>
              <a:buNone/>
            </a:pPr>
            <a:r>
              <a:rPr lang="en-GB" dirty="0">
                <a:solidFill>
                  <a:schemeClr val="tx1"/>
                </a:solidFill>
              </a:rPr>
              <a:t>	[Concentration] = [captured Cd on filter]/[Sample volume]</a:t>
            </a:r>
          </a:p>
        </p:txBody>
      </p:sp>
      <p:pic>
        <p:nvPicPr>
          <p:cNvPr id="5" name="Picture 4" descr="A picture containing graphical user interface&#10;&#10;Description automatically generated">
            <a:extLst>
              <a:ext uri="{FF2B5EF4-FFF2-40B4-BE49-F238E27FC236}">
                <a16:creationId xmlns:a16="http://schemas.microsoft.com/office/drawing/2014/main" id="{05EAD1B7-47BA-4D3E-8FBE-5A6B23143690}"/>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391400" y="243681"/>
            <a:ext cx="4052887" cy="2248612"/>
          </a:xfrm>
          <a:prstGeom prst="rect">
            <a:avLst/>
          </a:prstGeom>
        </p:spPr>
      </p:pic>
      <p:sp>
        <p:nvSpPr>
          <p:cNvPr id="4" name="Date Placeholder 3">
            <a:extLst>
              <a:ext uri="{FF2B5EF4-FFF2-40B4-BE49-F238E27FC236}">
                <a16:creationId xmlns:a16="http://schemas.microsoft.com/office/drawing/2014/main" id="{201762ED-3C08-42D9-BE04-5CD46466E79A}"/>
              </a:ext>
            </a:extLst>
          </p:cNvPr>
          <p:cNvSpPr>
            <a:spLocks noGrp="1"/>
          </p:cNvSpPr>
          <p:nvPr>
            <p:ph type="dt" sz="half" idx="10"/>
          </p:nvPr>
        </p:nvSpPr>
        <p:spPr/>
        <p:txBody>
          <a:bodyPr/>
          <a:lstStyle/>
          <a:p>
            <a:r>
              <a:rPr lang="en-BE"/>
              <a:t>10/03/2023</a:t>
            </a:r>
            <a:endParaRPr lang="en-BE" dirty="0"/>
          </a:p>
        </p:txBody>
      </p:sp>
      <p:sp>
        <p:nvSpPr>
          <p:cNvPr id="6" name="Footer Placeholder 5">
            <a:extLst>
              <a:ext uri="{FF2B5EF4-FFF2-40B4-BE49-F238E27FC236}">
                <a16:creationId xmlns:a16="http://schemas.microsoft.com/office/drawing/2014/main" id="{A362C9A6-3C3F-4847-B5D0-6C0505AE9BE5}"/>
              </a:ext>
            </a:extLst>
          </p:cNvPr>
          <p:cNvSpPr>
            <a:spLocks noGrp="1"/>
          </p:cNvSpPr>
          <p:nvPr>
            <p:ph type="ftr" sz="quarter" idx="11"/>
          </p:nvPr>
        </p:nvSpPr>
        <p:spPr/>
        <p:txBody>
          <a:bodyPr/>
          <a:lstStyle/>
          <a:p>
            <a:r>
              <a:rPr lang="en-GB"/>
              <a:t>Workplace air monitoring for cadmium</a:t>
            </a:r>
          </a:p>
          <a:p>
            <a:r>
              <a:rPr lang="en-GB"/>
              <a:t>ICdA webinar</a:t>
            </a:r>
            <a:endParaRPr lang="en-BE" dirty="0"/>
          </a:p>
        </p:txBody>
      </p:sp>
      <p:sp>
        <p:nvSpPr>
          <p:cNvPr id="7" name="Slide Number Placeholder 6">
            <a:extLst>
              <a:ext uri="{FF2B5EF4-FFF2-40B4-BE49-F238E27FC236}">
                <a16:creationId xmlns:a16="http://schemas.microsoft.com/office/drawing/2014/main" id="{0AA3C1B7-1276-4A48-98EA-CB297AB3FF48}"/>
              </a:ext>
            </a:extLst>
          </p:cNvPr>
          <p:cNvSpPr>
            <a:spLocks noGrp="1"/>
          </p:cNvSpPr>
          <p:nvPr>
            <p:ph type="sldNum" sz="quarter" idx="12"/>
          </p:nvPr>
        </p:nvSpPr>
        <p:spPr/>
        <p:txBody>
          <a:bodyPr/>
          <a:lstStyle/>
          <a:p>
            <a:fld id="{5A16A431-4E15-464C-8A2A-EB1FFCEAFF66}" type="slidenum">
              <a:rPr lang="en-BE" smtClean="0"/>
              <a:t>31</a:t>
            </a:fld>
            <a:endParaRPr lang="en-BE" dirty="0"/>
          </a:p>
        </p:txBody>
      </p:sp>
    </p:spTree>
    <p:extLst>
      <p:ext uri="{BB962C8B-B14F-4D97-AF65-F5344CB8AC3E}">
        <p14:creationId xmlns:p14="http://schemas.microsoft.com/office/powerpoint/2010/main" val="24383264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92B2FF4-28F3-40B8-8A76-33FFED694578}"/>
              </a:ext>
            </a:extLst>
          </p:cNvPr>
          <p:cNvSpPr>
            <a:spLocks noGrp="1"/>
          </p:cNvSpPr>
          <p:nvPr>
            <p:ph type="title"/>
          </p:nvPr>
        </p:nvSpPr>
        <p:spPr/>
        <p:txBody>
          <a:bodyPr/>
          <a:lstStyle/>
          <a:p>
            <a:r>
              <a:rPr lang="en-GB" dirty="0"/>
              <a:t>Calibration (2)</a:t>
            </a:r>
            <a:endParaRPr lang="en-BE" dirty="0"/>
          </a:p>
        </p:txBody>
      </p:sp>
      <p:sp>
        <p:nvSpPr>
          <p:cNvPr id="4" name="Content Placeholder 3">
            <a:extLst>
              <a:ext uri="{FF2B5EF4-FFF2-40B4-BE49-F238E27FC236}">
                <a16:creationId xmlns:a16="http://schemas.microsoft.com/office/drawing/2014/main" id="{2547AE97-B4EC-4831-BA0B-7C38EF446B67}"/>
              </a:ext>
            </a:extLst>
          </p:cNvPr>
          <p:cNvSpPr>
            <a:spLocks noGrp="1"/>
          </p:cNvSpPr>
          <p:nvPr>
            <p:ph idx="1"/>
          </p:nvPr>
        </p:nvSpPr>
        <p:spPr>
          <a:xfrm>
            <a:off x="838200" y="1600489"/>
            <a:ext cx="10515600" cy="4351338"/>
          </a:xfrm>
        </p:spPr>
        <p:txBody>
          <a:bodyPr>
            <a:normAutofit/>
          </a:bodyPr>
          <a:lstStyle/>
          <a:p>
            <a:r>
              <a:rPr lang="en-GB" dirty="0"/>
              <a:t>After calibration, no need to insert a new filter </a:t>
            </a:r>
          </a:p>
          <a:p>
            <a:pPr lvl="1"/>
            <a:r>
              <a:rPr lang="en-GB" dirty="0"/>
              <a:t>Only needed when measuring total dust. </a:t>
            </a:r>
          </a:p>
          <a:p>
            <a:r>
              <a:rPr lang="en-GB" dirty="0"/>
              <a:t>At the end of the sampling, have a quick re-check of the flow.</a:t>
            </a:r>
          </a:p>
          <a:p>
            <a:pPr lvl="1"/>
            <a:r>
              <a:rPr lang="en-GB" dirty="0"/>
              <a:t>Keep these re-checks as short as possible and do it in an area with no airborne cadmium. </a:t>
            </a:r>
          </a:p>
          <a:p>
            <a:r>
              <a:rPr lang="en-GB" dirty="0"/>
              <a:t>Put the cap on the sampling head when not calibrating or sampling to avoid contamination.</a:t>
            </a:r>
          </a:p>
          <a:p>
            <a:r>
              <a:rPr lang="en-GB" dirty="0"/>
              <a:t>Remind that a calibrator needs to be calibrated periodically as well!</a:t>
            </a:r>
          </a:p>
          <a:p>
            <a:endParaRPr lang="en-BE" dirty="0"/>
          </a:p>
        </p:txBody>
      </p:sp>
      <p:sp>
        <p:nvSpPr>
          <p:cNvPr id="2" name="Date Placeholder 1">
            <a:extLst>
              <a:ext uri="{FF2B5EF4-FFF2-40B4-BE49-F238E27FC236}">
                <a16:creationId xmlns:a16="http://schemas.microsoft.com/office/drawing/2014/main" id="{9C21BBE4-AF2A-45B9-B874-DDCBB09B09C8}"/>
              </a:ext>
            </a:extLst>
          </p:cNvPr>
          <p:cNvSpPr>
            <a:spLocks noGrp="1"/>
          </p:cNvSpPr>
          <p:nvPr>
            <p:ph type="dt" sz="half" idx="10"/>
          </p:nvPr>
        </p:nvSpPr>
        <p:spPr/>
        <p:txBody>
          <a:bodyPr/>
          <a:lstStyle/>
          <a:p>
            <a:r>
              <a:rPr lang="en-BE"/>
              <a:t>10/03/2023</a:t>
            </a:r>
            <a:endParaRPr lang="en-BE" dirty="0"/>
          </a:p>
        </p:txBody>
      </p:sp>
      <p:sp>
        <p:nvSpPr>
          <p:cNvPr id="5" name="Footer Placeholder 4">
            <a:extLst>
              <a:ext uri="{FF2B5EF4-FFF2-40B4-BE49-F238E27FC236}">
                <a16:creationId xmlns:a16="http://schemas.microsoft.com/office/drawing/2014/main" id="{83A0A693-5DB7-40B1-AEF4-144C3087AA27}"/>
              </a:ext>
            </a:extLst>
          </p:cNvPr>
          <p:cNvSpPr>
            <a:spLocks noGrp="1"/>
          </p:cNvSpPr>
          <p:nvPr>
            <p:ph type="ftr" sz="quarter" idx="11"/>
          </p:nvPr>
        </p:nvSpPr>
        <p:spPr/>
        <p:txBody>
          <a:bodyPr/>
          <a:lstStyle/>
          <a:p>
            <a:r>
              <a:rPr lang="en-GB"/>
              <a:t>Workplace air monitoring for cadmium</a:t>
            </a:r>
          </a:p>
          <a:p>
            <a:r>
              <a:rPr lang="en-GB"/>
              <a:t>ICdA webinar</a:t>
            </a:r>
            <a:endParaRPr lang="en-BE" dirty="0"/>
          </a:p>
        </p:txBody>
      </p:sp>
      <p:sp>
        <p:nvSpPr>
          <p:cNvPr id="6" name="Slide Number Placeholder 5">
            <a:extLst>
              <a:ext uri="{FF2B5EF4-FFF2-40B4-BE49-F238E27FC236}">
                <a16:creationId xmlns:a16="http://schemas.microsoft.com/office/drawing/2014/main" id="{88F96179-0CA7-4656-84D4-59DBA216CFB8}"/>
              </a:ext>
            </a:extLst>
          </p:cNvPr>
          <p:cNvSpPr>
            <a:spLocks noGrp="1"/>
          </p:cNvSpPr>
          <p:nvPr>
            <p:ph type="sldNum" sz="quarter" idx="12"/>
          </p:nvPr>
        </p:nvSpPr>
        <p:spPr/>
        <p:txBody>
          <a:bodyPr/>
          <a:lstStyle/>
          <a:p>
            <a:fld id="{5A16A431-4E15-464C-8A2A-EB1FFCEAFF66}" type="slidenum">
              <a:rPr lang="en-BE" smtClean="0"/>
              <a:t>32</a:t>
            </a:fld>
            <a:endParaRPr lang="en-BE" dirty="0"/>
          </a:p>
        </p:txBody>
      </p:sp>
    </p:spTree>
    <p:extLst>
      <p:ext uri="{BB962C8B-B14F-4D97-AF65-F5344CB8AC3E}">
        <p14:creationId xmlns:p14="http://schemas.microsoft.com/office/powerpoint/2010/main" val="36163858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FB859ED-BE69-4252-AB45-20FCE450170A}"/>
              </a:ext>
            </a:extLst>
          </p:cNvPr>
          <p:cNvSpPr>
            <a:spLocks noGrp="1"/>
          </p:cNvSpPr>
          <p:nvPr>
            <p:ph type="title"/>
          </p:nvPr>
        </p:nvSpPr>
        <p:spPr/>
        <p:txBody>
          <a:bodyPr/>
          <a:lstStyle/>
          <a:p>
            <a:pPr marL="0" indent="0">
              <a:buNone/>
            </a:pPr>
            <a:r>
              <a:rPr lang="en-GB" dirty="0"/>
              <a:t>Installing the equipment</a:t>
            </a:r>
          </a:p>
        </p:txBody>
      </p:sp>
      <p:sp>
        <p:nvSpPr>
          <p:cNvPr id="4" name="Content Placeholder 3">
            <a:extLst>
              <a:ext uri="{FF2B5EF4-FFF2-40B4-BE49-F238E27FC236}">
                <a16:creationId xmlns:a16="http://schemas.microsoft.com/office/drawing/2014/main" id="{1E7B3A17-AEA8-4D22-B7EE-5C0B3B82DEBA}"/>
              </a:ext>
            </a:extLst>
          </p:cNvPr>
          <p:cNvSpPr>
            <a:spLocks noGrp="1"/>
          </p:cNvSpPr>
          <p:nvPr>
            <p:ph idx="1"/>
          </p:nvPr>
        </p:nvSpPr>
        <p:spPr>
          <a:xfrm>
            <a:off x="5829300" y="1333500"/>
            <a:ext cx="6086475" cy="5159375"/>
          </a:xfrm>
        </p:spPr>
        <p:txBody>
          <a:bodyPr>
            <a:normAutofit lnSpcReduction="10000"/>
          </a:bodyPr>
          <a:lstStyle/>
          <a:p>
            <a:pPr>
              <a:lnSpc>
                <a:spcPct val="120000"/>
              </a:lnSpc>
              <a:spcBef>
                <a:spcPts val="0"/>
              </a:spcBef>
              <a:spcAft>
                <a:spcPts val="1200"/>
              </a:spcAft>
            </a:pPr>
            <a:r>
              <a:rPr lang="en-GB" sz="1600" dirty="0"/>
              <a:t>Air sampler pump can be attached to belt or put in a pouch</a:t>
            </a:r>
          </a:p>
          <a:p>
            <a:pPr>
              <a:lnSpc>
                <a:spcPct val="120000"/>
              </a:lnSpc>
              <a:spcBef>
                <a:spcPts val="0"/>
              </a:spcBef>
              <a:spcAft>
                <a:spcPts val="1200"/>
              </a:spcAft>
            </a:pPr>
            <a:r>
              <a:rPr lang="en-GB" sz="1600" dirty="0"/>
              <a:t>Sampler should be positioned within the breathing zone</a:t>
            </a:r>
          </a:p>
          <a:p>
            <a:pPr>
              <a:lnSpc>
                <a:spcPct val="120000"/>
              </a:lnSpc>
              <a:spcBef>
                <a:spcPts val="0"/>
              </a:spcBef>
              <a:spcAft>
                <a:spcPts val="1200"/>
              </a:spcAft>
            </a:pPr>
            <a:r>
              <a:rPr lang="en-GB" sz="1600" dirty="0"/>
              <a:t>The connecting tubing can present a hazard if left to flap around, so measures should be taken to protect the wearer by securing the tubing.</a:t>
            </a:r>
          </a:p>
          <a:p>
            <a:pPr>
              <a:lnSpc>
                <a:spcPct val="120000"/>
              </a:lnSpc>
              <a:spcBef>
                <a:spcPts val="0"/>
              </a:spcBef>
              <a:spcAft>
                <a:spcPts val="1200"/>
              </a:spcAft>
            </a:pPr>
            <a:r>
              <a:rPr lang="en-GB" sz="1600" dirty="0"/>
              <a:t>Check that the air tube is well positioned to avoid a kink as it will affect the air flow.</a:t>
            </a:r>
          </a:p>
          <a:p>
            <a:pPr>
              <a:lnSpc>
                <a:spcPct val="120000"/>
              </a:lnSpc>
              <a:spcBef>
                <a:spcPts val="0"/>
              </a:spcBef>
              <a:spcAft>
                <a:spcPts val="1200"/>
              </a:spcAft>
            </a:pPr>
            <a:r>
              <a:rPr lang="en-GB" sz="1600" dirty="0"/>
              <a:t>Position everything so it doesn’t hinder the worker during operations</a:t>
            </a:r>
          </a:p>
          <a:p>
            <a:pPr>
              <a:lnSpc>
                <a:spcPct val="120000"/>
              </a:lnSpc>
              <a:spcBef>
                <a:spcPts val="0"/>
              </a:spcBef>
              <a:spcAft>
                <a:spcPts val="1200"/>
              </a:spcAft>
            </a:pPr>
            <a:r>
              <a:rPr lang="en-GB" sz="1600" dirty="0">
                <a:effectLst/>
              </a:rPr>
              <a:t>Once the pump is mounted on the worker in a satisfactory way, remove the cassette cover and switch on the pump.</a:t>
            </a:r>
          </a:p>
          <a:p>
            <a:pPr>
              <a:lnSpc>
                <a:spcPct val="120000"/>
              </a:lnSpc>
              <a:spcBef>
                <a:spcPts val="0"/>
              </a:spcBef>
              <a:spcAft>
                <a:spcPts val="1200"/>
              </a:spcAft>
            </a:pPr>
            <a:r>
              <a:rPr lang="en-GB" sz="1600" dirty="0"/>
              <a:t>Note the exact time when starting and stopping the pump!</a:t>
            </a:r>
          </a:p>
          <a:p>
            <a:pPr lvl="1">
              <a:lnSpc>
                <a:spcPct val="120000"/>
              </a:lnSpc>
              <a:spcBef>
                <a:spcPts val="0"/>
              </a:spcBef>
              <a:spcAft>
                <a:spcPts val="1200"/>
              </a:spcAft>
            </a:pPr>
            <a:r>
              <a:rPr lang="en-GB" sz="1400" dirty="0"/>
              <a:t>Modern pumps have datalogging and will show the total volume sampled</a:t>
            </a:r>
            <a:endParaRPr lang="en-BE" sz="1400" dirty="0"/>
          </a:p>
        </p:txBody>
      </p:sp>
      <p:pic>
        <p:nvPicPr>
          <p:cNvPr id="5" name="Picture 4" descr="Diagram&#10;&#10;Description automatically generated">
            <a:extLst>
              <a:ext uri="{FF2B5EF4-FFF2-40B4-BE49-F238E27FC236}">
                <a16:creationId xmlns:a16="http://schemas.microsoft.com/office/drawing/2014/main" id="{B6DA3487-6E1E-43A7-BB37-43577E34D4F5}"/>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5249" y="1495423"/>
            <a:ext cx="5536407" cy="4576763"/>
          </a:xfrm>
          <a:prstGeom prst="rect">
            <a:avLst/>
          </a:prstGeom>
        </p:spPr>
      </p:pic>
      <p:sp>
        <p:nvSpPr>
          <p:cNvPr id="2" name="Date Placeholder 1">
            <a:extLst>
              <a:ext uri="{FF2B5EF4-FFF2-40B4-BE49-F238E27FC236}">
                <a16:creationId xmlns:a16="http://schemas.microsoft.com/office/drawing/2014/main" id="{03592600-3319-4CDA-B8E3-DB43BEA3C33A}"/>
              </a:ext>
            </a:extLst>
          </p:cNvPr>
          <p:cNvSpPr>
            <a:spLocks noGrp="1"/>
          </p:cNvSpPr>
          <p:nvPr>
            <p:ph type="dt" sz="half" idx="10"/>
          </p:nvPr>
        </p:nvSpPr>
        <p:spPr/>
        <p:txBody>
          <a:bodyPr/>
          <a:lstStyle/>
          <a:p>
            <a:r>
              <a:rPr lang="en-BE"/>
              <a:t>10/03/2023</a:t>
            </a:r>
            <a:endParaRPr lang="en-BE" dirty="0"/>
          </a:p>
        </p:txBody>
      </p:sp>
      <p:sp>
        <p:nvSpPr>
          <p:cNvPr id="6" name="Footer Placeholder 5">
            <a:extLst>
              <a:ext uri="{FF2B5EF4-FFF2-40B4-BE49-F238E27FC236}">
                <a16:creationId xmlns:a16="http://schemas.microsoft.com/office/drawing/2014/main" id="{E7C3978C-C879-4370-B285-B2FC8176686C}"/>
              </a:ext>
            </a:extLst>
          </p:cNvPr>
          <p:cNvSpPr>
            <a:spLocks noGrp="1"/>
          </p:cNvSpPr>
          <p:nvPr>
            <p:ph type="ftr" sz="quarter" idx="11"/>
          </p:nvPr>
        </p:nvSpPr>
        <p:spPr/>
        <p:txBody>
          <a:bodyPr/>
          <a:lstStyle/>
          <a:p>
            <a:r>
              <a:rPr lang="en-GB"/>
              <a:t>Workplace air monitoring for cadmium</a:t>
            </a:r>
          </a:p>
          <a:p>
            <a:r>
              <a:rPr lang="en-GB"/>
              <a:t>ICdA webinar</a:t>
            </a:r>
            <a:endParaRPr lang="en-BE" dirty="0"/>
          </a:p>
        </p:txBody>
      </p:sp>
      <p:sp>
        <p:nvSpPr>
          <p:cNvPr id="7" name="Slide Number Placeholder 6">
            <a:extLst>
              <a:ext uri="{FF2B5EF4-FFF2-40B4-BE49-F238E27FC236}">
                <a16:creationId xmlns:a16="http://schemas.microsoft.com/office/drawing/2014/main" id="{67603E22-98E9-4D66-8D10-4FF8445C5F8C}"/>
              </a:ext>
            </a:extLst>
          </p:cNvPr>
          <p:cNvSpPr>
            <a:spLocks noGrp="1"/>
          </p:cNvSpPr>
          <p:nvPr>
            <p:ph type="sldNum" sz="quarter" idx="12"/>
          </p:nvPr>
        </p:nvSpPr>
        <p:spPr/>
        <p:txBody>
          <a:bodyPr/>
          <a:lstStyle/>
          <a:p>
            <a:fld id="{5A16A431-4E15-464C-8A2A-EB1FFCEAFF66}" type="slidenum">
              <a:rPr lang="en-BE" smtClean="0"/>
              <a:t>33</a:t>
            </a:fld>
            <a:endParaRPr lang="en-BE" dirty="0"/>
          </a:p>
        </p:txBody>
      </p:sp>
    </p:spTree>
    <p:extLst>
      <p:ext uri="{BB962C8B-B14F-4D97-AF65-F5344CB8AC3E}">
        <p14:creationId xmlns:p14="http://schemas.microsoft.com/office/powerpoint/2010/main" val="40076955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4F531-6B3F-450A-B9B6-F5BB31B5E6DD}"/>
              </a:ext>
            </a:extLst>
          </p:cNvPr>
          <p:cNvSpPr>
            <a:spLocks noGrp="1"/>
          </p:cNvSpPr>
          <p:nvPr>
            <p:ph type="title"/>
          </p:nvPr>
        </p:nvSpPr>
        <p:spPr/>
        <p:txBody>
          <a:bodyPr/>
          <a:lstStyle/>
          <a:p>
            <a:r>
              <a:rPr lang="en-GB" dirty="0"/>
              <a:t>Do not forget: Inform the worker!</a:t>
            </a:r>
            <a:endParaRPr lang="en-BE" dirty="0"/>
          </a:p>
        </p:txBody>
      </p:sp>
      <p:sp>
        <p:nvSpPr>
          <p:cNvPr id="3" name="Content Placeholder 2">
            <a:extLst>
              <a:ext uri="{FF2B5EF4-FFF2-40B4-BE49-F238E27FC236}">
                <a16:creationId xmlns:a16="http://schemas.microsoft.com/office/drawing/2014/main" id="{8E24E2EC-0024-491B-ACF7-557B154AD91D}"/>
              </a:ext>
            </a:extLst>
          </p:cNvPr>
          <p:cNvSpPr>
            <a:spLocks noGrp="1"/>
          </p:cNvSpPr>
          <p:nvPr>
            <p:ph idx="1"/>
          </p:nvPr>
        </p:nvSpPr>
        <p:spPr/>
        <p:txBody>
          <a:bodyPr/>
          <a:lstStyle/>
          <a:p>
            <a:pPr marL="0" indent="0">
              <a:buNone/>
            </a:pPr>
            <a:r>
              <a:rPr lang="en-GB" dirty="0"/>
              <a:t>It is very important to have an upfront briefing with the worker </a:t>
            </a:r>
          </a:p>
          <a:p>
            <a:r>
              <a:rPr lang="en-GB" sz="2400" dirty="0"/>
              <a:t>Reason for this sampling</a:t>
            </a:r>
          </a:p>
          <a:p>
            <a:r>
              <a:rPr lang="en-GB" sz="2400" dirty="0"/>
              <a:t>Points of attention during the sampling</a:t>
            </a:r>
          </a:p>
          <a:p>
            <a:r>
              <a:rPr lang="en-GB" sz="2400" dirty="0"/>
              <a:t>Reporting of deviating work activities</a:t>
            </a:r>
            <a:br>
              <a:rPr lang="en-GB" sz="2400" dirty="0"/>
            </a:br>
            <a:r>
              <a:rPr lang="en-GB" sz="2400" dirty="0"/>
              <a:t>or </a:t>
            </a:r>
            <a:r>
              <a:rPr lang="en-GB" sz="2400"/>
              <a:t>exposure conditions </a:t>
            </a:r>
            <a:endParaRPr lang="en-GB" sz="2400" dirty="0"/>
          </a:p>
          <a:p>
            <a:r>
              <a:rPr lang="en-GB" sz="2400" dirty="0"/>
              <a:t>When and how will he receive feedback</a:t>
            </a:r>
            <a:endParaRPr lang="en-BE" sz="2400" dirty="0"/>
          </a:p>
        </p:txBody>
      </p:sp>
      <p:pic>
        <p:nvPicPr>
          <p:cNvPr id="5" name="Picture 4" descr="A picture containing person&#10;&#10;Description automatically generated">
            <a:extLst>
              <a:ext uri="{FF2B5EF4-FFF2-40B4-BE49-F238E27FC236}">
                <a16:creationId xmlns:a16="http://schemas.microsoft.com/office/drawing/2014/main" id="{97BFC0FB-8FF5-4302-875E-BF815C5DE8F3}"/>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381750" y="2524124"/>
            <a:ext cx="5581649" cy="3139677"/>
          </a:xfrm>
          <a:prstGeom prst="rect">
            <a:avLst/>
          </a:prstGeom>
        </p:spPr>
      </p:pic>
      <p:sp>
        <p:nvSpPr>
          <p:cNvPr id="4" name="Date Placeholder 3">
            <a:extLst>
              <a:ext uri="{FF2B5EF4-FFF2-40B4-BE49-F238E27FC236}">
                <a16:creationId xmlns:a16="http://schemas.microsoft.com/office/drawing/2014/main" id="{535BB9E8-7C9F-47BF-B171-C1A94FB19D75}"/>
              </a:ext>
            </a:extLst>
          </p:cNvPr>
          <p:cNvSpPr>
            <a:spLocks noGrp="1"/>
          </p:cNvSpPr>
          <p:nvPr>
            <p:ph type="dt" sz="half" idx="10"/>
          </p:nvPr>
        </p:nvSpPr>
        <p:spPr/>
        <p:txBody>
          <a:bodyPr/>
          <a:lstStyle/>
          <a:p>
            <a:r>
              <a:rPr lang="en-BE"/>
              <a:t>10/03/2023</a:t>
            </a:r>
            <a:endParaRPr lang="en-BE" dirty="0"/>
          </a:p>
        </p:txBody>
      </p:sp>
      <p:sp>
        <p:nvSpPr>
          <p:cNvPr id="6" name="Footer Placeholder 5">
            <a:extLst>
              <a:ext uri="{FF2B5EF4-FFF2-40B4-BE49-F238E27FC236}">
                <a16:creationId xmlns:a16="http://schemas.microsoft.com/office/drawing/2014/main" id="{92DAFA80-5B07-43F6-9786-FE7DAD90B4C5}"/>
              </a:ext>
            </a:extLst>
          </p:cNvPr>
          <p:cNvSpPr>
            <a:spLocks noGrp="1"/>
          </p:cNvSpPr>
          <p:nvPr>
            <p:ph type="ftr" sz="quarter" idx="11"/>
          </p:nvPr>
        </p:nvSpPr>
        <p:spPr/>
        <p:txBody>
          <a:bodyPr/>
          <a:lstStyle/>
          <a:p>
            <a:r>
              <a:rPr lang="en-GB"/>
              <a:t>Workplace air monitoring for cadmium</a:t>
            </a:r>
          </a:p>
          <a:p>
            <a:r>
              <a:rPr lang="en-GB"/>
              <a:t>ICdA webinar</a:t>
            </a:r>
            <a:endParaRPr lang="en-BE" dirty="0"/>
          </a:p>
        </p:txBody>
      </p:sp>
      <p:sp>
        <p:nvSpPr>
          <p:cNvPr id="7" name="Slide Number Placeholder 6">
            <a:extLst>
              <a:ext uri="{FF2B5EF4-FFF2-40B4-BE49-F238E27FC236}">
                <a16:creationId xmlns:a16="http://schemas.microsoft.com/office/drawing/2014/main" id="{763625E3-893B-4CD5-A547-3B1F9773ACDF}"/>
              </a:ext>
            </a:extLst>
          </p:cNvPr>
          <p:cNvSpPr>
            <a:spLocks noGrp="1"/>
          </p:cNvSpPr>
          <p:nvPr>
            <p:ph type="sldNum" sz="quarter" idx="12"/>
          </p:nvPr>
        </p:nvSpPr>
        <p:spPr/>
        <p:txBody>
          <a:bodyPr/>
          <a:lstStyle/>
          <a:p>
            <a:fld id="{5A16A431-4E15-464C-8A2A-EB1FFCEAFF66}" type="slidenum">
              <a:rPr lang="en-BE" smtClean="0"/>
              <a:t>34</a:t>
            </a:fld>
            <a:endParaRPr lang="en-BE" dirty="0"/>
          </a:p>
        </p:txBody>
      </p:sp>
    </p:spTree>
    <p:extLst>
      <p:ext uri="{BB962C8B-B14F-4D97-AF65-F5344CB8AC3E}">
        <p14:creationId xmlns:p14="http://schemas.microsoft.com/office/powerpoint/2010/main" val="19063585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FFE4D-8FD8-4414-942E-4B5C07DBFDFD}"/>
              </a:ext>
            </a:extLst>
          </p:cNvPr>
          <p:cNvSpPr>
            <a:spLocks noGrp="1"/>
          </p:cNvSpPr>
          <p:nvPr>
            <p:ph type="title"/>
          </p:nvPr>
        </p:nvSpPr>
        <p:spPr/>
        <p:txBody>
          <a:bodyPr/>
          <a:lstStyle/>
          <a:p>
            <a:r>
              <a:rPr lang="en-GB" dirty="0"/>
              <a:t>Sample analysis</a:t>
            </a:r>
            <a:endParaRPr lang="en-BE" dirty="0"/>
          </a:p>
        </p:txBody>
      </p:sp>
      <p:sp>
        <p:nvSpPr>
          <p:cNvPr id="3" name="Content Placeholder 2">
            <a:extLst>
              <a:ext uri="{FF2B5EF4-FFF2-40B4-BE49-F238E27FC236}">
                <a16:creationId xmlns:a16="http://schemas.microsoft.com/office/drawing/2014/main" id="{02DC60CD-9888-4C53-98A6-8F7A49BB0D13}"/>
              </a:ext>
            </a:extLst>
          </p:cNvPr>
          <p:cNvSpPr>
            <a:spLocks noGrp="1"/>
          </p:cNvSpPr>
          <p:nvPr>
            <p:ph idx="1"/>
          </p:nvPr>
        </p:nvSpPr>
        <p:spPr/>
        <p:txBody>
          <a:bodyPr>
            <a:normAutofit fontScale="92500" lnSpcReduction="20000"/>
          </a:bodyPr>
          <a:lstStyle/>
          <a:p>
            <a:r>
              <a:rPr lang="en-GB" dirty="0"/>
              <a:t>Label your sample so it can be matched with the sample documentation</a:t>
            </a:r>
          </a:p>
          <a:p>
            <a:r>
              <a:rPr lang="en-GB" dirty="0"/>
              <a:t>Gravimetric quantification: only for dust, no speciation possible.</a:t>
            </a:r>
          </a:p>
          <a:p>
            <a:pPr lvl="1"/>
            <a:r>
              <a:rPr lang="en-GB" dirty="0"/>
              <a:t>Not possible to discriminate: total sample weight, not the Cd weight.</a:t>
            </a:r>
          </a:p>
          <a:p>
            <a:pPr lvl="1"/>
            <a:r>
              <a:rPr lang="en-GB" dirty="0"/>
              <a:t>Higher level of quantification</a:t>
            </a:r>
          </a:p>
          <a:p>
            <a:pPr lvl="1"/>
            <a:r>
              <a:rPr lang="en-GB" dirty="0"/>
              <a:t>Susceptible to humidity</a:t>
            </a:r>
          </a:p>
          <a:p>
            <a:r>
              <a:rPr lang="en-GB" dirty="0"/>
              <a:t>Chemical analysis</a:t>
            </a:r>
          </a:p>
          <a:p>
            <a:pPr lvl="1"/>
            <a:r>
              <a:rPr lang="en-GB" dirty="0"/>
              <a:t>A level of quantification (LOQ) of 0,02µg is achievable with ICP-MS</a:t>
            </a:r>
          </a:p>
          <a:p>
            <a:pPr lvl="1"/>
            <a:r>
              <a:rPr lang="en-GB" dirty="0"/>
              <a:t>Some labs use other analytical techniques and provide an LOQ of 1µg </a:t>
            </a:r>
          </a:p>
          <a:p>
            <a:pPr lvl="2"/>
            <a:r>
              <a:rPr lang="en-GB" dirty="0"/>
              <a:t>Too high for assessing exposure to cadmium</a:t>
            </a:r>
          </a:p>
          <a:p>
            <a:pPr lvl="2"/>
            <a:r>
              <a:rPr lang="en-GB" dirty="0"/>
              <a:t>Not possible to use the simplified screening test</a:t>
            </a:r>
          </a:p>
          <a:p>
            <a:pPr lvl="2"/>
            <a:r>
              <a:rPr lang="en-GB" dirty="0"/>
              <a:t>If you contract your workplace monitoring to and external company, negotiate a sufficiently low LOQ in you contract!</a:t>
            </a:r>
          </a:p>
          <a:p>
            <a:pPr lvl="1"/>
            <a:r>
              <a:rPr lang="en-GB" dirty="0"/>
              <a:t>It is recommended that the lab also rinses the filter cassette to collected dust deposited on the walls.</a:t>
            </a:r>
          </a:p>
        </p:txBody>
      </p:sp>
      <p:sp>
        <p:nvSpPr>
          <p:cNvPr id="4" name="Date Placeholder 3">
            <a:extLst>
              <a:ext uri="{FF2B5EF4-FFF2-40B4-BE49-F238E27FC236}">
                <a16:creationId xmlns:a16="http://schemas.microsoft.com/office/drawing/2014/main" id="{C542BFEF-68EF-4545-AB46-91C4E157CE4F}"/>
              </a:ext>
            </a:extLst>
          </p:cNvPr>
          <p:cNvSpPr>
            <a:spLocks noGrp="1"/>
          </p:cNvSpPr>
          <p:nvPr>
            <p:ph type="dt" sz="half" idx="10"/>
          </p:nvPr>
        </p:nvSpPr>
        <p:spPr/>
        <p:txBody>
          <a:bodyPr/>
          <a:lstStyle/>
          <a:p>
            <a:r>
              <a:rPr lang="en-BE"/>
              <a:t>10/03/2023</a:t>
            </a:r>
            <a:endParaRPr lang="en-BE" dirty="0"/>
          </a:p>
        </p:txBody>
      </p:sp>
      <p:sp>
        <p:nvSpPr>
          <p:cNvPr id="5" name="Footer Placeholder 4">
            <a:extLst>
              <a:ext uri="{FF2B5EF4-FFF2-40B4-BE49-F238E27FC236}">
                <a16:creationId xmlns:a16="http://schemas.microsoft.com/office/drawing/2014/main" id="{97C18E48-A927-4FAC-9E5A-96E73276DC79}"/>
              </a:ext>
            </a:extLst>
          </p:cNvPr>
          <p:cNvSpPr>
            <a:spLocks noGrp="1"/>
          </p:cNvSpPr>
          <p:nvPr>
            <p:ph type="ftr" sz="quarter" idx="11"/>
          </p:nvPr>
        </p:nvSpPr>
        <p:spPr/>
        <p:txBody>
          <a:bodyPr/>
          <a:lstStyle/>
          <a:p>
            <a:r>
              <a:rPr lang="en-GB"/>
              <a:t>Workplace air monitoring for cadmium</a:t>
            </a:r>
          </a:p>
          <a:p>
            <a:r>
              <a:rPr lang="en-GB"/>
              <a:t>ICdA webinar</a:t>
            </a:r>
            <a:endParaRPr lang="en-BE" dirty="0"/>
          </a:p>
        </p:txBody>
      </p:sp>
      <p:sp>
        <p:nvSpPr>
          <p:cNvPr id="6" name="Slide Number Placeholder 5">
            <a:extLst>
              <a:ext uri="{FF2B5EF4-FFF2-40B4-BE49-F238E27FC236}">
                <a16:creationId xmlns:a16="http://schemas.microsoft.com/office/drawing/2014/main" id="{E634F525-4021-487B-B977-E50C71826E05}"/>
              </a:ext>
            </a:extLst>
          </p:cNvPr>
          <p:cNvSpPr>
            <a:spLocks noGrp="1"/>
          </p:cNvSpPr>
          <p:nvPr>
            <p:ph type="sldNum" sz="quarter" idx="12"/>
          </p:nvPr>
        </p:nvSpPr>
        <p:spPr/>
        <p:txBody>
          <a:bodyPr/>
          <a:lstStyle/>
          <a:p>
            <a:fld id="{5A16A431-4E15-464C-8A2A-EB1FFCEAFF66}" type="slidenum">
              <a:rPr lang="en-BE" smtClean="0"/>
              <a:t>35</a:t>
            </a:fld>
            <a:endParaRPr lang="en-BE" dirty="0"/>
          </a:p>
        </p:txBody>
      </p:sp>
    </p:spTree>
    <p:extLst>
      <p:ext uri="{BB962C8B-B14F-4D97-AF65-F5344CB8AC3E}">
        <p14:creationId xmlns:p14="http://schemas.microsoft.com/office/powerpoint/2010/main" val="42542081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85C71-325A-46A6-9CC8-6F1EA2FA877E}"/>
              </a:ext>
            </a:extLst>
          </p:cNvPr>
          <p:cNvSpPr>
            <a:spLocks noGrp="1"/>
          </p:cNvSpPr>
          <p:nvPr>
            <p:ph type="title"/>
          </p:nvPr>
        </p:nvSpPr>
        <p:spPr/>
        <p:txBody>
          <a:bodyPr/>
          <a:lstStyle/>
          <a:p>
            <a:r>
              <a:rPr lang="en-GB" dirty="0"/>
              <a:t>Regulation on workplace exposure to cadmium</a:t>
            </a:r>
            <a:endParaRPr lang="en-BE" dirty="0"/>
          </a:p>
        </p:txBody>
      </p:sp>
      <p:sp>
        <p:nvSpPr>
          <p:cNvPr id="3" name="Date Placeholder 2">
            <a:extLst>
              <a:ext uri="{FF2B5EF4-FFF2-40B4-BE49-F238E27FC236}">
                <a16:creationId xmlns:a16="http://schemas.microsoft.com/office/drawing/2014/main" id="{492DF4A1-D783-4D23-96A0-B5224A375CDE}"/>
              </a:ext>
            </a:extLst>
          </p:cNvPr>
          <p:cNvSpPr>
            <a:spLocks noGrp="1"/>
          </p:cNvSpPr>
          <p:nvPr>
            <p:ph type="dt" sz="half" idx="10"/>
          </p:nvPr>
        </p:nvSpPr>
        <p:spPr/>
        <p:txBody>
          <a:bodyPr/>
          <a:lstStyle/>
          <a:p>
            <a:r>
              <a:rPr lang="en-BE"/>
              <a:t>10/03/2023</a:t>
            </a:r>
          </a:p>
        </p:txBody>
      </p:sp>
      <p:sp>
        <p:nvSpPr>
          <p:cNvPr id="4" name="Footer Placeholder 3">
            <a:extLst>
              <a:ext uri="{FF2B5EF4-FFF2-40B4-BE49-F238E27FC236}">
                <a16:creationId xmlns:a16="http://schemas.microsoft.com/office/drawing/2014/main" id="{532826F5-48CC-481B-90BC-7B4A48A9C8E9}"/>
              </a:ext>
            </a:extLst>
          </p:cNvPr>
          <p:cNvSpPr>
            <a:spLocks noGrp="1"/>
          </p:cNvSpPr>
          <p:nvPr>
            <p:ph type="ftr" sz="quarter" idx="11"/>
          </p:nvPr>
        </p:nvSpPr>
        <p:spPr/>
        <p:txBody>
          <a:bodyPr/>
          <a:lstStyle/>
          <a:p>
            <a:r>
              <a:rPr lang="en-GB"/>
              <a:t>Workplace air monitoring for cadmium</a:t>
            </a:r>
          </a:p>
          <a:p>
            <a:r>
              <a:rPr lang="en-GB"/>
              <a:t>ICdA webinar</a:t>
            </a:r>
            <a:endParaRPr lang="en-BE" dirty="0"/>
          </a:p>
        </p:txBody>
      </p:sp>
      <p:sp>
        <p:nvSpPr>
          <p:cNvPr id="5" name="Slide Number Placeholder 4">
            <a:extLst>
              <a:ext uri="{FF2B5EF4-FFF2-40B4-BE49-F238E27FC236}">
                <a16:creationId xmlns:a16="http://schemas.microsoft.com/office/drawing/2014/main" id="{A650BA92-1654-4068-9FCD-1E07FD9F8BE5}"/>
              </a:ext>
            </a:extLst>
          </p:cNvPr>
          <p:cNvSpPr>
            <a:spLocks noGrp="1"/>
          </p:cNvSpPr>
          <p:nvPr>
            <p:ph type="sldNum" sz="quarter" idx="12"/>
          </p:nvPr>
        </p:nvSpPr>
        <p:spPr/>
        <p:txBody>
          <a:bodyPr/>
          <a:lstStyle/>
          <a:p>
            <a:fld id="{5A16A431-4E15-464C-8A2A-EB1FFCEAFF66}" type="slidenum">
              <a:rPr lang="en-BE" smtClean="0"/>
              <a:t>4</a:t>
            </a:fld>
            <a:endParaRPr lang="en-BE"/>
          </a:p>
        </p:txBody>
      </p:sp>
    </p:spTree>
    <p:extLst>
      <p:ext uri="{BB962C8B-B14F-4D97-AF65-F5344CB8AC3E}">
        <p14:creationId xmlns:p14="http://schemas.microsoft.com/office/powerpoint/2010/main" val="42929591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5BCE7-E788-4E6D-B961-FD4C23E54F36}"/>
              </a:ext>
            </a:extLst>
          </p:cNvPr>
          <p:cNvSpPr>
            <a:spLocks noGrp="1"/>
          </p:cNvSpPr>
          <p:nvPr>
            <p:ph type="title"/>
          </p:nvPr>
        </p:nvSpPr>
        <p:spPr/>
        <p:txBody>
          <a:bodyPr/>
          <a:lstStyle/>
          <a:p>
            <a:r>
              <a:rPr lang="en-GB" dirty="0"/>
              <a:t>Regulation on workplace air </a:t>
            </a:r>
            <a:endParaRPr lang="en-BE" dirty="0"/>
          </a:p>
        </p:txBody>
      </p:sp>
      <p:sp>
        <p:nvSpPr>
          <p:cNvPr id="3" name="Content Placeholder 2">
            <a:extLst>
              <a:ext uri="{FF2B5EF4-FFF2-40B4-BE49-F238E27FC236}">
                <a16:creationId xmlns:a16="http://schemas.microsoft.com/office/drawing/2014/main" id="{DAA44B27-EB47-45E6-B8DF-8EC7C7FD4BB3}"/>
              </a:ext>
            </a:extLst>
          </p:cNvPr>
          <p:cNvSpPr>
            <a:spLocks noGrp="1"/>
          </p:cNvSpPr>
          <p:nvPr>
            <p:ph idx="1"/>
          </p:nvPr>
        </p:nvSpPr>
        <p:spPr>
          <a:xfrm>
            <a:off x="838200" y="1872278"/>
            <a:ext cx="10515600" cy="4351338"/>
          </a:xfrm>
        </p:spPr>
        <p:txBody>
          <a:bodyPr/>
          <a:lstStyle/>
          <a:p>
            <a:pPr>
              <a:lnSpc>
                <a:spcPct val="100000"/>
              </a:lnSpc>
              <a:spcBef>
                <a:spcPts val="0"/>
              </a:spcBef>
              <a:spcAft>
                <a:spcPts val="600"/>
              </a:spcAft>
            </a:pPr>
            <a:r>
              <a:rPr lang="en-GB" dirty="0"/>
              <a:t>EU minimum requirement:</a:t>
            </a:r>
          </a:p>
          <a:p>
            <a:pPr lvl="1">
              <a:lnSpc>
                <a:spcPct val="100000"/>
              </a:lnSpc>
              <a:spcBef>
                <a:spcPts val="0"/>
              </a:spcBef>
              <a:spcAft>
                <a:spcPts val="600"/>
              </a:spcAft>
            </a:pPr>
            <a:r>
              <a:rPr lang="en-GB" dirty="0"/>
              <a:t>Carcinogens and Mutagens Directive 2019/983</a:t>
            </a:r>
          </a:p>
          <a:p>
            <a:pPr lvl="1">
              <a:lnSpc>
                <a:spcPct val="100000"/>
              </a:lnSpc>
              <a:spcBef>
                <a:spcPts val="0"/>
              </a:spcBef>
              <a:spcAft>
                <a:spcPts val="600"/>
              </a:spcAft>
            </a:pPr>
            <a:r>
              <a:rPr lang="en-GB" dirty="0"/>
              <a:t>Limit value 0,004 mg/m³ until 11 July 2027</a:t>
            </a:r>
          </a:p>
          <a:p>
            <a:pPr lvl="2">
              <a:lnSpc>
                <a:spcPct val="100000"/>
              </a:lnSpc>
              <a:spcBef>
                <a:spcPts val="0"/>
              </a:spcBef>
              <a:spcAft>
                <a:spcPts val="600"/>
              </a:spcAft>
            </a:pPr>
            <a:r>
              <a:rPr lang="en-GB" dirty="0"/>
              <a:t>Inhalable fraction. </a:t>
            </a:r>
          </a:p>
          <a:p>
            <a:pPr lvl="2">
              <a:lnSpc>
                <a:spcPct val="100000"/>
              </a:lnSpc>
              <a:spcBef>
                <a:spcPts val="0"/>
              </a:spcBef>
              <a:spcAft>
                <a:spcPts val="600"/>
              </a:spcAft>
            </a:pPr>
            <a:r>
              <a:rPr lang="en-GB" dirty="0"/>
              <a:t>Respirable fraction in those Member States that implement, on the date of the entry into force of this Directive, a biomonitoring system with a biological limit value not exceeding 0,002 mg Cd/g creatinine in urine. </a:t>
            </a:r>
          </a:p>
          <a:p>
            <a:pPr lvl="1">
              <a:lnSpc>
                <a:spcPct val="100000"/>
              </a:lnSpc>
              <a:spcBef>
                <a:spcPts val="0"/>
              </a:spcBef>
              <a:spcAft>
                <a:spcPts val="600"/>
              </a:spcAft>
            </a:pPr>
            <a:r>
              <a:rPr lang="en-GB" dirty="0"/>
              <a:t>Limit value 0,001 mg/m³, inhalable fraction, from 11 July 2027</a:t>
            </a:r>
          </a:p>
          <a:p>
            <a:pPr lvl="2">
              <a:lnSpc>
                <a:spcPct val="100000"/>
              </a:lnSpc>
              <a:spcBef>
                <a:spcPts val="0"/>
              </a:spcBef>
              <a:spcAft>
                <a:spcPts val="600"/>
              </a:spcAft>
            </a:pPr>
            <a:r>
              <a:rPr lang="en-GB" dirty="0"/>
              <a:t>Discussions ongoing at the Advisory Committee for safety and health at the workplace whether to propose to the EU Commission a combination of an air limit value (OEL) and a biologic limit value (BLV)</a:t>
            </a:r>
          </a:p>
          <a:p>
            <a:pPr lvl="1">
              <a:lnSpc>
                <a:spcPct val="100000"/>
              </a:lnSpc>
              <a:spcBef>
                <a:spcPts val="0"/>
              </a:spcBef>
              <a:spcAft>
                <a:spcPts val="600"/>
              </a:spcAft>
            </a:pPr>
            <a:endParaRPr lang="en-GB" dirty="0"/>
          </a:p>
          <a:p>
            <a:pPr lvl="1">
              <a:lnSpc>
                <a:spcPct val="100000"/>
              </a:lnSpc>
              <a:spcBef>
                <a:spcPts val="0"/>
              </a:spcBef>
              <a:spcAft>
                <a:spcPts val="600"/>
              </a:spcAft>
            </a:pPr>
            <a:endParaRPr lang="en-GB" dirty="0"/>
          </a:p>
          <a:p>
            <a:pPr>
              <a:lnSpc>
                <a:spcPct val="100000"/>
              </a:lnSpc>
              <a:spcBef>
                <a:spcPts val="0"/>
              </a:spcBef>
              <a:spcAft>
                <a:spcPts val="600"/>
              </a:spcAft>
            </a:pPr>
            <a:endParaRPr lang="en-BE" dirty="0"/>
          </a:p>
        </p:txBody>
      </p:sp>
      <p:sp>
        <p:nvSpPr>
          <p:cNvPr id="4" name="Date Placeholder 3">
            <a:extLst>
              <a:ext uri="{FF2B5EF4-FFF2-40B4-BE49-F238E27FC236}">
                <a16:creationId xmlns:a16="http://schemas.microsoft.com/office/drawing/2014/main" id="{DF6DB6F7-CF01-4BC9-ADD4-19EFF75F52CD}"/>
              </a:ext>
            </a:extLst>
          </p:cNvPr>
          <p:cNvSpPr>
            <a:spLocks noGrp="1"/>
          </p:cNvSpPr>
          <p:nvPr>
            <p:ph type="dt" sz="half" idx="10"/>
          </p:nvPr>
        </p:nvSpPr>
        <p:spPr/>
        <p:txBody>
          <a:bodyPr/>
          <a:lstStyle/>
          <a:p>
            <a:r>
              <a:rPr lang="en-BE"/>
              <a:t>10/03/2023</a:t>
            </a:r>
            <a:endParaRPr lang="en-BE" dirty="0"/>
          </a:p>
        </p:txBody>
      </p:sp>
      <p:sp>
        <p:nvSpPr>
          <p:cNvPr id="5" name="Footer Placeholder 4">
            <a:extLst>
              <a:ext uri="{FF2B5EF4-FFF2-40B4-BE49-F238E27FC236}">
                <a16:creationId xmlns:a16="http://schemas.microsoft.com/office/drawing/2014/main" id="{DE179F33-6FEA-479D-BF9C-F381C3B7DD97}"/>
              </a:ext>
            </a:extLst>
          </p:cNvPr>
          <p:cNvSpPr>
            <a:spLocks noGrp="1"/>
          </p:cNvSpPr>
          <p:nvPr>
            <p:ph type="ftr" sz="quarter" idx="11"/>
          </p:nvPr>
        </p:nvSpPr>
        <p:spPr/>
        <p:txBody>
          <a:bodyPr/>
          <a:lstStyle/>
          <a:p>
            <a:r>
              <a:rPr lang="en-GB"/>
              <a:t>Workplace air monitoring for cadmium</a:t>
            </a:r>
          </a:p>
          <a:p>
            <a:r>
              <a:rPr lang="en-GB"/>
              <a:t>ICdA webinar</a:t>
            </a:r>
            <a:endParaRPr lang="en-BE" dirty="0"/>
          </a:p>
        </p:txBody>
      </p:sp>
      <p:sp>
        <p:nvSpPr>
          <p:cNvPr id="6" name="Slide Number Placeholder 5">
            <a:extLst>
              <a:ext uri="{FF2B5EF4-FFF2-40B4-BE49-F238E27FC236}">
                <a16:creationId xmlns:a16="http://schemas.microsoft.com/office/drawing/2014/main" id="{004CD7C1-BA56-4371-A667-8723EB141C9B}"/>
              </a:ext>
            </a:extLst>
          </p:cNvPr>
          <p:cNvSpPr>
            <a:spLocks noGrp="1"/>
          </p:cNvSpPr>
          <p:nvPr>
            <p:ph type="sldNum" sz="quarter" idx="12"/>
          </p:nvPr>
        </p:nvSpPr>
        <p:spPr/>
        <p:txBody>
          <a:bodyPr/>
          <a:lstStyle/>
          <a:p>
            <a:fld id="{5A16A431-4E15-464C-8A2A-EB1FFCEAFF66}" type="slidenum">
              <a:rPr lang="en-BE" smtClean="0"/>
              <a:t>5</a:t>
            </a:fld>
            <a:endParaRPr lang="en-BE" dirty="0"/>
          </a:p>
        </p:txBody>
      </p:sp>
    </p:spTree>
    <p:extLst>
      <p:ext uri="{BB962C8B-B14F-4D97-AF65-F5344CB8AC3E}">
        <p14:creationId xmlns:p14="http://schemas.microsoft.com/office/powerpoint/2010/main" val="28774223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F07CE-197F-401E-A620-7B3F72C27481}"/>
              </a:ext>
            </a:extLst>
          </p:cNvPr>
          <p:cNvSpPr>
            <a:spLocks noGrp="1"/>
          </p:cNvSpPr>
          <p:nvPr>
            <p:ph type="title"/>
          </p:nvPr>
        </p:nvSpPr>
        <p:spPr/>
        <p:txBody>
          <a:bodyPr/>
          <a:lstStyle/>
          <a:p>
            <a:r>
              <a:rPr lang="en-GB" dirty="0"/>
              <a:t>Overview of implemented limit values for occupational exposure to Cd</a:t>
            </a:r>
            <a:endParaRPr lang="en-BE" dirty="0"/>
          </a:p>
        </p:txBody>
      </p:sp>
      <p:sp>
        <p:nvSpPr>
          <p:cNvPr id="3" name="Date Placeholder 2">
            <a:extLst>
              <a:ext uri="{FF2B5EF4-FFF2-40B4-BE49-F238E27FC236}">
                <a16:creationId xmlns:a16="http://schemas.microsoft.com/office/drawing/2014/main" id="{EE0C6275-71F0-4DFC-A88D-88DC2CF71141}"/>
              </a:ext>
            </a:extLst>
          </p:cNvPr>
          <p:cNvSpPr>
            <a:spLocks noGrp="1"/>
          </p:cNvSpPr>
          <p:nvPr>
            <p:ph type="dt" sz="half" idx="10"/>
          </p:nvPr>
        </p:nvSpPr>
        <p:spPr/>
        <p:txBody>
          <a:bodyPr/>
          <a:lstStyle/>
          <a:p>
            <a:r>
              <a:rPr lang="en-BE"/>
              <a:t>10/03/2023</a:t>
            </a:r>
            <a:endParaRPr lang="en-BE" dirty="0"/>
          </a:p>
        </p:txBody>
      </p:sp>
      <p:sp>
        <p:nvSpPr>
          <p:cNvPr id="5" name="Footer Placeholder 4">
            <a:extLst>
              <a:ext uri="{FF2B5EF4-FFF2-40B4-BE49-F238E27FC236}">
                <a16:creationId xmlns:a16="http://schemas.microsoft.com/office/drawing/2014/main" id="{8E000010-6EA4-4FE3-916E-5389204FC801}"/>
              </a:ext>
            </a:extLst>
          </p:cNvPr>
          <p:cNvSpPr>
            <a:spLocks noGrp="1"/>
          </p:cNvSpPr>
          <p:nvPr>
            <p:ph type="ftr" sz="quarter" idx="11"/>
          </p:nvPr>
        </p:nvSpPr>
        <p:spPr/>
        <p:txBody>
          <a:bodyPr/>
          <a:lstStyle/>
          <a:p>
            <a:r>
              <a:rPr lang="en-GB"/>
              <a:t>Workplace air monitoring for cadmium</a:t>
            </a:r>
          </a:p>
          <a:p>
            <a:r>
              <a:rPr lang="en-GB"/>
              <a:t>ICdA webinar</a:t>
            </a:r>
            <a:endParaRPr lang="en-BE" dirty="0"/>
          </a:p>
        </p:txBody>
      </p:sp>
      <p:sp>
        <p:nvSpPr>
          <p:cNvPr id="6" name="Slide Number Placeholder 5">
            <a:extLst>
              <a:ext uri="{FF2B5EF4-FFF2-40B4-BE49-F238E27FC236}">
                <a16:creationId xmlns:a16="http://schemas.microsoft.com/office/drawing/2014/main" id="{328FD330-7197-4B74-86C1-B36E445F8183}"/>
              </a:ext>
            </a:extLst>
          </p:cNvPr>
          <p:cNvSpPr>
            <a:spLocks noGrp="1"/>
          </p:cNvSpPr>
          <p:nvPr>
            <p:ph type="sldNum" sz="quarter" idx="12"/>
          </p:nvPr>
        </p:nvSpPr>
        <p:spPr/>
        <p:txBody>
          <a:bodyPr/>
          <a:lstStyle/>
          <a:p>
            <a:fld id="{5A16A431-4E15-464C-8A2A-EB1FFCEAFF66}" type="slidenum">
              <a:rPr lang="en-BE" smtClean="0"/>
              <a:t>6</a:t>
            </a:fld>
            <a:endParaRPr lang="en-BE" dirty="0"/>
          </a:p>
        </p:txBody>
      </p:sp>
      <p:graphicFrame>
        <p:nvGraphicFramePr>
          <p:cNvPr id="4" name="Table 3">
            <a:extLst>
              <a:ext uri="{FF2B5EF4-FFF2-40B4-BE49-F238E27FC236}">
                <a16:creationId xmlns:a16="http://schemas.microsoft.com/office/drawing/2014/main" id="{FCFF1B4C-8FEC-4CD1-AB93-D3D2596DB6B0}"/>
              </a:ext>
            </a:extLst>
          </p:cNvPr>
          <p:cNvGraphicFramePr>
            <a:graphicFrameLocks noGrp="1"/>
          </p:cNvGraphicFramePr>
          <p:nvPr>
            <p:extLst>
              <p:ext uri="{D42A27DB-BD31-4B8C-83A1-F6EECF244321}">
                <p14:modId xmlns:p14="http://schemas.microsoft.com/office/powerpoint/2010/main" val="3437136759"/>
              </p:ext>
            </p:extLst>
          </p:nvPr>
        </p:nvGraphicFramePr>
        <p:xfrm>
          <a:off x="964928" y="1843371"/>
          <a:ext cx="10483818" cy="4360295"/>
        </p:xfrm>
        <a:graphic>
          <a:graphicData uri="http://schemas.openxmlformats.org/drawingml/2006/table">
            <a:tbl>
              <a:tblPr>
                <a:tableStyleId>{5C22544A-7EE6-4342-B048-85BDC9FD1C3A}</a:tableStyleId>
              </a:tblPr>
              <a:tblGrid>
                <a:gridCol w="683017">
                  <a:extLst>
                    <a:ext uri="{9D8B030D-6E8A-4147-A177-3AD203B41FA5}">
                      <a16:colId xmlns:a16="http://schemas.microsoft.com/office/drawing/2014/main" val="211017705"/>
                    </a:ext>
                  </a:extLst>
                </a:gridCol>
                <a:gridCol w="1807988">
                  <a:extLst>
                    <a:ext uri="{9D8B030D-6E8A-4147-A177-3AD203B41FA5}">
                      <a16:colId xmlns:a16="http://schemas.microsoft.com/office/drawing/2014/main" val="1925470177"/>
                    </a:ext>
                  </a:extLst>
                </a:gridCol>
                <a:gridCol w="1619655">
                  <a:extLst>
                    <a:ext uri="{9D8B030D-6E8A-4147-A177-3AD203B41FA5}">
                      <a16:colId xmlns:a16="http://schemas.microsoft.com/office/drawing/2014/main" val="879652783"/>
                    </a:ext>
                  </a:extLst>
                </a:gridCol>
                <a:gridCol w="2493517">
                  <a:extLst>
                    <a:ext uri="{9D8B030D-6E8A-4147-A177-3AD203B41FA5}">
                      <a16:colId xmlns:a16="http://schemas.microsoft.com/office/drawing/2014/main" val="4248782741"/>
                    </a:ext>
                  </a:extLst>
                </a:gridCol>
                <a:gridCol w="3879641">
                  <a:extLst>
                    <a:ext uri="{9D8B030D-6E8A-4147-A177-3AD203B41FA5}">
                      <a16:colId xmlns:a16="http://schemas.microsoft.com/office/drawing/2014/main" val="2623583820"/>
                    </a:ext>
                  </a:extLst>
                </a:gridCol>
              </a:tblGrid>
              <a:tr h="271393">
                <a:tc>
                  <a:txBody>
                    <a:bodyPr/>
                    <a:lstStyle/>
                    <a:p>
                      <a:pPr algn="ctr" fontAlgn="ctr"/>
                      <a:r>
                        <a:rPr lang="en-GB" sz="1100" u="none" strike="noStrike" dirty="0">
                          <a:effectLst/>
                        </a:rPr>
                        <a:t>Country</a:t>
                      </a:r>
                      <a:endParaRPr lang="en-GB" sz="1100" b="1" i="0" u="none" strike="noStrike" dirty="0">
                        <a:solidFill>
                          <a:srgbClr val="000000"/>
                        </a:solidFill>
                        <a:effectLst/>
                        <a:latin typeface="Calibri" panose="020F0502020204030204" pitchFamily="34" charset="0"/>
                      </a:endParaRPr>
                    </a:p>
                  </a:txBody>
                  <a:tcPr marL="0" marR="0" marT="0" marB="0" anchor="ctr">
                    <a:solidFill>
                      <a:schemeClr val="accent6">
                        <a:lumMod val="20000"/>
                        <a:lumOff val="80000"/>
                      </a:schemeClr>
                    </a:solidFill>
                  </a:tcPr>
                </a:tc>
                <a:tc>
                  <a:txBody>
                    <a:bodyPr/>
                    <a:lstStyle/>
                    <a:p>
                      <a:pPr algn="ctr" fontAlgn="ctr"/>
                      <a:r>
                        <a:rPr lang="en-GB" sz="1100" u="none" strike="noStrike" dirty="0">
                          <a:effectLst/>
                        </a:rPr>
                        <a:t>Respirable</a:t>
                      </a:r>
                      <a:endParaRPr lang="en-GB" sz="1100" b="1" i="0" u="none" strike="noStrike" dirty="0">
                        <a:solidFill>
                          <a:srgbClr val="000000"/>
                        </a:solidFill>
                        <a:effectLst/>
                        <a:latin typeface="Calibri" panose="020F0502020204030204" pitchFamily="34" charset="0"/>
                      </a:endParaRPr>
                    </a:p>
                  </a:txBody>
                  <a:tcPr marL="0" marR="0" marT="0" marB="0" anchor="ctr">
                    <a:solidFill>
                      <a:schemeClr val="accent6">
                        <a:lumMod val="20000"/>
                        <a:lumOff val="80000"/>
                      </a:schemeClr>
                    </a:solidFill>
                  </a:tcPr>
                </a:tc>
                <a:tc>
                  <a:txBody>
                    <a:bodyPr/>
                    <a:lstStyle/>
                    <a:p>
                      <a:pPr algn="ctr" fontAlgn="ctr"/>
                      <a:r>
                        <a:rPr lang="en-GB" sz="1100" u="none" strike="noStrike">
                          <a:effectLst/>
                        </a:rPr>
                        <a:t>Inhalable</a:t>
                      </a:r>
                      <a:endParaRPr lang="en-GB" sz="1100" b="1" i="0" u="none" strike="noStrike">
                        <a:solidFill>
                          <a:srgbClr val="000000"/>
                        </a:solidFill>
                        <a:effectLst/>
                        <a:latin typeface="Calibri" panose="020F0502020204030204" pitchFamily="34" charset="0"/>
                      </a:endParaRPr>
                    </a:p>
                  </a:txBody>
                  <a:tcPr marL="0" marR="0" marT="0" marB="0" anchor="ctr">
                    <a:solidFill>
                      <a:schemeClr val="accent6">
                        <a:lumMod val="20000"/>
                        <a:lumOff val="80000"/>
                      </a:schemeClr>
                    </a:solidFill>
                  </a:tcPr>
                </a:tc>
                <a:tc>
                  <a:txBody>
                    <a:bodyPr/>
                    <a:lstStyle/>
                    <a:p>
                      <a:pPr algn="ctr" fontAlgn="ctr"/>
                      <a:r>
                        <a:rPr lang="en-GB" sz="1100" u="none" strike="noStrike">
                          <a:effectLst/>
                        </a:rPr>
                        <a:t>Transition value?</a:t>
                      </a:r>
                      <a:endParaRPr lang="en-GB" sz="1100" b="1" i="0" u="none" strike="noStrike">
                        <a:solidFill>
                          <a:srgbClr val="000000"/>
                        </a:solidFill>
                        <a:effectLst/>
                        <a:latin typeface="Calibri" panose="020F0502020204030204" pitchFamily="34" charset="0"/>
                      </a:endParaRPr>
                    </a:p>
                  </a:txBody>
                  <a:tcPr marL="0" marR="0" marT="0" marB="0" anchor="ctr">
                    <a:solidFill>
                      <a:schemeClr val="accent6">
                        <a:lumMod val="20000"/>
                        <a:lumOff val="80000"/>
                      </a:schemeClr>
                    </a:solidFill>
                  </a:tcPr>
                </a:tc>
                <a:tc>
                  <a:txBody>
                    <a:bodyPr/>
                    <a:lstStyle/>
                    <a:p>
                      <a:pPr algn="ctr" fontAlgn="ctr"/>
                      <a:r>
                        <a:rPr lang="en-GB" sz="1100" u="none" strike="noStrike">
                          <a:effectLst/>
                        </a:rPr>
                        <a:t>biological limit value </a:t>
                      </a:r>
                      <a:endParaRPr lang="en-GB" sz="1100" b="1" i="0" u="none" strike="noStrike">
                        <a:solidFill>
                          <a:srgbClr val="000000"/>
                        </a:solidFill>
                        <a:effectLst/>
                        <a:latin typeface="Calibri" panose="020F0502020204030204" pitchFamily="34" charset="0"/>
                      </a:endParaRPr>
                    </a:p>
                  </a:txBody>
                  <a:tcPr marL="0" marR="0" marT="0" marB="0" anchor="ctr">
                    <a:solidFill>
                      <a:schemeClr val="accent6">
                        <a:lumMod val="20000"/>
                        <a:lumOff val="80000"/>
                      </a:schemeClr>
                    </a:solidFill>
                  </a:tcPr>
                </a:tc>
                <a:extLst>
                  <a:ext uri="{0D108BD9-81ED-4DB2-BD59-A6C34878D82A}">
                    <a16:rowId xmlns:a16="http://schemas.microsoft.com/office/drawing/2014/main" val="1792835341"/>
                  </a:ext>
                </a:extLst>
              </a:tr>
              <a:tr h="150774">
                <a:tc>
                  <a:txBody>
                    <a:bodyPr/>
                    <a:lstStyle/>
                    <a:p>
                      <a:pPr algn="l" fontAlgn="b"/>
                      <a:r>
                        <a:rPr lang="en-GB" sz="900" u="none" strike="noStrike" dirty="0">
                          <a:effectLst/>
                        </a:rPr>
                        <a:t>BE</a:t>
                      </a:r>
                      <a:endParaRPr lang="en-GB" sz="900" b="0" i="0" u="none" strike="noStrike" dirty="0">
                        <a:solidFill>
                          <a:srgbClr val="000000"/>
                        </a:solidFill>
                        <a:effectLst/>
                        <a:latin typeface="Calibri" panose="020F0502020204030204" pitchFamily="34" charset="0"/>
                      </a:endParaRPr>
                    </a:p>
                  </a:txBody>
                  <a:tcPr marL="0" marR="0" marT="0" marB="0" anchor="b">
                    <a:solidFill>
                      <a:schemeClr val="accent6">
                        <a:lumMod val="20000"/>
                        <a:lumOff val="80000"/>
                      </a:schemeClr>
                    </a:solidFill>
                  </a:tcPr>
                </a:tc>
                <a:tc>
                  <a:txBody>
                    <a:bodyPr/>
                    <a:lstStyle/>
                    <a:p>
                      <a:pPr algn="l" fontAlgn="b"/>
                      <a:r>
                        <a:rPr lang="en-GB" sz="900" u="none" strike="noStrike" dirty="0">
                          <a:effectLst/>
                        </a:rPr>
                        <a:t>0,002mg/m³ </a:t>
                      </a:r>
                      <a:r>
                        <a:rPr lang="en-GB" sz="900" u="none" strike="noStrike" dirty="0" err="1">
                          <a:effectLst/>
                        </a:rPr>
                        <a:t>Resp</a:t>
                      </a:r>
                      <a:endParaRPr lang="en-GB" sz="900" b="0" i="0" u="none" strike="noStrike" dirty="0">
                        <a:solidFill>
                          <a:srgbClr val="000000"/>
                        </a:solidFill>
                        <a:effectLst/>
                        <a:latin typeface="Calibri" panose="020F0502020204030204" pitchFamily="34" charset="0"/>
                      </a:endParaRPr>
                    </a:p>
                  </a:txBody>
                  <a:tcPr marL="0" marR="0" marT="0" marB="0" anchor="b">
                    <a:solidFill>
                      <a:schemeClr val="accent6">
                        <a:lumMod val="20000"/>
                        <a:lumOff val="80000"/>
                      </a:schemeClr>
                    </a:solidFill>
                  </a:tcPr>
                </a:tc>
                <a:tc>
                  <a:txBody>
                    <a:bodyPr/>
                    <a:lstStyle/>
                    <a:p>
                      <a:pPr algn="l" fontAlgn="b"/>
                      <a:r>
                        <a:rPr lang="en-GB" sz="900" u="none" strike="noStrike">
                          <a:effectLst/>
                        </a:rPr>
                        <a:t>0,010mg/m³ Inh</a:t>
                      </a:r>
                      <a:endParaRPr lang="en-GB" sz="900" b="0" i="0" u="none" strike="noStrike">
                        <a:solidFill>
                          <a:srgbClr val="000000"/>
                        </a:solidFill>
                        <a:effectLst/>
                        <a:latin typeface="Calibri" panose="020F0502020204030204" pitchFamily="34" charset="0"/>
                      </a:endParaRPr>
                    </a:p>
                  </a:txBody>
                  <a:tcPr marL="0" marR="0" marT="0" marB="0" anchor="b">
                    <a:solidFill>
                      <a:schemeClr val="accent6">
                        <a:lumMod val="20000"/>
                        <a:lumOff val="80000"/>
                      </a:schemeClr>
                    </a:solidFill>
                  </a:tcPr>
                </a:tc>
                <a:tc>
                  <a:txBody>
                    <a:bodyPr/>
                    <a:lstStyle/>
                    <a:p>
                      <a:pPr algn="l" fontAlgn="b"/>
                      <a:r>
                        <a:rPr lang="en-BE" sz="900" u="none" strike="noStrike">
                          <a:effectLst/>
                        </a:rPr>
                        <a:t> </a:t>
                      </a:r>
                      <a:endParaRPr lang="en-BE" sz="900" b="0" i="0" u="none" strike="noStrike">
                        <a:solidFill>
                          <a:srgbClr val="000000"/>
                        </a:solidFill>
                        <a:effectLst/>
                        <a:latin typeface="Calibri" panose="020F0502020204030204" pitchFamily="34" charset="0"/>
                      </a:endParaRPr>
                    </a:p>
                  </a:txBody>
                  <a:tcPr marL="0" marR="0" marT="0" marB="0" anchor="b">
                    <a:solidFill>
                      <a:schemeClr val="accent6">
                        <a:lumMod val="20000"/>
                        <a:lumOff val="80000"/>
                      </a:schemeClr>
                    </a:solidFill>
                  </a:tcPr>
                </a:tc>
                <a:tc>
                  <a:txBody>
                    <a:bodyPr/>
                    <a:lstStyle/>
                    <a:p>
                      <a:pPr algn="l" fontAlgn="b"/>
                      <a:r>
                        <a:rPr lang="en-GB" sz="900" u="none" strike="noStrike">
                          <a:effectLst/>
                        </a:rPr>
                        <a:t>none</a:t>
                      </a:r>
                      <a:endParaRPr lang="en-GB" sz="900" b="0" i="0" u="none" strike="noStrike">
                        <a:solidFill>
                          <a:srgbClr val="000000"/>
                        </a:solidFill>
                        <a:effectLst/>
                        <a:latin typeface="Calibri" panose="020F0502020204030204" pitchFamily="34" charset="0"/>
                      </a:endParaRPr>
                    </a:p>
                  </a:txBody>
                  <a:tcPr marL="0" marR="0" marT="0" marB="0" anchor="b">
                    <a:solidFill>
                      <a:schemeClr val="accent6">
                        <a:lumMod val="20000"/>
                        <a:lumOff val="80000"/>
                      </a:schemeClr>
                    </a:solidFill>
                  </a:tcPr>
                </a:tc>
                <a:extLst>
                  <a:ext uri="{0D108BD9-81ED-4DB2-BD59-A6C34878D82A}">
                    <a16:rowId xmlns:a16="http://schemas.microsoft.com/office/drawing/2014/main" val="673009330"/>
                  </a:ext>
                </a:extLst>
              </a:tr>
              <a:tr h="150774">
                <a:tc>
                  <a:txBody>
                    <a:bodyPr/>
                    <a:lstStyle/>
                    <a:p>
                      <a:pPr algn="l" fontAlgn="b"/>
                      <a:r>
                        <a:rPr lang="en-GB" sz="900" u="none" strike="noStrike" dirty="0">
                          <a:effectLst/>
                        </a:rPr>
                        <a:t>BG</a:t>
                      </a:r>
                      <a:endParaRPr lang="en-GB" sz="900" b="0" i="0" u="none" strike="noStrike" dirty="0">
                        <a:solidFill>
                          <a:srgbClr val="000000"/>
                        </a:solidFill>
                        <a:effectLst/>
                        <a:latin typeface="Calibri" panose="020F0502020204030204" pitchFamily="34" charset="0"/>
                      </a:endParaRPr>
                    </a:p>
                  </a:txBody>
                  <a:tcPr marL="0" marR="0" marT="0" marB="0" anchor="b">
                    <a:solidFill>
                      <a:schemeClr val="accent6">
                        <a:lumMod val="20000"/>
                        <a:lumOff val="80000"/>
                      </a:schemeClr>
                    </a:solidFill>
                  </a:tcPr>
                </a:tc>
                <a:tc>
                  <a:txBody>
                    <a:bodyPr/>
                    <a:lstStyle/>
                    <a:p>
                      <a:pPr algn="l" fontAlgn="b"/>
                      <a:r>
                        <a:rPr lang="en-BE" sz="900" u="none" strike="noStrike">
                          <a:effectLst/>
                        </a:rPr>
                        <a:t> </a:t>
                      </a:r>
                      <a:endParaRPr lang="en-BE" sz="900" b="0" i="0" u="none" strike="noStrike">
                        <a:solidFill>
                          <a:srgbClr val="000000"/>
                        </a:solidFill>
                        <a:effectLst/>
                        <a:latin typeface="Calibri" panose="020F0502020204030204" pitchFamily="34" charset="0"/>
                      </a:endParaRPr>
                    </a:p>
                  </a:txBody>
                  <a:tcPr marL="0" marR="0" marT="0" marB="0" anchor="b">
                    <a:solidFill>
                      <a:schemeClr val="accent6">
                        <a:lumMod val="20000"/>
                        <a:lumOff val="80000"/>
                      </a:schemeClr>
                    </a:solidFill>
                  </a:tcPr>
                </a:tc>
                <a:tc>
                  <a:txBody>
                    <a:bodyPr/>
                    <a:lstStyle/>
                    <a:p>
                      <a:pPr algn="l" fontAlgn="b"/>
                      <a:r>
                        <a:rPr lang="en-GB" sz="900" u="none" strike="noStrike">
                          <a:effectLst/>
                        </a:rPr>
                        <a:t>0,004mg/m³ Inh</a:t>
                      </a:r>
                      <a:endParaRPr lang="en-GB" sz="900" b="0" i="0" u="none" strike="noStrike">
                        <a:solidFill>
                          <a:srgbClr val="000000"/>
                        </a:solidFill>
                        <a:effectLst/>
                        <a:latin typeface="Calibri" panose="020F0502020204030204" pitchFamily="34" charset="0"/>
                      </a:endParaRPr>
                    </a:p>
                  </a:txBody>
                  <a:tcPr marL="0" marR="0" marT="0" marB="0" anchor="b">
                    <a:solidFill>
                      <a:schemeClr val="accent6">
                        <a:lumMod val="20000"/>
                        <a:lumOff val="80000"/>
                      </a:schemeClr>
                    </a:solidFill>
                  </a:tcPr>
                </a:tc>
                <a:tc>
                  <a:txBody>
                    <a:bodyPr/>
                    <a:lstStyle/>
                    <a:p>
                      <a:pPr algn="l" fontAlgn="b"/>
                      <a:r>
                        <a:rPr lang="en-GB" sz="900" u="none" strike="noStrike">
                          <a:effectLst/>
                        </a:rPr>
                        <a:t>0,001mg/m³ Inh (2027)</a:t>
                      </a:r>
                      <a:endParaRPr lang="en-GB" sz="900" b="0" i="0" u="none" strike="noStrike">
                        <a:solidFill>
                          <a:srgbClr val="000000"/>
                        </a:solidFill>
                        <a:effectLst/>
                        <a:latin typeface="Calibri" panose="020F0502020204030204" pitchFamily="34" charset="0"/>
                      </a:endParaRPr>
                    </a:p>
                  </a:txBody>
                  <a:tcPr marL="0" marR="0" marT="0" marB="0" anchor="b">
                    <a:solidFill>
                      <a:schemeClr val="accent6">
                        <a:lumMod val="20000"/>
                        <a:lumOff val="80000"/>
                      </a:schemeClr>
                    </a:solidFill>
                  </a:tcPr>
                </a:tc>
                <a:tc>
                  <a:txBody>
                    <a:bodyPr/>
                    <a:lstStyle/>
                    <a:p>
                      <a:pPr algn="l" fontAlgn="b"/>
                      <a:r>
                        <a:rPr lang="en-GB" sz="900" u="none" strike="noStrike">
                          <a:effectLst/>
                        </a:rPr>
                        <a:t>none</a:t>
                      </a:r>
                      <a:endParaRPr lang="en-GB" sz="900" b="0" i="0" u="none" strike="noStrike">
                        <a:solidFill>
                          <a:srgbClr val="000000"/>
                        </a:solidFill>
                        <a:effectLst/>
                        <a:latin typeface="Calibri" panose="020F0502020204030204" pitchFamily="34" charset="0"/>
                      </a:endParaRPr>
                    </a:p>
                  </a:txBody>
                  <a:tcPr marL="0" marR="0" marT="0" marB="0" anchor="b">
                    <a:solidFill>
                      <a:schemeClr val="accent6">
                        <a:lumMod val="20000"/>
                        <a:lumOff val="80000"/>
                      </a:schemeClr>
                    </a:solidFill>
                  </a:tcPr>
                </a:tc>
                <a:extLst>
                  <a:ext uri="{0D108BD9-81ED-4DB2-BD59-A6C34878D82A}">
                    <a16:rowId xmlns:a16="http://schemas.microsoft.com/office/drawing/2014/main" val="1506545781"/>
                  </a:ext>
                </a:extLst>
              </a:tr>
              <a:tr h="150774">
                <a:tc>
                  <a:txBody>
                    <a:bodyPr/>
                    <a:lstStyle/>
                    <a:p>
                      <a:pPr algn="l" fontAlgn="b"/>
                      <a:r>
                        <a:rPr lang="en-GB" sz="900" u="none" strike="noStrike">
                          <a:effectLst/>
                        </a:rPr>
                        <a:t>CZ</a:t>
                      </a:r>
                      <a:endParaRPr lang="en-GB" sz="900" b="0" i="0" u="none" strike="noStrike">
                        <a:solidFill>
                          <a:srgbClr val="000000"/>
                        </a:solidFill>
                        <a:effectLst/>
                        <a:latin typeface="Calibri" panose="020F0502020204030204" pitchFamily="34" charset="0"/>
                      </a:endParaRPr>
                    </a:p>
                  </a:txBody>
                  <a:tcPr marL="0" marR="0" marT="0" marB="0" anchor="b">
                    <a:solidFill>
                      <a:schemeClr val="accent6">
                        <a:lumMod val="20000"/>
                        <a:lumOff val="80000"/>
                      </a:schemeClr>
                    </a:solidFill>
                  </a:tcPr>
                </a:tc>
                <a:tc>
                  <a:txBody>
                    <a:bodyPr/>
                    <a:lstStyle/>
                    <a:p>
                      <a:pPr algn="l" fontAlgn="b"/>
                      <a:r>
                        <a:rPr lang="en-GB" sz="900" u="none" strike="noStrike" dirty="0">
                          <a:effectLst/>
                        </a:rPr>
                        <a:t>0,002mg/m³ </a:t>
                      </a:r>
                      <a:r>
                        <a:rPr lang="en-GB" sz="900" u="none" strike="noStrike" dirty="0" err="1">
                          <a:effectLst/>
                        </a:rPr>
                        <a:t>Resp</a:t>
                      </a:r>
                      <a:endParaRPr lang="en-GB" sz="900" b="0" i="0" u="none" strike="noStrike" dirty="0">
                        <a:solidFill>
                          <a:srgbClr val="000000"/>
                        </a:solidFill>
                        <a:effectLst/>
                        <a:latin typeface="Calibri" panose="020F0502020204030204" pitchFamily="34" charset="0"/>
                      </a:endParaRPr>
                    </a:p>
                  </a:txBody>
                  <a:tcPr marL="0" marR="0" marT="0" marB="0" anchor="b">
                    <a:solidFill>
                      <a:schemeClr val="accent6">
                        <a:lumMod val="20000"/>
                        <a:lumOff val="80000"/>
                      </a:schemeClr>
                    </a:solidFill>
                  </a:tcPr>
                </a:tc>
                <a:tc>
                  <a:txBody>
                    <a:bodyPr/>
                    <a:lstStyle/>
                    <a:p>
                      <a:pPr algn="l" fontAlgn="b"/>
                      <a:r>
                        <a:rPr lang="en-GB" sz="900" u="none" strike="noStrike">
                          <a:effectLst/>
                        </a:rPr>
                        <a:t>0,010mg/m³ Inh</a:t>
                      </a:r>
                      <a:endParaRPr lang="en-GB" sz="900" b="0" i="0" u="none" strike="noStrike">
                        <a:solidFill>
                          <a:srgbClr val="000000"/>
                        </a:solidFill>
                        <a:effectLst/>
                        <a:latin typeface="Calibri" panose="020F0502020204030204" pitchFamily="34" charset="0"/>
                      </a:endParaRPr>
                    </a:p>
                  </a:txBody>
                  <a:tcPr marL="0" marR="0" marT="0" marB="0" anchor="b">
                    <a:solidFill>
                      <a:schemeClr val="accent6">
                        <a:lumMod val="20000"/>
                        <a:lumOff val="80000"/>
                      </a:schemeClr>
                    </a:solidFill>
                  </a:tcPr>
                </a:tc>
                <a:tc>
                  <a:txBody>
                    <a:bodyPr/>
                    <a:lstStyle/>
                    <a:p>
                      <a:pPr algn="l" fontAlgn="b"/>
                      <a:r>
                        <a:rPr lang="en-BE" sz="900" u="none" strike="noStrike">
                          <a:effectLst/>
                        </a:rPr>
                        <a:t> </a:t>
                      </a:r>
                      <a:endParaRPr lang="en-BE" sz="900" b="0" i="0" u="none" strike="noStrike">
                        <a:solidFill>
                          <a:srgbClr val="000000"/>
                        </a:solidFill>
                        <a:effectLst/>
                        <a:latin typeface="Calibri" panose="020F0502020204030204" pitchFamily="34" charset="0"/>
                      </a:endParaRPr>
                    </a:p>
                  </a:txBody>
                  <a:tcPr marL="0" marR="0" marT="0" marB="0" anchor="b">
                    <a:solidFill>
                      <a:schemeClr val="accent6">
                        <a:lumMod val="20000"/>
                        <a:lumOff val="80000"/>
                      </a:schemeClr>
                    </a:solidFill>
                  </a:tcPr>
                </a:tc>
                <a:tc>
                  <a:txBody>
                    <a:bodyPr/>
                    <a:lstStyle/>
                    <a:p>
                      <a:pPr algn="l" fontAlgn="b"/>
                      <a:r>
                        <a:rPr lang="en-GB" sz="900" u="none" strike="noStrike" dirty="0">
                          <a:effectLst/>
                        </a:rPr>
                        <a:t>0,002 mg Cd/g </a:t>
                      </a:r>
                      <a:r>
                        <a:rPr lang="en-GB" sz="900" u="none" strike="noStrike" dirty="0" err="1">
                          <a:effectLst/>
                        </a:rPr>
                        <a:t>creat</a:t>
                      </a:r>
                      <a:r>
                        <a:rPr lang="en-GB" sz="900" u="none" strike="noStrike" dirty="0">
                          <a:effectLst/>
                        </a:rPr>
                        <a:t>.   0,005mg/L blood</a:t>
                      </a:r>
                      <a:endParaRPr lang="en-GB" sz="900" b="0" i="0" u="none" strike="noStrike" dirty="0">
                        <a:solidFill>
                          <a:srgbClr val="000000"/>
                        </a:solidFill>
                        <a:effectLst/>
                        <a:latin typeface="Calibri" panose="020F0502020204030204" pitchFamily="34" charset="0"/>
                      </a:endParaRPr>
                    </a:p>
                  </a:txBody>
                  <a:tcPr marL="0" marR="0" marT="0" marB="0" anchor="b">
                    <a:solidFill>
                      <a:schemeClr val="accent6">
                        <a:lumMod val="20000"/>
                        <a:lumOff val="80000"/>
                      </a:schemeClr>
                    </a:solidFill>
                  </a:tcPr>
                </a:tc>
                <a:extLst>
                  <a:ext uri="{0D108BD9-81ED-4DB2-BD59-A6C34878D82A}">
                    <a16:rowId xmlns:a16="http://schemas.microsoft.com/office/drawing/2014/main" val="1747809269"/>
                  </a:ext>
                </a:extLst>
              </a:tr>
              <a:tr h="150774">
                <a:tc>
                  <a:txBody>
                    <a:bodyPr/>
                    <a:lstStyle/>
                    <a:p>
                      <a:pPr algn="l" fontAlgn="b"/>
                      <a:r>
                        <a:rPr lang="en-GB" sz="900" u="none" strike="noStrike">
                          <a:effectLst/>
                        </a:rPr>
                        <a:t>DE</a:t>
                      </a:r>
                      <a:endParaRPr lang="en-GB" sz="900" b="0" i="0" u="none" strike="noStrike">
                        <a:solidFill>
                          <a:srgbClr val="000000"/>
                        </a:solidFill>
                        <a:effectLst/>
                        <a:latin typeface="Calibri" panose="020F0502020204030204" pitchFamily="34" charset="0"/>
                      </a:endParaRPr>
                    </a:p>
                  </a:txBody>
                  <a:tcPr marL="0" marR="0" marT="0" marB="0" anchor="b">
                    <a:solidFill>
                      <a:schemeClr val="accent6">
                        <a:lumMod val="20000"/>
                        <a:lumOff val="80000"/>
                      </a:schemeClr>
                    </a:solidFill>
                  </a:tcPr>
                </a:tc>
                <a:tc>
                  <a:txBody>
                    <a:bodyPr/>
                    <a:lstStyle/>
                    <a:p>
                      <a:pPr algn="l" fontAlgn="b"/>
                      <a:r>
                        <a:rPr lang="en-GB" sz="900" u="none" strike="noStrike" dirty="0">
                          <a:effectLst/>
                        </a:rPr>
                        <a:t>0,002mg/m³ </a:t>
                      </a:r>
                      <a:r>
                        <a:rPr lang="en-GB" sz="900" u="none" strike="noStrike" dirty="0" err="1">
                          <a:effectLst/>
                        </a:rPr>
                        <a:t>Resp</a:t>
                      </a:r>
                      <a:endParaRPr lang="en-GB" sz="900" b="0" i="0" u="none" strike="noStrike" dirty="0">
                        <a:solidFill>
                          <a:srgbClr val="000000"/>
                        </a:solidFill>
                        <a:effectLst/>
                        <a:latin typeface="Calibri" panose="020F0502020204030204" pitchFamily="34" charset="0"/>
                      </a:endParaRPr>
                    </a:p>
                  </a:txBody>
                  <a:tcPr marL="0" marR="0" marT="0" marB="0" anchor="b">
                    <a:solidFill>
                      <a:schemeClr val="accent6">
                        <a:lumMod val="20000"/>
                        <a:lumOff val="80000"/>
                      </a:schemeClr>
                    </a:solidFill>
                  </a:tcPr>
                </a:tc>
                <a:tc>
                  <a:txBody>
                    <a:bodyPr/>
                    <a:lstStyle/>
                    <a:p>
                      <a:pPr algn="l" fontAlgn="b"/>
                      <a:r>
                        <a:rPr lang="en-GB" sz="900" u="none" strike="noStrike">
                          <a:effectLst/>
                        </a:rPr>
                        <a:t>0,002mg/m³ Inh (kidney effects)</a:t>
                      </a:r>
                      <a:endParaRPr lang="en-GB" sz="900" b="0" i="0" u="none" strike="noStrike">
                        <a:solidFill>
                          <a:srgbClr val="000000"/>
                        </a:solidFill>
                        <a:effectLst/>
                        <a:latin typeface="Calibri" panose="020F0502020204030204" pitchFamily="34" charset="0"/>
                      </a:endParaRPr>
                    </a:p>
                  </a:txBody>
                  <a:tcPr marL="0" marR="0" marT="0" marB="0" anchor="b">
                    <a:solidFill>
                      <a:schemeClr val="accent6">
                        <a:lumMod val="20000"/>
                        <a:lumOff val="80000"/>
                      </a:schemeClr>
                    </a:solidFill>
                  </a:tcPr>
                </a:tc>
                <a:tc>
                  <a:txBody>
                    <a:bodyPr/>
                    <a:lstStyle/>
                    <a:p>
                      <a:pPr algn="l" fontAlgn="b"/>
                      <a:r>
                        <a:rPr lang="en-GB" sz="900" u="none" strike="noStrike">
                          <a:effectLst/>
                        </a:rPr>
                        <a:t>not decided yet</a:t>
                      </a:r>
                      <a:endParaRPr lang="en-GB" sz="900" b="0" i="0" u="none" strike="noStrike">
                        <a:solidFill>
                          <a:srgbClr val="000000"/>
                        </a:solidFill>
                        <a:effectLst/>
                        <a:latin typeface="Calibri" panose="020F0502020204030204" pitchFamily="34" charset="0"/>
                      </a:endParaRPr>
                    </a:p>
                  </a:txBody>
                  <a:tcPr marL="0" marR="0" marT="0" marB="0" anchor="b">
                    <a:solidFill>
                      <a:schemeClr val="accent6">
                        <a:lumMod val="20000"/>
                        <a:lumOff val="80000"/>
                      </a:schemeClr>
                    </a:solidFill>
                  </a:tcPr>
                </a:tc>
                <a:tc>
                  <a:txBody>
                    <a:bodyPr/>
                    <a:lstStyle/>
                    <a:p>
                      <a:pPr algn="l" fontAlgn="b"/>
                      <a:r>
                        <a:rPr lang="en-GB" sz="900" u="none" strike="noStrike">
                          <a:effectLst/>
                        </a:rPr>
                        <a:t>none</a:t>
                      </a:r>
                      <a:endParaRPr lang="en-GB" sz="900" b="0" i="0" u="none" strike="noStrike">
                        <a:solidFill>
                          <a:srgbClr val="000000"/>
                        </a:solidFill>
                        <a:effectLst/>
                        <a:latin typeface="Calibri" panose="020F0502020204030204" pitchFamily="34" charset="0"/>
                      </a:endParaRPr>
                    </a:p>
                  </a:txBody>
                  <a:tcPr marL="0" marR="0" marT="0" marB="0" anchor="b">
                    <a:solidFill>
                      <a:schemeClr val="accent6">
                        <a:lumMod val="20000"/>
                        <a:lumOff val="80000"/>
                      </a:schemeClr>
                    </a:solidFill>
                  </a:tcPr>
                </a:tc>
                <a:extLst>
                  <a:ext uri="{0D108BD9-81ED-4DB2-BD59-A6C34878D82A}">
                    <a16:rowId xmlns:a16="http://schemas.microsoft.com/office/drawing/2014/main" val="113247055"/>
                  </a:ext>
                </a:extLst>
              </a:tr>
              <a:tr h="150774">
                <a:tc>
                  <a:txBody>
                    <a:bodyPr/>
                    <a:lstStyle/>
                    <a:p>
                      <a:pPr algn="l" fontAlgn="b"/>
                      <a:r>
                        <a:rPr lang="en-GB" sz="900" u="none" strike="noStrike">
                          <a:effectLst/>
                        </a:rPr>
                        <a:t>ESP</a:t>
                      </a:r>
                      <a:endParaRPr lang="en-GB" sz="900" b="0" i="0" u="none" strike="noStrike">
                        <a:solidFill>
                          <a:srgbClr val="000000"/>
                        </a:solidFill>
                        <a:effectLst/>
                        <a:latin typeface="Calibri" panose="020F0502020204030204" pitchFamily="34" charset="0"/>
                      </a:endParaRPr>
                    </a:p>
                  </a:txBody>
                  <a:tcPr marL="0" marR="0" marT="0" marB="0" anchor="b">
                    <a:solidFill>
                      <a:schemeClr val="accent6">
                        <a:lumMod val="20000"/>
                        <a:lumOff val="80000"/>
                      </a:schemeClr>
                    </a:solidFill>
                  </a:tcPr>
                </a:tc>
                <a:tc>
                  <a:txBody>
                    <a:bodyPr/>
                    <a:lstStyle/>
                    <a:p>
                      <a:pPr algn="l" fontAlgn="b"/>
                      <a:r>
                        <a:rPr lang="en-GB" sz="900" u="none" strike="noStrike" dirty="0">
                          <a:effectLst/>
                        </a:rPr>
                        <a:t>0,002mg/m³ </a:t>
                      </a:r>
                      <a:r>
                        <a:rPr lang="en-GB" sz="900" u="none" strike="noStrike" dirty="0" err="1">
                          <a:effectLst/>
                        </a:rPr>
                        <a:t>Resp</a:t>
                      </a:r>
                      <a:endParaRPr lang="en-GB" sz="900" b="0" i="0" u="none" strike="noStrike" dirty="0">
                        <a:solidFill>
                          <a:srgbClr val="000000"/>
                        </a:solidFill>
                        <a:effectLst/>
                        <a:latin typeface="Calibri" panose="020F0502020204030204" pitchFamily="34" charset="0"/>
                      </a:endParaRPr>
                    </a:p>
                  </a:txBody>
                  <a:tcPr marL="0" marR="0" marT="0" marB="0" anchor="b">
                    <a:solidFill>
                      <a:schemeClr val="accent6">
                        <a:lumMod val="20000"/>
                        <a:lumOff val="80000"/>
                      </a:schemeClr>
                    </a:solidFill>
                  </a:tcPr>
                </a:tc>
                <a:tc>
                  <a:txBody>
                    <a:bodyPr/>
                    <a:lstStyle/>
                    <a:p>
                      <a:pPr algn="l" fontAlgn="b"/>
                      <a:r>
                        <a:rPr lang="en-GB" sz="900" u="none" strike="noStrike">
                          <a:effectLst/>
                        </a:rPr>
                        <a:t>0,004mg/m³ Inh</a:t>
                      </a:r>
                      <a:endParaRPr lang="en-GB" sz="900" b="0" i="0" u="none" strike="noStrike">
                        <a:solidFill>
                          <a:srgbClr val="000000"/>
                        </a:solidFill>
                        <a:effectLst/>
                        <a:latin typeface="Calibri" panose="020F0502020204030204" pitchFamily="34" charset="0"/>
                      </a:endParaRPr>
                    </a:p>
                  </a:txBody>
                  <a:tcPr marL="0" marR="0" marT="0" marB="0" anchor="b">
                    <a:solidFill>
                      <a:schemeClr val="accent6">
                        <a:lumMod val="20000"/>
                        <a:lumOff val="80000"/>
                      </a:schemeClr>
                    </a:solidFill>
                  </a:tcPr>
                </a:tc>
                <a:tc>
                  <a:txBody>
                    <a:bodyPr/>
                    <a:lstStyle/>
                    <a:p>
                      <a:pPr algn="l" fontAlgn="b"/>
                      <a:r>
                        <a:rPr lang="en-GB" sz="900" u="none" strike="noStrike">
                          <a:effectLst/>
                        </a:rPr>
                        <a:t>0,001mg/m³ Inh (2027)</a:t>
                      </a:r>
                      <a:endParaRPr lang="en-GB" sz="900" b="0" i="0" u="none" strike="noStrike">
                        <a:solidFill>
                          <a:srgbClr val="000000"/>
                        </a:solidFill>
                        <a:effectLst/>
                        <a:latin typeface="Calibri" panose="020F0502020204030204" pitchFamily="34" charset="0"/>
                      </a:endParaRPr>
                    </a:p>
                  </a:txBody>
                  <a:tcPr marL="0" marR="0" marT="0" marB="0" anchor="b">
                    <a:solidFill>
                      <a:schemeClr val="accent6">
                        <a:lumMod val="20000"/>
                        <a:lumOff val="80000"/>
                      </a:schemeClr>
                    </a:solidFill>
                  </a:tcPr>
                </a:tc>
                <a:tc>
                  <a:txBody>
                    <a:bodyPr/>
                    <a:lstStyle/>
                    <a:p>
                      <a:pPr algn="l" fontAlgn="b"/>
                      <a:r>
                        <a:rPr lang="en-GB" sz="900" u="none" strike="noStrike">
                          <a:effectLst/>
                        </a:rPr>
                        <a:t>0,002 mg Cd/g creat.</a:t>
                      </a:r>
                      <a:endParaRPr lang="en-GB" sz="900" b="0" i="0" u="none" strike="noStrike">
                        <a:solidFill>
                          <a:srgbClr val="000000"/>
                        </a:solidFill>
                        <a:effectLst/>
                        <a:latin typeface="Calibri" panose="020F0502020204030204" pitchFamily="34" charset="0"/>
                      </a:endParaRPr>
                    </a:p>
                  </a:txBody>
                  <a:tcPr marL="0" marR="0" marT="0" marB="0" anchor="b">
                    <a:solidFill>
                      <a:schemeClr val="accent6">
                        <a:lumMod val="20000"/>
                        <a:lumOff val="80000"/>
                      </a:schemeClr>
                    </a:solidFill>
                  </a:tcPr>
                </a:tc>
                <a:extLst>
                  <a:ext uri="{0D108BD9-81ED-4DB2-BD59-A6C34878D82A}">
                    <a16:rowId xmlns:a16="http://schemas.microsoft.com/office/drawing/2014/main" val="3377800026"/>
                  </a:ext>
                </a:extLst>
              </a:tr>
              <a:tr h="309087">
                <a:tc>
                  <a:txBody>
                    <a:bodyPr/>
                    <a:lstStyle/>
                    <a:p>
                      <a:pPr algn="l" fontAlgn="ctr"/>
                      <a:r>
                        <a:rPr lang="en-GB" sz="900" u="none" strike="noStrike">
                          <a:effectLst/>
                        </a:rPr>
                        <a:t>FI</a:t>
                      </a:r>
                      <a:endParaRPr lang="en-GB" sz="900" b="0" i="0" u="none" strike="noStrike">
                        <a:solidFill>
                          <a:srgbClr val="000000"/>
                        </a:solidFill>
                        <a:effectLst/>
                        <a:latin typeface="Calibri" panose="020F0502020204030204" pitchFamily="34" charset="0"/>
                      </a:endParaRPr>
                    </a:p>
                  </a:txBody>
                  <a:tcPr marL="0" marR="0" marT="0" marB="0" anchor="ctr">
                    <a:solidFill>
                      <a:schemeClr val="accent6">
                        <a:lumMod val="20000"/>
                        <a:lumOff val="80000"/>
                      </a:schemeClr>
                    </a:solidFill>
                  </a:tcPr>
                </a:tc>
                <a:tc>
                  <a:txBody>
                    <a:bodyPr/>
                    <a:lstStyle/>
                    <a:p>
                      <a:pPr algn="l" fontAlgn="ctr"/>
                      <a:r>
                        <a:rPr lang="en-GB" sz="900" u="none" strike="noStrike" dirty="0">
                          <a:effectLst/>
                        </a:rPr>
                        <a:t>0,004mg/m³ </a:t>
                      </a:r>
                      <a:r>
                        <a:rPr lang="en-GB" sz="900" u="none" strike="noStrike" dirty="0" err="1">
                          <a:effectLst/>
                        </a:rPr>
                        <a:t>Resp</a:t>
                      </a:r>
                      <a:endParaRPr lang="en-GB" sz="900" b="0" i="0" u="none" strike="noStrike" dirty="0">
                        <a:solidFill>
                          <a:srgbClr val="000000"/>
                        </a:solidFill>
                        <a:effectLst/>
                        <a:latin typeface="Calibri" panose="020F0502020204030204" pitchFamily="34" charset="0"/>
                      </a:endParaRPr>
                    </a:p>
                  </a:txBody>
                  <a:tcPr marL="0" marR="0" marT="0" marB="0" anchor="ctr">
                    <a:solidFill>
                      <a:schemeClr val="accent6">
                        <a:lumMod val="20000"/>
                        <a:lumOff val="80000"/>
                      </a:schemeClr>
                    </a:solidFill>
                  </a:tcPr>
                </a:tc>
                <a:tc>
                  <a:txBody>
                    <a:bodyPr/>
                    <a:lstStyle/>
                    <a:p>
                      <a:pPr algn="l" fontAlgn="ctr"/>
                      <a:r>
                        <a:rPr lang="en-BE" sz="900" u="none" strike="noStrike" dirty="0">
                          <a:effectLst/>
                        </a:rPr>
                        <a:t> </a:t>
                      </a:r>
                      <a:endParaRPr lang="en-BE" sz="900" b="0" i="0" u="none" strike="noStrike" dirty="0">
                        <a:solidFill>
                          <a:srgbClr val="000000"/>
                        </a:solidFill>
                        <a:effectLst/>
                        <a:latin typeface="Calibri" panose="020F0502020204030204" pitchFamily="34" charset="0"/>
                      </a:endParaRPr>
                    </a:p>
                  </a:txBody>
                  <a:tcPr marL="0" marR="0" marT="0" marB="0" anchor="ctr">
                    <a:solidFill>
                      <a:schemeClr val="accent6">
                        <a:lumMod val="20000"/>
                        <a:lumOff val="80000"/>
                      </a:schemeClr>
                    </a:solidFill>
                  </a:tcPr>
                </a:tc>
                <a:tc>
                  <a:txBody>
                    <a:bodyPr/>
                    <a:lstStyle/>
                    <a:p>
                      <a:pPr algn="l" fontAlgn="ctr"/>
                      <a:r>
                        <a:rPr lang="en-BE" sz="900" u="none" strike="noStrike" dirty="0">
                          <a:effectLst/>
                        </a:rPr>
                        <a:t> </a:t>
                      </a:r>
                      <a:endParaRPr lang="en-BE" sz="900" b="0" i="0" u="none" strike="noStrike" dirty="0">
                        <a:solidFill>
                          <a:srgbClr val="000000"/>
                        </a:solidFill>
                        <a:effectLst/>
                        <a:latin typeface="Calibri" panose="020F0502020204030204" pitchFamily="34" charset="0"/>
                      </a:endParaRPr>
                    </a:p>
                  </a:txBody>
                  <a:tcPr marL="0" marR="0" marT="0" marB="0" anchor="ctr">
                    <a:solidFill>
                      <a:schemeClr val="accent6">
                        <a:lumMod val="20000"/>
                        <a:lumOff val="80000"/>
                      </a:schemeClr>
                    </a:solidFill>
                  </a:tcPr>
                </a:tc>
                <a:tc>
                  <a:txBody>
                    <a:bodyPr/>
                    <a:lstStyle/>
                    <a:p>
                      <a:pPr algn="l" fontAlgn="ctr"/>
                      <a:r>
                        <a:rPr lang="en-GB" sz="900" u="none" strike="noStrike">
                          <a:effectLst/>
                        </a:rPr>
                        <a:t>biological action limit value for cadmium in blood 50 nmol/l and urine 20 nmol/l  (corresponds to 5µg Cd/L blood and 2µg Cd/g creatinine)</a:t>
                      </a:r>
                      <a:endParaRPr lang="en-GB" sz="900" b="0" i="0" u="none" strike="noStrike">
                        <a:solidFill>
                          <a:srgbClr val="000000"/>
                        </a:solidFill>
                        <a:effectLst/>
                        <a:latin typeface="Calibri" panose="020F0502020204030204" pitchFamily="34" charset="0"/>
                      </a:endParaRPr>
                    </a:p>
                  </a:txBody>
                  <a:tcPr marL="0" marR="0" marT="0" marB="0" anchor="ctr">
                    <a:solidFill>
                      <a:schemeClr val="accent6">
                        <a:lumMod val="20000"/>
                        <a:lumOff val="80000"/>
                      </a:schemeClr>
                    </a:solidFill>
                  </a:tcPr>
                </a:tc>
                <a:extLst>
                  <a:ext uri="{0D108BD9-81ED-4DB2-BD59-A6C34878D82A}">
                    <a16:rowId xmlns:a16="http://schemas.microsoft.com/office/drawing/2014/main" val="2797189718"/>
                  </a:ext>
                </a:extLst>
              </a:tr>
              <a:tr h="165851">
                <a:tc>
                  <a:txBody>
                    <a:bodyPr/>
                    <a:lstStyle/>
                    <a:p>
                      <a:pPr algn="l" fontAlgn="b"/>
                      <a:r>
                        <a:rPr lang="en-GB" sz="900" u="none" strike="noStrike">
                          <a:effectLst/>
                        </a:rPr>
                        <a:t>FR</a:t>
                      </a:r>
                      <a:endParaRPr lang="en-GB" sz="900" b="0" i="0" u="none" strike="noStrike">
                        <a:solidFill>
                          <a:srgbClr val="000000"/>
                        </a:solidFill>
                        <a:effectLst/>
                        <a:latin typeface="Calibri" panose="020F0502020204030204" pitchFamily="34" charset="0"/>
                      </a:endParaRPr>
                    </a:p>
                  </a:txBody>
                  <a:tcPr marL="0" marR="0" marT="0" marB="0" anchor="b">
                    <a:solidFill>
                      <a:schemeClr val="accent6">
                        <a:lumMod val="20000"/>
                        <a:lumOff val="80000"/>
                      </a:schemeClr>
                    </a:solidFill>
                  </a:tcPr>
                </a:tc>
                <a:tc>
                  <a:txBody>
                    <a:bodyPr/>
                    <a:lstStyle/>
                    <a:p>
                      <a:pPr algn="l" fontAlgn="b"/>
                      <a:r>
                        <a:rPr lang="en-BE" sz="900" u="none" strike="noStrike" dirty="0">
                          <a:effectLst/>
                        </a:rPr>
                        <a:t> </a:t>
                      </a:r>
                      <a:endParaRPr lang="en-BE" sz="900" b="0" i="0" u="none" strike="noStrike" dirty="0">
                        <a:solidFill>
                          <a:srgbClr val="000000"/>
                        </a:solidFill>
                        <a:effectLst/>
                        <a:latin typeface="Calibri" panose="020F0502020204030204" pitchFamily="34" charset="0"/>
                      </a:endParaRPr>
                    </a:p>
                  </a:txBody>
                  <a:tcPr marL="0" marR="0" marT="0" marB="0" anchor="b">
                    <a:solidFill>
                      <a:schemeClr val="accent6">
                        <a:lumMod val="20000"/>
                        <a:lumOff val="80000"/>
                      </a:schemeClr>
                    </a:solidFill>
                  </a:tcPr>
                </a:tc>
                <a:tc>
                  <a:txBody>
                    <a:bodyPr/>
                    <a:lstStyle/>
                    <a:p>
                      <a:pPr algn="l" fontAlgn="b"/>
                      <a:r>
                        <a:rPr lang="en-GB" sz="900" u="none" strike="noStrike" dirty="0">
                          <a:effectLst/>
                        </a:rPr>
                        <a:t>0,004mg/m³ </a:t>
                      </a:r>
                      <a:r>
                        <a:rPr lang="en-GB" sz="900" u="none" strike="noStrike" dirty="0" err="1">
                          <a:effectLst/>
                        </a:rPr>
                        <a:t>Inh</a:t>
                      </a:r>
                      <a:endParaRPr lang="en-GB" sz="900" b="0" i="0" u="none" strike="noStrike" dirty="0">
                        <a:solidFill>
                          <a:srgbClr val="000000"/>
                        </a:solidFill>
                        <a:effectLst/>
                        <a:latin typeface="Calibri" panose="020F0502020204030204" pitchFamily="34" charset="0"/>
                      </a:endParaRPr>
                    </a:p>
                  </a:txBody>
                  <a:tcPr marL="0" marR="0" marT="0" marB="0" anchor="b">
                    <a:solidFill>
                      <a:schemeClr val="accent6">
                        <a:lumMod val="20000"/>
                        <a:lumOff val="80000"/>
                      </a:schemeClr>
                    </a:solidFill>
                  </a:tcPr>
                </a:tc>
                <a:tc>
                  <a:txBody>
                    <a:bodyPr/>
                    <a:lstStyle/>
                    <a:p>
                      <a:pPr algn="l" fontAlgn="b"/>
                      <a:r>
                        <a:rPr lang="en-GB" sz="900" u="none" strike="noStrike">
                          <a:effectLst/>
                        </a:rPr>
                        <a:t>0,001mg/m³ Inh (2027)</a:t>
                      </a:r>
                      <a:endParaRPr lang="en-GB" sz="900" b="0" i="0" u="none" strike="noStrike">
                        <a:solidFill>
                          <a:srgbClr val="000000"/>
                        </a:solidFill>
                        <a:effectLst/>
                        <a:latin typeface="Calibri" panose="020F0502020204030204" pitchFamily="34" charset="0"/>
                      </a:endParaRPr>
                    </a:p>
                  </a:txBody>
                  <a:tcPr marL="0" marR="0" marT="0" marB="0" anchor="b">
                    <a:solidFill>
                      <a:schemeClr val="accent6">
                        <a:lumMod val="20000"/>
                        <a:lumOff val="80000"/>
                      </a:schemeClr>
                    </a:solidFill>
                  </a:tcPr>
                </a:tc>
                <a:tc>
                  <a:txBody>
                    <a:bodyPr/>
                    <a:lstStyle/>
                    <a:p>
                      <a:pPr algn="l" fontAlgn="b"/>
                      <a:r>
                        <a:rPr lang="en-BE" sz="900" u="none" strike="noStrike">
                          <a:effectLst/>
                        </a:rPr>
                        <a:t> </a:t>
                      </a:r>
                      <a:endParaRPr lang="en-BE" sz="900" b="0" i="0" u="none" strike="noStrike">
                        <a:solidFill>
                          <a:srgbClr val="000000"/>
                        </a:solidFill>
                        <a:effectLst/>
                        <a:latin typeface="Calibri" panose="020F0502020204030204" pitchFamily="34" charset="0"/>
                      </a:endParaRPr>
                    </a:p>
                  </a:txBody>
                  <a:tcPr marL="0" marR="0" marT="0" marB="0" anchor="b">
                    <a:solidFill>
                      <a:schemeClr val="accent6">
                        <a:lumMod val="20000"/>
                        <a:lumOff val="80000"/>
                      </a:schemeClr>
                    </a:solidFill>
                  </a:tcPr>
                </a:tc>
                <a:extLst>
                  <a:ext uri="{0D108BD9-81ED-4DB2-BD59-A6C34878D82A}">
                    <a16:rowId xmlns:a16="http://schemas.microsoft.com/office/drawing/2014/main" val="1475878243"/>
                  </a:ext>
                </a:extLst>
              </a:tr>
              <a:tr h="165851">
                <a:tc>
                  <a:txBody>
                    <a:bodyPr/>
                    <a:lstStyle/>
                    <a:p>
                      <a:pPr algn="l" fontAlgn="b"/>
                      <a:r>
                        <a:rPr lang="en-BE" sz="900" u="none" strike="noStrike">
                          <a:effectLst/>
                        </a:rPr>
                        <a:t> </a:t>
                      </a:r>
                      <a:endParaRPr lang="en-BE" sz="900" b="0" i="0" u="none" strike="noStrike">
                        <a:solidFill>
                          <a:srgbClr val="000000"/>
                        </a:solidFill>
                        <a:effectLst/>
                        <a:latin typeface="Calibri" panose="020F0502020204030204" pitchFamily="34" charset="0"/>
                      </a:endParaRPr>
                    </a:p>
                  </a:txBody>
                  <a:tcPr marL="0" marR="0" marT="0" marB="0" anchor="b">
                    <a:solidFill>
                      <a:schemeClr val="accent6">
                        <a:lumMod val="20000"/>
                        <a:lumOff val="80000"/>
                      </a:schemeClr>
                    </a:solidFill>
                  </a:tcPr>
                </a:tc>
                <a:tc>
                  <a:txBody>
                    <a:bodyPr/>
                    <a:lstStyle/>
                    <a:p>
                      <a:pPr algn="l" fontAlgn="b"/>
                      <a:r>
                        <a:rPr lang="en-GB" sz="900" u="none" strike="noStrike">
                          <a:effectLst/>
                        </a:rPr>
                        <a:t>0,004mg/m³ Resp</a:t>
                      </a:r>
                      <a:endParaRPr lang="en-GB" sz="900" b="0" i="0" u="none" strike="noStrike">
                        <a:solidFill>
                          <a:srgbClr val="000000"/>
                        </a:solidFill>
                        <a:effectLst/>
                        <a:latin typeface="Calibri" panose="020F0502020204030204" pitchFamily="34" charset="0"/>
                      </a:endParaRPr>
                    </a:p>
                  </a:txBody>
                  <a:tcPr marL="0" marR="0" marT="0" marB="0" anchor="b">
                    <a:solidFill>
                      <a:schemeClr val="accent6">
                        <a:lumMod val="20000"/>
                        <a:lumOff val="80000"/>
                      </a:schemeClr>
                    </a:solidFill>
                  </a:tcPr>
                </a:tc>
                <a:tc>
                  <a:txBody>
                    <a:bodyPr/>
                    <a:lstStyle/>
                    <a:p>
                      <a:pPr algn="l" fontAlgn="b"/>
                      <a:r>
                        <a:rPr lang="en-BE" sz="900" u="none" strike="noStrike" dirty="0">
                          <a:effectLst/>
                        </a:rPr>
                        <a:t> </a:t>
                      </a:r>
                      <a:endParaRPr lang="en-BE" sz="900" b="0" i="0" u="none" strike="noStrike" dirty="0">
                        <a:solidFill>
                          <a:srgbClr val="000000"/>
                        </a:solidFill>
                        <a:effectLst/>
                        <a:latin typeface="Calibri" panose="020F0502020204030204" pitchFamily="34" charset="0"/>
                      </a:endParaRPr>
                    </a:p>
                  </a:txBody>
                  <a:tcPr marL="0" marR="0" marT="0" marB="0" anchor="b">
                    <a:solidFill>
                      <a:schemeClr val="accent6">
                        <a:lumMod val="20000"/>
                        <a:lumOff val="80000"/>
                      </a:schemeClr>
                    </a:solidFill>
                  </a:tcPr>
                </a:tc>
                <a:tc>
                  <a:txBody>
                    <a:bodyPr/>
                    <a:lstStyle/>
                    <a:p>
                      <a:pPr algn="l" fontAlgn="b"/>
                      <a:r>
                        <a:rPr lang="en-BE" sz="900" u="none" strike="noStrike">
                          <a:effectLst/>
                        </a:rPr>
                        <a:t> </a:t>
                      </a:r>
                      <a:endParaRPr lang="en-BE" sz="900" b="0" i="0" u="none" strike="noStrike">
                        <a:solidFill>
                          <a:srgbClr val="000000"/>
                        </a:solidFill>
                        <a:effectLst/>
                        <a:latin typeface="Calibri" panose="020F0502020204030204" pitchFamily="34" charset="0"/>
                      </a:endParaRPr>
                    </a:p>
                  </a:txBody>
                  <a:tcPr marL="0" marR="0" marT="0" marB="0" anchor="b">
                    <a:solidFill>
                      <a:schemeClr val="accent6">
                        <a:lumMod val="20000"/>
                        <a:lumOff val="80000"/>
                      </a:schemeClr>
                    </a:solidFill>
                  </a:tcPr>
                </a:tc>
                <a:tc>
                  <a:txBody>
                    <a:bodyPr/>
                    <a:lstStyle/>
                    <a:p>
                      <a:pPr algn="l" fontAlgn="b"/>
                      <a:r>
                        <a:rPr lang="en-GB" sz="900" u="none" strike="noStrike">
                          <a:effectLst/>
                        </a:rPr>
                        <a:t>0,002 mg Cd/g creat.</a:t>
                      </a:r>
                      <a:endParaRPr lang="en-GB" sz="900" b="0" i="0" u="none" strike="noStrike">
                        <a:solidFill>
                          <a:srgbClr val="000000"/>
                        </a:solidFill>
                        <a:effectLst/>
                        <a:latin typeface="Calibri" panose="020F0502020204030204" pitchFamily="34" charset="0"/>
                      </a:endParaRPr>
                    </a:p>
                  </a:txBody>
                  <a:tcPr marL="0" marR="0" marT="0" marB="0" anchor="b">
                    <a:solidFill>
                      <a:schemeClr val="accent6">
                        <a:lumMod val="20000"/>
                        <a:lumOff val="80000"/>
                      </a:schemeClr>
                    </a:solidFill>
                  </a:tcPr>
                </a:tc>
                <a:extLst>
                  <a:ext uri="{0D108BD9-81ED-4DB2-BD59-A6C34878D82A}">
                    <a16:rowId xmlns:a16="http://schemas.microsoft.com/office/drawing/2014/main" val="2516887720"/>
                  </a:ext>
                </a:extLst>
              </a:tr>
              <a:tr h="150774">
                <a:tc>
                  <a:txBody>
                    <a:bodyPr/>
                    <a:lstStyle/>
                    <a:p>
                      <a:pPr algn="l" fontAlgn="b"/>
                      <a:r>
                        <a:rPr lang="en-GB" sz="900" u="none" strike="noStrike">
                          <a:effectLst/>
                        </a:rPr>
                        <a:t>IT</a:t>
                      </a:r>
                      <a:endParaRPr lang="en-GB" sz="900" b="0" i="0" u="none" strike="noStrike">
                        <a:solidFill>
                          <a:srgbClr val="000000"/>
                        </a:solidFill>
                        <a:effectLst/>
                        <a:latin typeface="Calibri" panose="020F0502020204030204" pitchFamily="34" charset="0"/>
                      </a:endParaRPr>
                    </a:p>
                  </a:txBody>
                  <a:tcPr marL="0" marR="0" marT="0" marB="0" anchor="b">
                    <a:solidFill>
                      <a:schemeClr val="accent6">
                        <a:lumMod val="20000"/>
                        <a:lumOff val="80000"/>
                      </a:schemeClr>
                    </a:solidFill>
                  </a:tcPr>
                </a:tc>
                <a:tc>
                  <a:txBody>
                    <a:bodyPr/>
                    <a:lstStyle/>
                    <a:p>
                      <a:pPr algn="l" fontAlgn="b"/>
                      <a:r>
                        <a:rPr lang="en-BE" sz="900" u="none" strike="noStrike">
                          <a:effectLst/>
                        </a:rPr>
                        <a:t> </a:t>
                      </a:r>
                      <a:endParaRPr lang="en-BE" sz="900" b="0" i="0" u="none" strike="noStrike">
                        <a:solidFill>
                          <a:srgbClr val="000000"/>
                        </a:solidFill>
                        <a:effectLst/>
                        <a:latin typeface="Calibri" panose="020F0502020204030204" pitchFamily="34" charset="0"/>
                      </a:endParaRPr>
                    </a:p>
                  </a:txBody>
                  <a:tcPr marL="0" marR="0" marT="0" marB="0" anchor="b">
                    <a:solidFill>
                      <a:schemeClr val="accent6">
                        <a:lumMod val="20000"/>
                        <a:lumOff val="80000"/>
                      </a:schemeClr>
                    </a:solidFill>
                  </a:tcPr>
                </a:tc>
                <a:tc>
                  <a:txBody>
                    <a:bodyPr/>
                    <a:lstStyle/>
                    <a:p>
                      <a:pPr algn="l" fontAlgn="b"/>
                      <a:r>
                        <a:rPr lang="en-GB" sz="900" u="none" strike="noStrike" dirty="0">
                          <a:effectLst/>
                        </a:rPr>
                        <a:t>0,004mg/m³ </a:t>
                      </a:r>
                      <a:r>
                        <a:rPr lang="en-GB" sz="900" u="none" strike="noStrike" dirty="0" err="1">
                          <a:effectLst/>
                        </a:rPr>
                        <a:t>Inh</a:t>
                      </a:r>
                      <a:endParaRPr lang="en-GB" sz="900" b="0" i="0" u="none" strike="noStrike" dirty="0">
                        <a:solidFill>
                          <a:srgbClr val="000000"/>
                        </a:solidFill>
                        <a:effectLst/>
                        <a:latin typeface="Calibri" panose="020F0502020204030204" pitchFamily="34" charset="0"/>
                      </a:endParaRPr>
                    </a:p>
                  </a:txBody>
                  <a:tcPr marL="0" marR="0" marT="0" marB="0" anchor="b">
                    <a:solidFill>
                      <a:schemeClr val="accent6">
                        <a:lumMod val="20000"/>
                        <a:lumOff val="80000"/>
                      </a:schemeClr>
                    </a:solidFill>
                  </a:tcPr>
                </a:tc>
                <a:tc>
                  <a:txBody>
                    <a:bodyPr/>
                    <a:lstStyle/>
                    <a:p>
                      <a:pPr algn="l" fontAlgn="b"/>
                      <a:r>
                        <a:rPr lang="en-GB" sz="900" u="none" strike="noStrike">
                          <a:effectLst/>
                        </a:rPr>
                        <a:t>0,001mg/m³ Inh (2027)</a:t>
                      </a:r>
                      <a:endParaRPr lang="en-GB" sz="900" b="0" i="0" u="none" strike="noStrike">
                        <a:solidFill>
                          <a:srgbClr val="000000"/>
                        </a:solidFill>
                        <a:effectLst/>
                        <a:latin typeface="Calibri" panose="020F0502020204030204" pitchFamily="34" charset="0"/>
                      </a:endParaRPr>
                    </a:p>
                  </a:txBody>
                  <a:tcPr marL="0" marR="0" marT="0" marB="0" anchor="b">
                    <a:solidFill>
                      <a:schemeClr val="accent6">
                        <a:lumMod val="20000"/>
                        <a:lumOff val="80000"/>
                      </a:schemeClr>
                    </a:solidFill>
                  </a:tcPr>
                </a:tc>
                <a:tc>
                  <a:txBody>
                    <a:bodyPr/>
                    <a:lstStyle/>
                    <a:p>
                      <a:pPr algn="l" fontAlgn="b"/>
                      <a:r>
                        <a:rPr lang="en-GB" sz="900" u="none" strike="noStrike">
                          <a:effectLst/>
                        </a:rPr>
                        <a:t>none</a:t>
                      </a:r>
                      <a:endParaRPr lang="en-GB" sz="900" b="0" i="0" u="none" strike="noStrike">
                        <a:solidFill>
                          <a:srgbClr val="000000"/>
                        </a:solidFill>
                        <a:effectLst/>
                        <a:latin typeface="Calibri" panose="020F0502020204030204" pitchFamily="34" charset="0"/>
                      </a:endParaRPr>
                    </a:p>
                  </a:txBody>
                  <a:tcPr marL="0" marR="0" marT="0" marB="0" anchor="b">
                    <a:solidFill>
                      <a:schemeClr val="accent6">
                        <a:lumMod val="20000"/>
                        <a:lumOff val="80000"/>
                      </a:schemeClr>
                    </a:solidFill>
                  </a:tcPr>
                </a:tc>
                <a:extLst>
                  <a:ext uri="{0D108BD9-81ED-4DB2-BD59-A6C34878D82A}">
                    <a16:rowId xmlns:a16="http://schemas.microsoft.com/office/drawing/2014/main" val="1829818166"/>
                  </a:ext>
                </a:extLst>
              </a:tr>
              <a:tr h="150774">
                <a:tc>
                  <a:txBody>
                    <a:bodyPr/>
                    <a:lstStyle/>
                    <a:p>
                      <a:pPr algn="l" fontAlgn="b"/>
                      <a:r>
                        <a:rPr lang="en-GB" sz="900" u="none" strike="noStrike">
                          <a:effectLst/>
                        </a:rPr>
                        <a:t>NL</a:t>
                      </a:r>
                      <a:endParaRPr lang="en-GB" sz="900" b="0" i="0" u="none" strike="noStrike">
                        <a:solidFill>
                          <a:srgbClr val="000000"/>
                        </a:solidFill>
                        <a:effectLst/>
                        <a:latin typeface="Calibri" panose="020F0502020204030204" pitchFamily="34" charset="0"/>
                      </a:endParaRPr>
                    </a:p>
                  </a:txBody>
                  <a:tcPr marL="0" marR="0" marT="0" marB="0" anchor="b">
                    <a:solidFill>
                      <a:schemeClr val="accent6">
                        <a:lumMod val="20000"/>
                        <a:lumOff val="80000"/>
                      </a:schemeClr>
                    </a:solidFill>
                  </a:tcPr>
                </a:tc>
                <a:tc>
                  <a:txBody>
                    <a:bodyPr/>
                    <a:lstStyle/>
                    <a:p>
                      <a:pPr algn="l" fontAlgn="b"/>
                      <a:r>
                        <a:rPr lang="en-GB" sz="900" u="none" strike="noStrike">
                          <a:effectLst/>
                        </a:rPr>
                        <a:t>0,004mg/m³ (Resp.?)</a:t>
                      </a:r>
                      <a:endParaRPr lang="en-GB" sz="900" b="0" i="0" u="none" strike="noStrike">
                        <a:solidFill>
                          <a:srgbClr val="000000"/>
                        </a:solidFill>
                        <a:effectLst/>
                        <a:latin typeface="Calibri" panose="020F0502020204030204" pitchFamily="34" charset="0"/>
                      </a:endParaRPr>
                    </a:p>
                  </a:txBody>
                  <a:tcPr marL="0" marR="0" marT="0" marB="0" anchor="b">
                    <a:solidFill>
                      <a:schemeClr val="accent6">
                        <a:lumMod val="20000"/>
                        <a:lumOff val="80000"/>
                      </a:schemeClr>
                    </a:solidFill>
                  </a:tcPr>
                </a:tc>
                <a:tc>
                  <a:txBody>
                    <a:bodyPr/>
                    <a:lstStyle/>
                    <a:p>
                      <a:pPr algn="l" fontAlgn="b"/>
                      <a:r>
                        <a:rPr lang="en-BE" sz="900" u="none" strike="noStrike">
                          <a:effectLst/>
                        </a:rPr>
                        <a:t> </a:t>
                      </a:r>
                      <a:endParaRPr lang="en-BE" sz="900" b="0" i="0" u="none" strike="noStrike">
                        <a:solidFill>
                          <a:srgbClr val="000000"/>
                        </a:solidFill>
                        <a:effectLst/>
                        <a:latin typeface="Calibri" panose="020F0502020204030204" pitchFamily="34" charset="0"/>
                      </a:endParaRPr>
                    </a:p>
                  </a:txBody>
                  <a:tcPr marL="0" marR="0" marT="0" marB="0" anchor="b">
                    <a:solidFill>
                      <a:schemeClr val="accent6">
                        <a:lumMod val="20000"/>
                        <a:lumOff val="80000"/>
                      </a:schemeClr>
                    </a:solidFill>
                  </a:tcPr>
                </a:tc>
                <a:tc>
                  <a:txBody>
                    <a:bodyPr/>
                    <a:lstStyle/>
                    <a:p>
                      <a:pPr algn="l" fontAlgn="b"/>
                      <a:r>
                        <a:rPr lang="en-GB" sz="900" u="none" strike="noStrike" dirty="0">
                          <a:effectLst/>
                        </a:rPr>
                        <a:t>0,001mg/m³ </a:t>
                      </a:r>
                      <a:r>
                        <a:rPr lang="en-GB" sz="900" u="none" strike="noStrike" dirty="0" err="1">
                          <a:effectLst/>
                        </a:rPr>
                        <a:t>Inh</a:t>
                      </a:r>
                      <a:r>
                        <a:rPr lang="en-GB" sz="900" u="none" strike="noStrike" dirty="0">
                          <a:effectLst/>
                        </a:rPr>
                        <a:t> (2027) likely but not decided yet.</a:t>
                      </a:r>
                      <a:endParaRPr lang="en-GB" sz="900" b="0" i="0" u="none" strike="noStrike" dirty="0">
                        <a:solidFill>
                          <a:srgbClr val="000000"/>
                        </a:solidFill>
                        <a:effectLst/>
                        <a:latin typeface="Calibri" panose="020F0502020204030204" pitchFamily="34" charset="0"/>
                      </a:endParaRPr>
                    </a:p>
                  </a:txBody>
                  <a:tcPr marL="0" marR="0" marT="0" marB="0" anchor="b">
                    <a:solidFill>
                      <a:schemeClr val="accent6">
                        <a:lumMod val="20000"/>
                        <a:lumOff val="80000"/>
                      </a:schemeClr>
                    </a:solidFill>
                  </a:tcPr>
                </a:tc>
                <a:tc>
                  <a:txBody>
                    <a:bodyPr/>
                    <a:lstStyle/>
                    <a:p>
                      <a:pPr algn="l" fontAlgn="b"/>
                      <a:r>
                        <a:rPr lang="en-GB" sz="900" u="none" strike="noStrike">
                          <a:effectLst/>
                        </a:rPr>
                        <a:t>0,002 mg Cd/g creat. Recommended</a:t>
                      </a:r>
                      <a:endParaRPr lang="en-GB" sz="900" b="0" i="0" u="none" strike="noStrike">
                        <a:solidFill>
                          <a:srgbClr val="000000"/>
                        </a:solidFill>
                        <a:effectLst/>
                        <a:latin typeface="Calibri" panose="020F0502020204030204" pitchFamily="34" charset="0"/>
                      </a:endParaRPr>
                    </a:p>
                  </a:txBody>
                  <a:tcPr marL="0" marR="0" marT="0" marB="0" anchor="b">
                    <a:solidFill>
                      <a:schemeClr val="accent6">
                        <a:lumMod val="20000"/>
                        <a:lumOff val="80000"/>
                      </a:schemeClr>
                    </a:solidFill>
                  </a:tcPr>
                </a:tc>
                <a:extLst>
                  <a:ext uri="{0D108BD9-81ED-4DB2-BD59-A6C34878D82A}">
                    <a16:rowId xmlns:a16="http://schemas.microsoft.com/office/drawing/2014/main" val="686720807"/>
                  </a:ext>
                </a:extLst>
              </a:tr>
              <a:tr h="150774">
                <a:tc>
                  <a:txBody>
                    <a:bodyPr/>
                    <a:lstStyle/>
                    <a:p>
                      <a:pPr algn="l" fontAlgn="b"/>
                      <a:r>
                        <a:rPr lang="en-GB" sz="900" u="none" strike="noStrike">
                          <a:effectLst/>
                        </a:rPr>
                        <a:t>NO</a:t>
                      </a:r>
                      <a:endParaRPr lang="en-GB" sz="900" b="0" i="0" u="none" strike="noStrike">
                        <a:solidFill>
                          <a:srgbClr val="000000"/>
                        </a:solidFill>
                        <a:effectLst/>
                        <a:latin typeface="Calibri" panose="020F0502020204030204" pitchFamily="34" charset="0"/>
                      </a:endParaRPr>
                    </a:p>
                  </a:txBody>
                  <a:tcPr marL="0" marR="0" marT="0" marB="0" anchor="b">
                    <a:solidFill>
                      <a:schemeClr val="accent6">
                        <a:lumMod val="20000"/>
                        <a:lumOff val="80000"/>
                      </a:schemeClr>
                    </a:solidFill>
                  </a:tcPr>
                </a:tc>
                <a:tc>
                  <a:txBody>
                    <a:bodyPr/>
                    <a:lstStyle/>
                    <a:p>
                      <a:pPr algn="l" fontAlgn="b"/>
                      <a:r>
                        <a:rPr lang="en-GB" sz="900" u="none" strike="noStrike">
                          <a:effectLst/>
                        </a:rPr>
                        <a:t>0,001mg/m³ Resp</a:t>
                      </a:r>
                      <a:endParaRPr lang="en-GB" sz="900" b="0" i="0" u="none" strike="noStrike">
                        <a:solidFill>
                          <a:srgbClr val="000000"/>
                        </a:solidFill>
                        <a:effectLst/>
                        <a:latin typeface="Calibri" panose="020F0502020204030204" pitchFamily="34" charset="0"/>
                      </a:endParaRPr>
                    </a:p>
                  </a:txBody>
                  <a:tcPr marL="0" marR="0" marT="0" marB="0" anchor="b">
                    <a:solidFill>
                      <a:schemeClr val="accent6">
                        <a:lumMod val="20000"/>
                        <a:lumOff val="80000"/>
                      </a:schemeClr>
                    </a:solidFill>
                  </a:tcPr>
                </a:tc>
                <a:tc>
                  <a:txBody>
                    <a:bodyPr/>
                    <a:lstStyle/>
                    <a:p>
                      <a:pPr algn="l" fontAlgn="b"/>
                      <a:r>
                        <a:rPr lang="en-BE" sz="900" u="none" strike="noStrike" dirty="0">
                          <a:effectLst/>
                        </a:rPr>
                        <a:t> </a:t>
                      </a:r>
                      <a:endParaRPr lang="en-BE" sz="900" b="0" i="0" u="none" strike="noStrike" dirty="0">
                        <a:solidFill>
                          <a:srgbClr val="000000"/>
                        </a:solidFill>
                        <a:effectLst/>
                        <a:latin typeface="Calibri" panose="020F0502020204030204" pitchFamily="34" charset="0"/>
                      </a:endParaRPr>
                    </a:p>
                  </a:txBody>
                  <a:tcPr marL="0" marR="0" marT="0" marB="0" anchor="b">
                    <a:solidFill>
                      <a:schemeClr val="accent6">
                        <a:lumMod val="20000"/>
                        <a:lumOff val="80000"/>
                      </a:schemeClr>
                    </a:solidFill>
                  </a:tcPr>
                </a:tc>
                <a:tc>
                  <a:txBody>
                    <a:bodyPr/>
                    <a:lstStyle/>
                    <a:p>
                      <a:pPr algn="l" fontAlgn="b"/>
                      <a:r>
                        <a:rPr lang="en-BE" sz="900" u="none" strike="noStrike" dirty="0">
                          <a:effectLst/>
                        </a:rPr>
                        <a:t> </a:t>
                      </a:r>
                      <a:endParaRPr lang="en-BE" sz="900" b="0" i="0" u="none" strike="noStrike" dirty="0">
                        <a:solidFill>
                          <a:srgbClr val="000000"/>
                        </a:solidFill>
                        <a:effectLst/>
                        <a:latin typeface="Calibri" panose="020F0502020204030204" pitchFamily="34" charset="0"/>
                      </a:endParaRPr>
                    </a:p>
                  </a:txBody>
                  <a:tcPr marL="0" marR="0" marT="0" marB="0" anchor="b">
                    <a:solidFill>
                      <a:schemeClr val="accent6">
                        <a:lumMod val="20000"/>
                        <a:lumOff val="80000"/>
                      </a:schemeClr>
                    </a:solidFill>
                  </a:tcPr>
                </a:tc>
                <a:tc>
                  <a:txBody>
                    <a:bodyPr/>
                    <a:lstStyle/>
                    <a:p>
                      <a:pPr algn="l" fontAlgn="b"/>
                      <a:r>
                        <a:rPr lang="en-GB" sz="900" u="none" strike="noStrike">
                          <a:effectLst/>
                        </a:rPr>
                        <a:t>none</a:t>
                      </a:r>
                      <a:endParaRPr lang="en-GB" sz="900" b="0" i="0" u="none" strike="noStrike">
                        <a:solidFill>
                          <a:srgbClr val="000000"/>
                        </a:solidFill>
                        <a:effectLst/>
                        <a:latin typeface="Calibri" panose="020F0502020204030204" pitchFamily="34" charset="0"/>
                      </a:endParaRPr>
                    </a:p>
                  </a:txBody>
                  <a:tcPr marL="0" marR="0" marT="0" marB="0" anchor="b">
                    <a:solidFill>
                      <a:schemeClr val="accent6">
                        <a:lumMod val="20000"/>
                        <a:lumOff val="80000"/>
                      </a:schemeClr>
                    </a:solidFill>
                  </a:tcPr>
                </a:tc>
                <a:extLst>
                  <a:ext uri="{0D108BD9-81ED-4DB2-BD59-A6C34878D82A}">
                    <a16:rowId xmlns:a16="http://schemas.microsoft.com/office/drawing/2014/main" val="3200763505"/>
                  </a:ext>
                </a:extLst>
              </a:tr>
              <a:tr h="150774">
                <a:tc>
                  <a:txBody>
                    <a:bodyPr/>
                    <a:lstStyle/>
                    <a:p>
                      <a:pPr algn="l" fontAlgn="b"/>
                      <a:r>
                        <a:rPr lang="en-GB" sz="900" u="none" strike="noStrike">
                          <a:effectLst/>
                        </a:rPr>
                        <a:t>PL</a:t>
                      </a:r>
                      <a:endParaRPr lang="en-GB" sz="900" b="0" i="0" u="none" strike="noStrike">
                        <a:solidFill>
                          <a:srgbClr val="000000"/>
                        </a:solidFill>
                        <a:effectLst/>
                        <a:latin typeface="Calibri" panose="020F0502020204030204" pitchFamily="34" charset="0"/>
                      </a:endParaRPr>
                    </a:p>
                  </a:txBody>
                  <a:tcPr marL="0" marR="0" marT="0" marB="0" anchor="b">
                    <a:solidFill>
                      <a:schemeClr val="accent6">
                        <a:lumMod val="20000"/>
                        <a:lumOff val="80000"/>
                      </a:schemeClr>
                    </a:solidFill>
                  </a:tcPr>
                </a:tc>
                <a:tc>
                  <a:txBody>
                    <a:bodyPr/>
                    <a:lstStyle/>
                    <a:p>
                      <a:pPr algn="l" fontAlgn="b"/>
                      <a:r>
                        <a:rPr lang="en-BE" sz="900" u="none" strike="noStrike">
                          <a:effectLst/>
                        </a:rPr>
                        <a:t> </a:t>
                      </a:r>
                      <a:endParaRPr lang="en-BE" sz="900" b="0" i="0" u="none" strike="noStrike">
                        <a:solidFill>
                          <a:srgbClr val="000000"/>
                        </a:solidFill>
                        <a:effectLst/>
                        <a:latin typeface="Calibri" panose="020F0502020204030204" pitchFamily="34" charset="0"/>
                      </a:endParaRPr>
                    </a:p>
                  </a:txBody>
                  <a:tcPr marL="0" marR="0" marT="0" marB="0" anchor="b">
                    <a:solidFill>
                      <a:schemeClr val="accent6">
                        <a:lumMod val="20000"/>
                        <a:lumOff val="80000"/>
                      </a:schemeClr>
                    </a:solidFill>
                  </a:tcPr>
                </a:tc>
                <a:tc>
                  <a:txBody>
                    <a:bodyPr/>
                    <a:lstStyle/>
                    <a:p>
                      <a:pPr algn="l" fontAlgn="b"/>
                      <a:r>
                        <a:rPr lang="en-GB" sz="900" u="none" strike="noStrike">
                          <a:effectLst/>
                        </a:rPr>
                        <a:t>0,004mg/m³ Inh</a:t>
                      </a:r>
                      <a:endParaRPr lang="en-GB" sz="900" b="0" i="0" u="none" strike="noStrike">
                        <a:solidFill>
                          <a:srgbClr val="000000"/>
                        </a:solidFill>
                        <a:effectLst/>
                        <a:latin typeface="Calibri" panose="020F0502020204030204" pitchFamily="34" charset="0"/>
                      </a:endParaRPr>
                    </a:p>
                  </a:txBody>
                  <a:tcPr marL="0" marR="0" marT="0" marB="0" anchor="b">
                    <a:solidFill>
                      <a:schemeClr val="accent6">
                        <a:lumMod val="20000"/>
                        <a:lumOff val="80000"/>
                      </a:schemeClr>
                    </a:solidFill>
                  </a:tcPr>
                </a:tc>
                <a:tc>
                  <a:txBody>
                    <a:bodyPr/>
                    <a:lstStyle/>
                    <a:p>
                      <a:pPr algn="l" fontAlgn="b"/>
                      <a:r>
                        <a:rPr lang="en-GB" sz="900" u="none" strike="noStrike" dirty="0">
                          <a:effectLst/>
                        </a:rPr>
                        <a:t>0,001mg/m³ </a:t>
                      </a:r>
                      <a:r>
                        <a:rPr lang="en-GB" sz="900" u="none" strike="noStrike" dirty="0" err="1">
                          <a:effectLst/>
                        </a:rPr>
                        <a:t>Inh</a:t>
                      </a:r>
                      <a:r>
                        <a:rPr lang="en-GB" sz="900" u="none" strike="noStrike" dirty="0">
                          <a:effectLst/>
                        </a:rPr>
                        <a:t> (2027)</a:t>
                      </a:r>
                      <a:endParaRPr lang="en-GB" sz="900" b="0" i="0" u="none" strike="noStrike" dirty="0">
                        <a:solidFill>
                          <a:srgbClr val="000000"/>
                        </a:solidFill>
                        <a:effectLst/>
                        <a:latin typeface="Calibri" panose="020F0502020204030204" pitchFamily="34" charset="0"/>
                      </a:endParaRPr>
                    </a:p>
                  </a:txBody>
                  <a:tcPr marL="0" marR="0" marT="0" marB="0" anchor="b">
                    <a:solidFill>
                      <a:schemeClr val="accent6">
                        <a:lumMod val="20000"/>
                        <a:lumOff val="80000"/>
                      </a:schemeClr>
                    </a:solidFill>
                  </a:tcPr>
                </a:tc>
                <a:tc>
                  <a:txBody>
                    <a:bodyPr/>
                    <a:lstStyle/>
                    <a:p>
                      <a:pPr algn="l" fontAlgn="b"/>
                      <a:r>
                        <a:rPr lang="en-GB" sz="900" u="none" strike="noStrike">
                          <a:effectLst/>
                        </a:rPr>
                        <a:t>0,005 mg Cd/g creat. And 5µg Cd/l blood</a:t>
                      </a:r>
                      <a:endParaRPr lang="en-GB" sz="900" b="0" i="0" u="none" strike="noStrike">
                        <a:solidFill>
                          <a:srgbClr val="000000"/>
                        </a:solidFill>
                        <a:effectLst/>
                        <a:latin typeface="Calibri" panose="020F0502020204030204" pitchFamily="34" charset="0"/>
                      </a:endParaRPr>
                    </a:p>
                  </a:txBody>
                  <a:tcPr marL="0" marR="0" marT="0" marB="0" anchor="b">
                    <a:solidFill>
                      <a:schemeClr val="accent6">
                        <a:lumMod val="20000"/>
                        <a:lumOff val="80000"/>
                      </a:schemeClr>
                    </a:solidFill>
                  </a:tcPr>
                </a:tc>
                <a:extLst>
                  <a:ext uri="{0D108BD9-81ED-4DB2-BD59-A6C34878D82A}">
                    <a16:rowId xmlns:a16="http://schemas.microsoft.com/office/drawing/2014/main" val="3025000092"/>
                  </a:ext>
                </a:extLst>
              </a:tr>
              <a:tr h="150774">
                <a:tc>
                  <a:txBody>
                    <a:bodyPr/>
                    <a:lstStyle/>
                    <a:p>
                      <a:pPr algn="l" fontAlgn="b"/>
                      <a:r>
                        <a:rPr lang="en-GB" sz="900" u="none" strike="noStrike">
                          <a:effectLst/>
                        </a:rPr>
                        <a:t>SE</a:t>
                      </a:r>
                      <a:endParaRPr lang="en-GB" sz="900" b="0" i="0" u="none" strike="noStrike">
                        <a:solidFill>
                          <a:srgbClr val="000000"/>
                        </a:solidFill>
                        <a:effectLst/>
                        <a:latin typeface="Calibri" panose="020F0502020204030204" pitchFamily="34" charset="0"/>
                      </a:endParaRPr>
                    </a:p>
                  </a:txBody>
                  <a:tcPr marL="0" marR="0" marT="0" marB="0" anchor="b">
                    <a:solidFill>
                      <a:schemeClr val="accent6">
                        <a:lumMod val="20000"/>
                        <a:lumOff val="80000"/>
                      </a:schemeClr>
                    </a:solidFill>
                  </a:tcPr>
                </a:tc>
                <a:tc>
                  <a:txBody>
                    <a:bodyPr/>
                    <a:lstStyle/>
                    <a:p>
                      <a:pPr algn="l" fontAlgn="b"/>
                      <a:r>
                        <a:rPr lang="en-BE" sz="900" u="none" strike="noStrike">
                          <a:effectLst/>
                        </a:rPr>
                        <a:t> </a:t>
                      </a:r>
                      <a:endParaRPr lang="en-BE" sz="900" b="0" i="0" u="none" strike="noStrike">
                        <a:solidFill>
                          <a:srgbClr val="000000"/>
                        </a:solidFill>
                        <a:effectLst/>
                        <a:latin typeface="Calibri" panose="020F0502020204030204" pitchFamily="34" charset="0"/>
                      </a:endParaRPr>
                    </a:p>
                  </a:txBody>
                  <a:tcPr marL="0" marR="0" marT="0" marB="0" anchor="b">
                    <a:solidFill>
                      <a:schemeClr val="accent6">
                        <a:lumMod val="20000"/>
                        <a:lumOff val="80000"/>
                      </a:schemeClr>
                    </a:solidFill>
                  </a:tcPr>
                </a:tc>
                <a:tc>
                  <a:txBody>
                    <a:bodyPr/>
                    <a:lstStyle/>
                    <a:p>
                      <a:pPr algn="l" fontAlgn="b"/>
                      <a:r>
                        <a:rPr lang="en-GB" sz="900" u="none" strike="noStrike">
                          <a:effectLst/>
                        </a:rPr>
                        <a:t>4 ug/m3 (inhalable) (AFS 2020:6)</a:t>
                      </a:r>
                      <a:endParaRPr lang="en-GB" sz="900" b="0" i="0" u="none" strike="noStrike">
                        <a:solidFill>
                          <a:srgbClr val="000000"/>
                        </a:solidFill>
                        <a:effectLst/>
                        <a:latin typeface="Calibri" panose="020F0502020204030204" pitchFamily="34" charset="0"/>
                      </a:endParaRPr>
                    </a:p>
                  </a:txBody>
                  <a:tcPr marL="0" marR="0" marT="0" marB="0" anchor="b">
                    <a:solidFill>
                      <a:schemeClr val="accent6">
                        <a:lumMod val="20000"/>
                        <a:lumOff val="80000"/>
                      </a:schemeClr>
                    </a:solidFill>
                  </a:tcPr>
                </a:tc>
                <a:tc>
                  <a:txBody>
                    <a:bodyPr/>
                    <a:lstStyle/>
                    <a:p>
                      <a:pPr algn="l" fontAlgn="ctr"/>
                      <a:r>
                        <a:rPr lang="en-GB" sz="900" u="none" strike="noStrike" dirty="0">
                          <a:effectLst/>
                        </a:rPr>
                        <a:t>0,001mg/m³ </a:t>
                      </a:r>
                      <a:r>
                        <a:rPr lang="en-GB" sz="900" u="none" strike="noStrike" dirty="0" err="1">
                          <a:effectLst/>
                        </a:rPr>
                        <a:t>Inh</a:t>
                      </a:r>
                      <a:r>
                        <a:rPr lang="en-GB" sz="900" u="none" strike="noStrike" dirty="0">
                          <a:effectLst/>
                        </a:rPr>
                        <a:t> (2027-07-11 )(AFS 2020:6)</a:t>
                      </a:r>
                      <a:endParaRPr lang="en-GB" sz="900" b="0" i="0" u="none" strike="noStrike" dirty="0">
                        <a:solidFill>
                          <a:srgbClr val="000000"/>
                        </a:solidFill>
                        <a:effectLst/>
                        <a:latin typeface="Calibri" panose="020F0502020204030204" pitchFamily="34" charset="0"/>
                      </a:endParaRPr>
                    </a:p>
                  </a:txBody>
                  <a:tcPr marL="0" marR="0" marT="0" marB="0" anchor="ctr">
                    <a:solidFill>
                      <a:schemeClr val="accent6">
                        <a:lumMod val="20000"/>
                        <a:lumOff val="80000"/>
                      </a:schemeClr>
                    </a:solidFill>
                  </a:tcPr>
                </a:tc>
                <a:tc>
                  <a:txBody>
                    <a:bodyPr/>
                    <a:lstStyle/>
                    <a:p>
                      <a:pPr algn="l" fontAlgn="ctr"/>
                      <a:r>
                        <a:rPr lang="en-GB" sz="900" u="none" strike="noStrike">
                          <a:effectLst/>
                        </a:rPr>
                        <a:t>Cadmium in blood (AFS 2019:3 §59-62)   &gt;75 nmol/l   : Suspension from Cd work </a:t>
                      </a:r>
                      <a:endParaRPr lang="en-GB" sz="900" b="0" i="0" u="none" strike="noStrike">
                        <a:solidFill>
                          <a:srgbClr val="000000"/>
                        </a:solidFill>
                        <a:effectLst/>
                        <a:latin typeface="Calibri" panose="020F0502020204030204" pitchFamily="34" charset="0"/>
                      </a:endParaRPr>
                    </a:p>
                  </a:txBody>
                  <a:tcPr marL="0" marR="0" marT="0" marB="0" anchor="ctr">
                    <a:solidFill>
                      <a:schemeClr val="accent6">
                        <a:lumMod val="20000"/>
                        <a:lumOff val="80000"/>
                      </a:schemeClr>
                    </a:solidFill>
                  </a:tcPr>
                </a:tc>
                <a:extLst>
                  <a:ext uri="{0D108BD9-81ED-4DB2-BD59-A6C34878D82A}">
                    <a16:rowId xmlns:a16="http://schemas.microsoft.com/office/drawing/2014/main" val="594972167"/>
                  </a:ext>
                </a:extLst>
              </a:tr>
              <a:tr h="158313">
                <a:tc>
                  <a:txBody>
                    <a:bodyPr/>
                    <a:lstStyle/>
                    <a:p>
                      <a:pPr algn="l" fontAlgn="b"/>
                      <a:r>
                        <a:rPr lang="en-BE" sz="900" u="none" strike="noStrike">
                          <a:effectLst/>
                        </a:rPr>
                        <a:t> </a:t>
                      </a:r>
                      <a:endParaRPr lang="en-BE" sz="900" b="0" i="0" u="none" strike="noStrike">
                        <a:solidFill>
                          <a:srgbClr val="000000"/>
                        </a:solidFill>
                        <a:effectLst/>
                        <a:latin typeface="Calibri" panose="020F0502020204030204" pitchFamily="34" charset="0"/>
                      </a:endParaRPr>
                    </a:p>
                  </a:txBody>
                  <a:tcPr marL="0" marR="0" marT="0" marB="0" anchor="b">
                    <a:solidFill>
                      <a:schemeClr val="accent6">
                        <a:lumMod val="20000"/>
                        <a:lumOff val="80000"/>
                      </a:schemeClr>
                    </a:solidFill>
                  </a:tcPr>
                </a:tc>
                <a:tc>
                  <a:txBody>
                    <a:bodyPr/>
                    <a:lstStyle/>
                    <a:p>
                      <a:pPr algn="l" fontAlgn="b"/>
                      <a:r>
                        <a:rPr lang="en-BE" sz="900" u="none" strike="noStrike" dirty="0">
                          <a:effectLst/>
                        </a:rPr>
                        <a:t> </a:t>
                      </a:r>
                      <a:endParaRPr lang="en-BE" sz="900" b="0" i="0" u="none" strike="noStrike" dirty="0">
                        <a:solidFill>
                          <a:srgbClr val="000000"/>
                        </a:solidFill>
                        <a:effectLst/>
                        <a:latin typeface="Calibri" panose="020F0502020204030204" pitchFamily="34" charset="0"/>
                      </a:endParaRPr>
                    </a:p>
                  </a:txBody>
                  <a:tcPr marL="0" marR="0" marT="0" marB="0" anchor="b">
                    <a:solidFill>
                      <a:schemeClr val="accent6">
                        <a:lumMod val="20000"/>
                        <a:lumOff val="80000"/>
                      </a:schemeClr>
                    </a:solidFill>
                  </a:tcPr>
                </a:tc>
                <a:tc>
                  <a:txBody>
                    <a:bodyPr/>
                    <a:lstStyle/>
                    <a:p>
                      <a:pPr algn="l" fontAlgn="b"/>
                      <a:r>
                        <a:rPr lang="en-BE" sz="900" u="none" strike="noStrike">
                          <a:effectLst/>
                        </a:rPr>
                        <a:t> </a:t>
                      </a:r>
                      <a:endParaRPr lang="en-BE" sz="900" b="0" i="0" u="none" strike="noStrike">
                        <a:solidFill>
                          <a:srgbClr val="000000"/>
                        </a:solidFill>
                        <a:effectLst/>
                        <a:latin typeface="Calibri" panose="020F0502020204030204" pitchFamily="34" charset="0"/>
                      </a:endParaRPr>
                    </a:p>
                  </a:txBody>
                  <a:tcPr marL="0" marR="0" marT="0" marB="0" anchor="b">
                    <a:solidFill>
                      <a:schemeClr val="accent6">
                        <a:lumMod val="20000"/>
                        <a:lumOff val="80000"/>
                      </a:schemeClr>
                    </a:solidFill>
                  </a:tcPr>
                </a:tc>
                <a:tc>
                  <a:txBody>
                    <a:bodyPr/>
                    <a:lstStyle/>
                    <a:p>
                      <a:pPr algn="l" fontAlgn="b"/>
                      <a:r>
                        <a:rPr lang="en-BE" sz="900" u="none" strike="noStrike">
                          <a:effectLst/>
                        </a:rPr>
                        <a:t> </a:t>
                      </a:r>
                      <a:endParaRPr lang="en-BE" sz="900" b="0" i="0" u="none" strike="noStrike">
                        <a:solidFill>
                          <a:srgbClr val="000000"/>
                        </a:solidFill>
                        <a:effectLst/>
                        <a:latin typeface="Calibri" panose="020F0502020204030204" pitchFamily="34" charset="0"/>
                      </a:endParaRPr>
                    </a:p>
                  </a:txBody>
                  <a:tcPr marL="0" marR="0" marT="0" marB="0" anchor="b">
                    <a:solidFill>
                      <a:schemeClr val="accent6">
                        <a:lumMod val="20000"/>
                        <a:lumOff val="80000"/>
                      </a:schemeClr>
                    </a:solidFill>
                  </a:tcPr>
                </a:tc>
                <a:tc>
                  <a:txBody>
                    <a:bodyPr/>
                    <a:lstStyle/>
                    <a:p>
                      <a:pPr algn="l" fontAlgn="b"/>
                      <a:r>
                        <a:rPr lang="en-BE" sz="900" u="none" strike="noStrike" dirty="0">
                          <a:effectLst/>
                        </a:rPr>
                        <a:t> </a:t>
                      </a:r>
                      <a:endParaRPr lang="en-BE" sz="900" b="0" i="0" u="none" strike="noStrike" dirty="0">
                        <a:solidFill>
                          <a:srgbClr val="000000"/>
                        </a:solidFill>
                        <a:effectLst/>
                        <a:latin typeface="Calibri" panose="020F0502020204030204" pitchFamily="34" charset="0"/>
                      </a:endParaRPr>
                    </a:p>
                  </a:txBody>
                  <a:tcPr marL="0" marR="0" marT="0" marB="0" anchor="b">
                    <a:solidFill>
                      <a:schemeClr val="accent6">
                        <a:lumMod val="20000"/>
                        <a:lumOff val="80000"/>
                      </a:schemeClr>
                    </a:solidFill>
                  </a:tcPr>
                </a:tc>
                <a:extLst>
                  <a:ext uri="{0D108BD9-81ED-4DB2-BD59-A6C34878D82A}">
                    <a16:rowId xmlns:a16="http://schemas.microsoft.com/office/drawing/2014/main" val="280121067"/>
                  </a:ext>
                </a:extLst>
              </a:tr>
              <a:tr h="150774">
                <a:tc>
                  <a:txBody>
                    <a:bodyPr/>
                    <a:lstStyle/>
                    <a:p>
                      <a:pPr algn="l" fontAlgn="b"/>
                      <a:r>
                        <a:rPr lang="en-GB" sz="900" u="none" strike="noStrike">
                          <a:effectLst/>
                        </a:rPr>
                        <a:t>Australia</a:t>
                      </a:r>
                      <a:endParaRPr lang="en-GB" sz="900" b="0" i="0" u="none" strike="noStrike">
                        <a:solidFill>
                          <a:srgbClr val="000000"/>
                        </a:solidFill>
                        <a:effectLst/>
                        <a:latin typeface="Calibri" panose="020F0502020204030204" pitchFamily="34" charset="0"/>
                      </a:endParaRPr>
                    </a:p>
                  </a:txBody>
                  <a:tcPr marL="0" marR="0" marT="0" marB="0" anchor="b">
                    <a:solidFill>
                      <a:schemeClr val="accent6">
                        <a:lumMod val="20000"/>
                        <a:lumOff val="80000"/>
                      </a:schemeClr>
                    </a:solidFill>
                  </a:tcPr>
                </a:tc>
                <a:tc>
                  <a:txBody>
                    <a:bodyPr/>
                    <a:lstStyle/>
                    <a:p>
                      <a:pPr algn="l" fontAlgn="b"/>
                      <a:r>
                        <a:rPr lang="en-BE" sz="800" u="none" strike="noStrike">
                          <a:effectLst/>
                        </a:rPr>
                        <a:t> </a:t>
                      </a:r>
                      <a:endParaRPr lang="en-BE" sz="800" b="0" i="0" u="none" strike="noStrike">
                        <a:solidFill>
                          <a:srgbClr val="000000"/>
                        </a:solidFill>
                        <a:effectLst/>
                        <a:latin typeface="Calibri" panose="020F0502020204030204" pitchFamily="34" charset="0"/>
                      </a:endParaRPr>
                    </a:p>
                  </a:txBody>
                  <a:tcPr marL="0" marR="0" marT="0" marB="0" anchor="b">
                    <a:solidFill>
                      <a:schemeClr val="accent6">
                        <a:lumMod val="20000"/>
                        <a:lumOff val="80000"/>
                      </a:schemeClr>
                    </a:solidFill>
                  </a:tcPr>
                </a:tc>
                <a:tc>
                  <a:txBody>
                    <a:bodyPr/>
                    <a:lstStyle/>
                    <a:p>
                      <a:pPr algn="l" fontAlgn="b"/>
                      <a:r>
                        <a:rPr lang="en-GB" sz="900" u="none" strike="noStrike">
                          <a:effectLst/>
                        </a:rPr>
                        <a:t>0,010mg/m³ Inh</a:t>
                      </a:r>
                      <a:endParaRPr lang="en-GB" sz="900" b="0" i="0" u="none" strike="noStrike">
                        <a:solidFill>
                          <a:srgbClr val="000000"/>
                        </a:solidFill>
                        <a:effectLst/>
                        <a:latin typeface="Calibri" panose="020F0502020204030204" pitchFamily="34" charset="0"/>
                      </a:endParaRPr>
                    </a:p>
                  </a:txBody>
                  <a:tcPr marL="0" marR="0" marT="0" marB="0" anchor="b">
                    <a:solidFill>
                      <a:schemeClr val="accent6">
                        <a:lumMod val="20000"/>
                        <a:lumOff val="80000"/>
                      </a:schemeClr>
                    </a:solidFill>
                  </a:tcPr>
                </a:tc>
                <a:tc>
                  <a:txBody>
                    <a:bodyPr/>
                    <a:lstStyle/>
                    <a:p>
                      <a:pPr algn="l" fontAlgn="b"/>
                      <a:r>
                        <a:rPr lang="en-BE" sz="900" u="none" strike="noStrike">
                          <a:effectLst/>
                        </a:rPr>
                        <a:t> </a:t>
                      </a:r>
                      <a:endParaRPr lang="en-BE" sz="900" b="0" i="0" u="none" strike="noStrike">
                        <a:solidFill>
                          <a:srgbClr val="000000"/>
                        </a:solidFill>
                        <a:effectLst/>
                        <a:latin typeface="Calibri" panose="020F0502020204030204" pitchFamily="34" charset="0"/>
                      </a:endParaRPr>
                    </a:p>
                  </a:txBody>
                  <a:tcPr marL="0" marR="0" marT="0" marB="0" anchor="b">
                    <a:solidFill>
                      <a:schemeClr val="accent6">
                        <a:lumMod val="20000"/>
                        <a:lumOff val="80000"/>
                      </a:schemeClr>
                    </a:solidFill>
                  </a:tcPr>
                </a:tc>
                <a:tc>
                  <a:txBody>
                    <a:bodyPr/>
                    <a:lstStyle/>
                    <a:p>
                      <a:pPr algn="l" fontAlgn="b"/>
                      <a:r>
                        <a:rPr lang="en-BE" sz="900" u="none" strike="noStrike" dirty="0">
                          <a:effectLst/>
                        </a:rPr>
                        <a:t> </a:t>
                      </a:r>
                      <a:endParaRPr lang="en-BE" sz="900" b="0" i="0" u="none" strike="noStrike" dirty="0">
                        <a:solidFill>
                          <a:srgbClr val="000000"/>
                        </a:solidFill>
                        <a:effectLst/>
                        <a:latin typeface="Calibri" panose="020F0502020204030204" pitchFamily="34" charset="0"/>
                      </a:endParaRPr>
                    </a:p>
                  </a:txBody>
                  <a:tcPr marL="0" marR="0" marT="0" marB="0" anchor="b">
                    <a:solidFill>
                      <a:schemeClr val="accent6">
                        <a:lumMod val="20000"/>
                        <a:lumOff val="80000"/>
                      </a:schemeClr>
                    </a:solidFill>
                  </a:tcPr>
                </a:tc>
                <a:extLst>
                  <a:ext uri="{0D108BD9-81ED-4DB2-BD59-A6C34878D82A}">
                    <a16:rowId xmlns:a16="http://schemas.microsoft.com/office/drawing/2014/main" val="985354457"/>
                  </a:ext>
                </a:extLst>
              </a:tr>
              <a:tr h="150774">
                <a:tc>
                  <a:txBody>
                    <a:bodyPr/>
                    <a:lstStyle/>
                    <a:p>
                      <a:pPr algn="l" fontAlgn="b"/>
                      <a:r>
                        <a:rPr lang="en-GB" sz="900" u="none" strike="noStrike">
                          <a:effectLst/>
                        </a:rPr>
                        <a:t>Canada (BC)</a:t>
                      </a:r>
                      <a:endParaRPr lang="en-GB" sz="900" b="0" i="0" u="none" strike="noStrike">
                        <a:solidFill>
                          <a:srgbClr val="000000"/>
                        </a:solidFill>
                        <a:effectLst/>
                        <a:latin typeface="Calibri" panose="020F0502020204030204" pitchFamily="34" charset="0"/>
                      </a:endParaRPr>
                    </a:p>
                  </a:txBody>
                  <a:tcPr marL="0" marR="0" marT="0" marB="0" anchor="b">
                    <a:solidFill>
                      <a:schemeClr val="accent6">
                        <a:lumMod val="20000"/>
                        <a:lumOff val="80000"/>
                      </a:schemeClr>
                    </a:solidFill>
                  </a:tcPr>
                </a:tc>
                <a:tc>
                  <a:txBody>
                    <a:bodyPr/>
                    <a:lstStyle/>
                    <a:p>
                      <a:pPr algn="l" fontAlgn="b"/>
                      <a:r>
                        <a:rPr lang="en-GB" sz="900" u="none" strike="noStrike">
                          <a:effectLst/>
                        </a:rPr>
                        <a:t>0,002mg/m³ Resp</a:t>
                      </a:r>
                      <a:endParaRPr lang="en-GB" sz="900" b="0" i="0" u="none" strike="noStrike">
                        <a:solidFill>
                          <a:srgbClr val="000000"/>
                        </a:solidFill>
                        <a:effectLst/>
                        <a:latin typeface="Calibri" panose="020F0502020204030204" pitchFamily="34" charset="0"/>
                      </a:endParaRPr>
                    </a:p>
                  </a:txBody>
                  <a:tcPr marL="0" marR="0" marT="0" marB="0" anchor="b">
                    <a:solidFill>
                      <a:schemeClr val="accent6">
                        <a:lumMod val="20000"/>
                        <a:lumOff val="80000"/>
                      </a:schemeClr>
                    </a:solidFill>
                  </a:tcPr>
                </a:tc>
                <a:tc>
                  <a:txBody>
                    <a:bodyPr/>
                    <a:lstStyle/>
                    <a:p>
                      <a:pPr algn="l" fontAlgn="b"/>
                      <a:r>
                        <a:rPr lang="en-GB" sz="900" u="none" strike="noStrike">
                          <a:effectLst/>
                        </a:rPr>
                        <a:t>0,010mg/m³ Inh</a:t>
                      </a:r>
                      <a:endParaRPr lang="en-GB" sz="900" b="0" i="0" u="none" strike="noStrike">
                        <a:solidFill>
                          <a:srgbClr val="000000"/>
                        </a:solidFill>
                        <a:effectLst/>
                        <a:latin typeface="Calibri" panose="020F0502020204030204" pitchFamily="34" charset="0"/>
                      </a:endParaRPr>
                    </a:p>
                  </a:txBody>
                  <a:tcPr marL="0" marR="0" marT="0" marB="0" anchor="b">
                    <a:solidFill>
                      <a:schemeClr val="accent6">
                        <a:lumMod val="20000"/>
                        <a:lumOff val="80000"/>
                      </a:schemeClr>
                    </a:solidFill>
                  </a:tcPr>
                </a:tc>
                <a:tc>
                  <a:txBody>
                    <a:bodyPr/>
                    <a:lstStyle/>
                    <a:p>
                      <a:pPr algn="l" fontAlgn="b"/>
                      <a:r>
                        <a:rPr lang="en-BE" sz="900" u="none" strike="noStrike" dirty="0">
                          <a:effectLst/>
                        </a:rPr>
                        <a:t> </a:t>
                      </a:r>
                      <a:endParaRPr lang="en-BE" sz="900" b="0" i="0" u="none" strike="noStrike" dirty="0">
                        <a:solidFill>
                          <a:srgbClr val="000000"/>
                        </a:solidFill>
                        <a:effectLst/>
                        <a:latin typeface="Calibri" panose="020F0502020204030204" pitchFamily="34" charset="0"/>
                      </a:endParaRPr>
                    </a:p>
                  </a:txBody>
                  <a:tcPr marL="0" marR="0" marT="0" marB="0" anchor="b">
                    <a:solidFill>
                      <a:schemeClr val="accent6">
                        <a:lumMod val="20000"/>
                        <a:lumOff val="80000"/>
                      </a:schemeClr>
                    </a:solidFill>
                  </a:tcPr>
                </a:tc>
                <a:tc>
                  <a:txBody>
                    <a:bodyPr/>
                    <a:lstStyle/>
                    <a:p>
                      <a:pPr algn="l" fontAlgn="b"/>
                      <a:r>
                        <a:rPr lang="en-GB" sz="900" u="none" strike="noStrike" dirty="0">
                          <a:effectLst/>
                        </a:rPr>
                        <a:t>none</a:t>
                      </a:r>
                      <a:endParaRPr lang="en-GB" sz="900" b="0" i="0" u="none" strike="noStrike" dirty="0">
                        <a:solidFill>
                          <a:srgbClr val="000000"/>
                        </a:solidFill>
                        <a:effectLst/>
                        <a:latin typeface="Calibri" panose="020F0502020204030204" pitchFamily="34" charset="0"/>
                      </a:endParaRPr>
                    </a:p>
                  </a:txBody>
                  <a:tcPr marL="0" marR="0" marT="0" marB="0" anchor="b">
                    <a:solidFill>
                      <a:schemeClr val="accent6">
                        <a:lumMod val="20000"/>
                        <a:lumOff val="80000"/>
                      </a:schemeClr>
                    </a:solidFill>
                  </a:tcPr>
                </a:tc>
                <a:extLst>
                  <a:ext uri="{0D108BD9-81ED-4DB2-BD59-A6C34878D82A}">
                    <a16:rowId xmlns:a16="http://schemas.microsoft.com/office/drawing/2014/main" val="1548863396"/>
                  </a:ext>
                </a:extLst>
              </a:tr>
              <a:tr h="150774">
                <a:tc>
                  <a:txBody>
                    <a:bodyPr/>
                    <a:lstStyle/>
                    <a:p>
                      <a:pPr algn="l" fontAlgn="b"/>
                      <a:r>
                        <a:rPr lang="en-GB" sz="900" u="none" strike="noStrike">
                          <a:effectLst/>
                        </a:rPr>
                        <a:t>Canada (Qu)</a:t>
                      </a:r>
                      <a:endParaRPr lang="en-GB" sz="900" b="0" i="0" u="none" strike="noStrike">
                        <a:solidFill>
                          <a:srgbClr val="000000"/>
                        </a:solidFill>
                        <a:effectLst/>
                        <a:latin typeface="Calibri" panose="020F0502020204030204" pitchFamily="34" charset="0"/>
                      </a:endParaRPr>
                    </a:p>
                  </a:txBody>
                  <a:tcPr marL="0" marR="0" marT="0" marB="0" anchor="b">
                    <a:solidFill>
                      <a:schemeClr val="accent6">
                        <a:lumMod val="20000"/>
                        <a:lumOff val="80000"/>
                      </a:schemeClr>
                    </a:solidFill>
                  </a:tcPr>
                </a:tc>
                <a:tc>
                  <a:txBody>
                    <a:bodyPr/>
                    <a:lstStyle/>
                    <a:p>
                      <a:pPr algn="l" fontAlgn="b"/>
                      <a:r>
                        <a:rPr lang="en-BE" sz="900" u="none" strike="noStrike">
                          <a:effectLst/>
                        </a:rPr>
                        <a:t> </a:t>
                      </a:r>
                      <a:endParaRPr lang="en-BE" sz="900" b="0" i="0" u="none" strike="noStrike">
                        <a:solidFill>
                          <a:srgbClr val="000000"/>
                        </a:solidFill>
                        <a:effectLst/>
                        <a:latin typeface="Calibri" panose="020F0502020204030204" pitchFamily="34" charset="0"/>
                      </a:endParaRPr>
                    </a:p>
                  </a:txBody>
                  <a:tcPr marL="0" marR="0" marT="0" marB="0" anchor="b">
                    <a:solidFill>
                      <a:schemeClr val="accent6">
                        <a:lumMod val="20000"/>
                        <a:lumOff val="80000"/>
                      </a:schemeClr>
                    </a:solidFill>
                  </a:tcPr>
                </a:tc>
                <a:tc>
                  <a:txBody>
                    <a:bodyPr/>
                    <a:lstStyle/>
                    <a:p>
                      <a:pPr algn="l" fontAlgn="b"/>
                      <a:r>
                        <a:rPr lang="en-GB" sz="900" u="none" strike="noStrike">
                          <a:effectLst/>
                        </a:rPr>
                        <a:t>0,025mg/m³ Inh</a:t>
                      </a:r>
                      <a:endParaRPr lang="en-GB" sz="900" b="0" i="0" u="none" strike="noStrike">
                        <a:solidFill>
                          <a:srgbClr val="000000"/>
                        </a:solidFill>
                        <a:effectLst/>
                        <a:latin typeface="Calibri" panose="020F0502020204030204" pitchFamily="34" charset="0"/>
                      </a:endParaRPr>
                    </a:p>
                  </a:txBody>
                  <a:tcPr marL="0" marR="0" marT="0" marB="0" anchor="b">
                    <a:solidFill>
                      <a:schemeClr val="accent6">
                        <a:lumMod val="20000"/>
                        <a:lumOff val="80000"/>
                      </a:schemeClr>
                    </a:solidFill>
                  </a:tcPr>
                </a:tc>
                <a:tc>
                  <a:txBody>
                    <a:bodyPr/>
                    <a:lstStyle/>
                    <a:p>
                      <a:pPr algn="l" fontAlgn="b"/>
                      <a:r>
                        <a:rPr lang="en-BE" sz="900" u="none" strike="noStrike" dirty="0">
                          <a:effectLst/>
                        </a:rPr>
                        <a:t> </a:t>
                      </a:r>
                      <a:endParaRPr lang="en-BE" sz="900" b="0" i="0" u="none" strike="noStrike" dirty="0">
                        <a:solidFill>
                          <a:srgbClr val="000000"/>
                        </a:solidFill>
                        <a:effectLst/>
                        <a:latin typeface="Calibri" panose="020F0502020204030204" pitchFamily="34" charset="0"/>
                      </a:endParaRPr>
                    </a:p>
                  </a:txBody>
                  <a:tcPr marL="0" marR="0" marT="0" marB="0" anchor="b">
                    <a:solidFill>
                      <a:schemeClr val="accent6">
                        <a:lumMod val="20000"/>
                        <a:lumOff val="80000"/>
                      </a:schemeClr>
                    </a:solidFill>
                  </a:tcPr>
                </a:tc>
                <a:tc>
                  <a:txBody>
                    <a:bodyPr/>
                    <a:lstStyle/>
                    <a:p>
                      <a:pPr algn="l" fontAlgn="b"/>
                      <a:r>
                        <a:rPr lang="en-GB" sz="900" u="none" strike="noStrike" dirty="0">
                          <a:effectLst/>
                        </a:rPr>
                        <a:t>none</a:t>
                      </a:r>
                      <a:endParaRPr lang="en-GB" sz="900" b="0" i="0" u="none" strike="noStrike" dirty="0">
                        <a:solidFill>
                          <a:srgbClr val="000000"/>
                        </a:solidFill>
                        <a:effectLst/>
                        <a:latin typeface="Calibri" panose="020F0502020204030204" pitchFamily="34" charset="0"/>
                      </a:endParaRPr>
                    </a:p>
                  </a:txBody>
                  <a:tcPr marL="0" marR="0" marT="0" marB="0" anchor="b">
                    <a:solidFill>
                      <a:schemeClr val="accent6">
                        <a:lumMod val="20000"/>
                        <a:lumOff val="80000"/>
                      </a:schemeClr>
                    </a:solidFill>
                  </a:tcPr>
                </a:tc>
                <a:extLst>
                  <a:ext uri="{0D108BD9-81ED-4DB2-BD59-A6C34878D82A}">
                    <a16:rowId xmlns:a16="http://schemas.microsoft.com/office/drawing/2014/main" val="63807733"/>
                  </a:ext>
                </a:extLst>
              </a:tr>
              <a:tr h="150774">
                <a:tc>
                  <a:txBody>
                    <a:bodyPr/>
                    <a:lstStyle/>
                    <a:p>
                      <a:pPr algn="l" fontAlgn="b"/>
                      <a:r>
                        <a:rPr lang="en-GB" sz="900" u="none" strike="noStrike">
                          <a:effectLst/>
                        </a:rPr>
                        <a:t>Switzerland</a:t>
                      </a:r>
                      <a:endParaRPr lang="en-GB" sz="900" b="0" i="0" u="none" strike="noStrike">
                        <a:solidFill>
                          <a:srgbClr val="000000"/>
                        </a:solidFill>
                        <a:effectLst/>
                        <a:latin typeface="Calibri" panose="020F0502020204030204" pitchFamily="34" charset="0"/>
                      </a:endParaRPr>
                    </a:p>
                  </a:txBody>
                  <a:tcPr marL="0" marR="0" marT="0" marB="0" anchor="b">
                    <a:solidFill>
                      <a:schemeClr val="accent6">
                        <a:lumMod val="20000"/>
                        <a:lumOff val="80000"/>
                      </a:schemeClr>
                    </a:solidFill>
                  </a:tcPr>
                </a:tc>
                <a:tc>
                  <a:txBody>
                    <a:bodyPr/>
                    <a:lstStyle/>
                    <a:p>
                      <a:pPr algn="l" fontAlgn="b"/>
                      <a:r>
                        <a:rPr lang="en-BE" sz="900" u="none" strike="noStrike">
                          <a:effectLst/>
                        </a:rPr>
                        <a:t> </a:t>
                      </a:r>
                      <a:endParaRPr lang="en-BE" sz="900" b="0" i="0" u="none" strike="noStrike">
                        <a:solidFill>
                          <a:srgbClr val="000000"/>
                        </a:solidFill>
                        <a:effectLst/>
                        <a:latin typeface="Calibri" panose="020F0502020204030204" pitchFamily="34" charset="0"/>
                      </a:endParaRPr>
                    </a:p>
                  </a:txBody>
                  <a:tcPr marL="0" marR="0" marT="0" marB="0" anchor="b">
                    <a:solidFill>
                      <a:schemeClr val="accent6">
                        <a:lumMod val="20000"/>
                        <a:lumOff val="80000"/>
                      </a:schemeClr>
                    </a:solidFill>
                  </a:tcPr>
                </a:tc>
                <a:tc>
                  <a:txBody>
                    <a:bodyPr/>
                    <a:lstStyle/>
                    <a:p>
                      <a:pPr algn="l" fontAlgn="b"/>
                      <a:r>
                        <a:rPr lang="en-GB" sz="900" u="none" strike="noStrike">
                          <a:effectLst/>
                        </a:rPr>
                        <a:t>0,004 mg/m³ Inh</a:t>
                      </a:r>
                      <a:endParaRPr lang="en-GB" sz="900" b="0" i="0" u="none" strike="noStrike">
                        <a:solidFill>
                          <a:srgbClr val="000000"/>
                        </a:solidFill>
                        <a:effectLst/>
                        <a:latin typeface="Calibri" panose="020F0502020204030204" pitchFamily="34" charset="0"/>
                      </a:endParaRPr>
                    </a:p>
                  </a:txBody>
                  <a:tcPr marL="0" marR="0" marT="0" marB="0" anchor="b">
                    <a:solidFill>
                      <a:schemeClr val="accent6">
                        <a:lumMod val="20000"/>
                        <a:lumOff val="80000"/>
                      </a:schemeClr>
                    </a:solidFill>
                  </a:tcPr>
                </a:tc>
                <a:tc>
                  <a:txBody>
                    <a:bodyPr/>
                    <a:lstStyle/>
                    <a:p>
                      <a:pPr algn="l" fontAlgn="b"/>
                      <a:r>
                        <a:rPr lang="en-BE" sz="900" u="none" strike="noStrike" dirty="0">
                          <a:effectLst/>
                        </a:rPr>
                        <a:t> </a:t>
                      </a:r>
                      <a:endParaRPr lang="en-BE" sz="900" b="0" i="0" u="none" strike="noStrike" dirty="0">
                        <a:solidFill>
                          <a:srgbClr val="000000"/>
                        </a:solidFill>
                        <a:effectLst/>
                        <a:latin typeface="Calibri" panose="020F0502020204030204" pitchFamily="34" charset="0"/>
                      </a:endParaRPr>
                    </a:p>
                  </a:txBody>
                  <a:tcPr marL="0" marR="0" marT="0" marB="0" anchor="b">
                    <a:solidFill>
                      <a:schemeClr val="accent6">
                        <a:lumMod val="20000"/>
                        <a:lumOff val="80000"/>
                      </a:schemeClr>
                    </a:solidFill>
                  </a:tcPr>
                </a:tc>
                <a:tc>
                  <a:txBody>
                    <a:bodyPr/>
                    <a:lstStyle/>
                    <a:p>
                      <a:pPr algn="l" fontAlgn="b"/>
                      <a:r>
                        <a:rPr lang="en-GB" sz="900" u="none" strike="noStrike" dirty="0">
                          <a:effectLst/>
                        </a:rPr>
                        <a:t>none</a:t>
                      </a:r>
                      <a:endParaRPr lang="en-GB" sz="900" b="0" i="0" u="none" strike="noStrike" dirty="0">
                        <a:solidFill>
                          <a:srgbClr val="000000"/>
                        </a:solidFill>
                        <a:effectLst/>
                        <a:latin typeface="Calibri" panose="020F0502020204030204" pitchFamily="34" charset="0"/>
                      </a:endParaRPr>
                    </a:p>
                  </a:txBody>
                  <a:tcPr marL="0" marR="0" marT="0" marB="0" anchor="b">
                    <a:solidFill>
                      <a:schemeClr val="accent6">
                        <a:lumMod val="20000"/>
                        <a:lumOff val="80000"/>
                      </a:schemeClr>
                    </a:solidFill>
                  </a:tcPr>
                </a:tc>
                <a:extLst>
                  <a:ext uri="{0D108BD9-81ED-4DB2-BD59-A6C34878D82A}">
                    <a16:rowId xmlns:a16="http://schemas.microsoft.com/office/drawing/2014/main" val="3186823245"/>
                  </a:ext>
                </a:extLst>
              </a:tr>
              <a:tr h="150774">
                <a:tc>
                  <a:txBody>
                    <a:bodyPr/>
                    <a:lstStyle/>
                    <a:p>
                      <a:pPr algn="l" fontAlgn="b"/>
                      <a:r>
                        <a:rPr lang="en-GB" sz="900" u="none" strike="noStrike">
                          <a:effectLst/>
                        </a:rPr>
                        <a:t>China</a:t>
                      </a:r>
                      <a:endParaRPr lang="en-GB" sz="900" b="0" i="0" u="none" strike="noStrike">
                        <a:solidFill>
                          <a:srgbClr val="000000"/>
                        </a:solidFill>
                        <a:effectLst/>
                        <a:latin typeface="Calibri" panose="020F0502020204030204" pitchFamily="34" charset="0"/>
                      </a:endParaRPr>
                    </a:p>
                  </a:txBody>
                  <a:tcPr marL="0" marR="0" marT="0" marB="0" anchor="b">
                    <a:solidFill>
                      <a:schemeClr val="accent6">
                        <a:lumMod val="20000"/>
                        <a:lumOff val="80000"/>
                      </a:schemeClr>
                    </a:solidFill>
                  </a:tcPr>
                </a:tc>
                <a:tc>
                  <a:txBody>
                    <a:bodyPr/>
                    <a:lstStyle/>
                    <a:p>
                      <a:pPr algn="l" fontAlgn="b"/>
                      <a:r>
                        <a:rPr lang="en-BE" sz="900" u="none" strike="noStrike">
                          <a:effectLst/>
                        </a:rPr>
                        <a:t> </a:t>
                      </a:r>
                      <a:endParaRPr lang="en-BE" sz="900" b="0" i="0" u="none" strike="noStrike">
                        <a:solidFill>
                          <a:srgbClr val="000000"/>
                        </a:solidFill>
                        <a:effectLst/>
                        <a:latin typeface="Calibri" panose="020F0502020204030204" pitchFamily="34" charset="0"/>
                      </a:endParaRPr>
                    </a:p>
                  </a:txBody>
                  <a:tcPr marL="0" marR="0" marT="0" marB="0" anchor="b">
                    <a:solidFill>
                      <a:schemeClr val="accent6">
                        <a:lumMod val="20000"/>
                        <a:lumOff val="80000"/>
                      </a:schemeClr>
                    </a:solidFill>
                  </a:tcPr>
                </a:tc>
                <a:tc>
                  <a:txBody>
                    <a:bodyPr/>
                    <a:lstStyle/>
                    <a:p>
                      <a:pPr algn="l" fontAlgn="b"/>
                      <a:r>
                        <a:rPr lang="en-GB" sz="900" u="none" strike="noStrike">
                          <a:effectLst/>
                        </a:rPr>
                        <a:t>0,010mg/m³ Inh</a:t>
                      </a:r>
                      <a:endParaRPr lang="en-GB" sz="900" b="0" i="0" u="none" strike="noStrike">
                        <a:solidFill>
                          <a:srgbClr val="000000"/>
                        </a:solidFill>
                        <a:effectLst/>
                        <a:latin typeface="Calibri" panose="020F0502020204030204" pitchFamily="34" charset="0"/>
                      </a:endParaRPr>
                    </a:p>
                  </a:txBody>
                  <a:tcPr marL="0" marR="0" marT="0" marB="0" anchor="b">
                    <a:solidFill>
                      <a:schemeClr val="accent6">
                        <a:lumMod val="20000"/>
                        <a:lumOff val="80000"/>
                      </a:schemeClr>
                    </a:solidFill>
                  </a:tcPr>
                </a:tc>
                <a:tc>
                  <a:txBody>
                    <a:bodyPr/>
                    <a:lstStyle/>
                    <a:p>
                      <a:pPr algn="l" fontAlgn="b"/>
                      <a:r>
                        <a:rPr lang="en-BE" sz="900" u="none" strike="noStrike" dirty="0">
                          <a:effectLst/>
                        </a:rPr>
                        <a:t> </a:t>
                      </a:r>
                      <a:endParaRPr lang="en-BE" sz="900" b="0" i="0" u="none" strike="noStrike" dirty="0">
                        <a:solidFill>
                          <a:srgbClr val="000000"/>
                        </a:solidFill>
                        <a:effectLst/>
                        <a:latin typeface="Calibri" panose="020F0502020204030204" pitchFamily="34" charset="0"/>
                      </a:endParaRPr>
                    </a:p>
                  </a:txBody>
                  <a:tcPr marL="0" marR="0" marT="0" marB="0" anchor="b">
                    <a:solidFill>
                      <a:schemeClr val="accent6">
                        <a:lumMod val="20000"/>
                        <a:lumOff val="80000"/>
                      </a:schemeClr>
                    </a:solidFill>
                  </a:tcPr>
                </a:tc>
                <a:tc>
                  <a:txBody>
                    <a:bodyPr/>
                    <a:lstStyle/>
                    <a:p>
                      <a:pPr algn="l" fontAlgn="b"/>
                      <a:r>
                        <a:rPr lang="en-BE" sz="900" u="none" strike="noStrike" dirty="0">
                          <a:effectLst/>
                        </a:rPr>
                        <a:t> </a:t>
                      </a:r>
                      <a:endParaRPr lang="en-BE" sz="900" b="0" i="0" u="none" strike="noStrike" dirty="0">
                        <a:solidFill>
                          <a:srgbClr val="000000"/>
                        </a:solidFill>
                        <a:effectLst/>
                        <a:latin typeface="Calibri" panose="020F0502020204030204" pitchFamily="34" charset="0"/>
                      </a:endParaRPr>
                    </a:p>
                  </a:txBody>
                  <a:tcPr marL="0" marR="0" marT="0" marB="0" anchor="b">
                    <a:solidFill>
                      <a:schemeClr val="accent6">
                        <a:lumMod val="20000"/>
                        <a:lumOff val="80000"/>
                      </a:schemeClr>
                    </a:solidFill>
                  </a:tcPr>
                </a:tc>
                <a:extLst>
                  <a:ext uri="{0D108BD9-81ED-4DB2-BD59-A6C34878D82A}">
                    <a16:rowId xmlns:a16="http://schemas.microsoft.com/office/drawing/2014/main" val="649274121"/>
                  </a:ext>
                </a:extLst>
              </a:tr>
              <a:tr h="150774">
                <a:tc>
                  <a:txBody>
                    <a:bodyPr/>
                    <a:lstStyle/>
                    <a:p>
                      <a:pPr algn="l" fontAlgn="b"/>
                      <a:r>
                        <a:rPr lang="en-GB" sz="900" u="none" strike="noStrike">
                          <a:effectLst/>
                        </a:rPr>
                        <a:t>Israel</a:t>
                      </a:r>
                      <a:endParaRPr lang="en-GB" sz="900" b="0" i="0" u="none" strike="noStrike">
                        <a:solidFill>
                          <a:srgbClr val="000000"/>
                        </a:solidFill>
                        <a:effectLst/>
                        <a:latin typeface="Calibri" panose="020F0502020204030204" pitchFamily="34" charset="0"/>
                      </a:endParaRPr>
                    </a:p>
                  </a:txBody>
                  <a:tcPr marL="0" marR="0" marT="0" marB="0" anchor="b">
                    <a:solidFill>
                      <a:schemeClr val="accent6">
                        <a:lumMod val="20000"/>
                        <a:lumOff val="80000"/>
                      </a:schemeClr>
                    </a:solidFill>
                  </a:tcPr>
                </a:tc>
                <a:tc>
                  <a:txBody>
                    <a:bodyPr/>
                    <a:lstStyle/>
                    <a:p>
                      <a:pPr algn="l" fontAlgn="b"/>
                      <a:r>
                        <a:rPr lang="en-BE" sz="900" u="none" strike="noStrike">
                          <a:effectLst/>
                        </a:rPr>
                        <a:t> </a:t>
                      </a:r>
                      <a:endParaRPr lang="en-BE" sz="900" b="0" i="0" u="none" strike="noStrike">
                        <a:solidFill>
                          <a:srgbClr val="000000"/>
                        </a:solidFill>
                        <a:effectLst/>
                        <a:latin typeface="Calibri" panose="020F0502020204030204" pitchFamily="34" charset="0"/>
                      </a:endParaRPr>
                    </a:p>
                  </a:txBody>
                  <a:tcPr marL="0" marR="0" marT="0" marB="0" anchor="b">
                    <a:solidFill>
                      <a:schemeClr val="accent6">
                        <a:lumMod val="20000"/>
                        <a:lumOff val="80000"/>
                      </a:schemeClr>
                    </a:solidFill>
                  </a:tcPr>
                </a:tc>
                <a:tc>
                  <a:txBody>
                    <a:bodyPr/>
                    <a:lstStyle/>
                    <a:p>
                      <a:pPr algn="l" fontAlgn="b"/>
                      <a:r>
                        <a:rPr lang="en-GB" sz="900" u="none" strike="noStrike">
                          <a:effectLst/>
                        </a:rPr>
                        <a:t>0,010mg/m³ Inh</a:t>
                      </a:r>
                      <a:endParaRPr lang="en-GB" sz="900" b="0" i="0" u="none" strike="noStrike">
                        <a:solidFill>
                          <a:srgbClr val="000000"/>
                        </a:solidFill>
                        <a:effectLst/>
                        <a:latin typeface="Calibri" panose="020F0502020204030204" pitchFamily="34" charset="0"/>
                      </a:endParaRPr>
                    </a:p>
                  </a:txBody>
                  <a:tcPr marL="0" marR="0" marT="0" marB="0" anchor="b">
                    <a:solidFill>
                      <a:schemeClr val="accent6">
                        <a:lumMod val="20000"/>
                        <a:lumOff val="80000"/>
                      </a:schemeClr>
                    </a:solidFill>
                  </a:tcPr>
                </a:tc>
                <a:tc>
                  <a:txBody>
                    <a:bodyPr/>
                    <a:lstStyle/>
                    <a:p>
                      <a:pPr algn="l" fontAlgn="b"/>
                      <a:r>
                        <a:rPr lang="en-BE" sz="900" u="none" strike="noStrike" dirty="0">
                          <a:effectLst/>
                        </a:rPr>
                        <a:t> </a:t>
                      </a:r>
                      <a:endParaRPr lang="en-BE" sz="900" b="0" i="0" u="none" strike="noStrike" dirty="0">
                        <a:solidFill>
                          <a:srgbClr val="000000"/>
                        </a:solidFill>
                        <a:effectLst/>
                        <a:latin typeface="Calibri" panose="020F0502020204030204" pitchFamily="34" charset="0"/>
                      </a:endParaRPr>
                    </a:p>
                  </a:txBody>
                  <a:tcPr marL="0" marR="0" marT="0" marB="0" anchor="b">
                    <a:solidFill>
                      <a:schemeClr val="accent6">
                        <a:lumMod val="20000"/>
                        <a:lumOff val="80000"/>
                      </a:schemeClr>
                    </a:solidFill>
                  </a:tcPr>
                </a:tc>
                <a:tc>
                  <a:txBody>
                    <a:bodyPr/>
                    <a:lstStyle/>
                    <a:p>
                      <a:pPr algn="l" fontAlgn="b"/>
                      <a:r>
                        <a:rPr lang="en-BE" sz="900" u="none" strike="noStrike" dirty="0">
                          <a:effectLst/>
                        </a:rPr>
                        <a:t> </a:t>
                      </a:r>
                      <a:endParaRPr lang="en-BE" sz="900" b="0" i="0" u="none" strike="noStrike" dirty="0">
                        <a:solidFill>
                          <a:srgbClr val="000000"/>
                        </a:solidFill>
                        <a:effectLst/>
                        <a:latin typeface="Calibri" panose="020F0502020204030204" pitchFamily="34" charset="0"/>
                      </a:endParaRPr>
                    </a:p>
                  </a:txBody>
                  <a:tcPr marL="0" marR="0" marT="0" marB="0" anchor="b">
                    <a:solidFill>
                      <a:schemeClr val="accent6">
                        <a:lumMod val="20000"/>
                        <a:lumOff val="80000"/>
                      </a:schemeClr>
                    </a:solidFill>
                  </a:tcPr>
                </a:tc>
                <a:extLst>
                  <a:ext uri="{0D108BD9-81ED-4DB2-BD59-A6C34878D82A}">
                    <a16:rowId xmlns:a16="http://schemas.microsoft.com/office/drawing/2014/main" val="964517891"/>
                  </a:ext>
                </a:extLst>
              </a:tr>
              <a:tr h="150774">
                <a:tc>
                  <a:txBody>
                    <a:bodyPr/>
                    <a:lstStyle/>
                    <a:p>
                      <a:pPr algn="l" fontAlgn="b"/>
                      <a:r>
                        <a:rPr lang="en-GB" sz="900" u="none" strike="noStrike">
                          <a:effectLst/>
                        </a:rPr>
                        <a:t>Japan</a:t>
                      </a:r>
                      <a:endParaRPr lang="en-GB" sz="900" b="0" i="0" u="none" strike="noStrike">
                        <a:solidFill>
                          <a:srgbClr val="000000"/>
                        </a:solidFill>
                        <a:effectLst/>
                        <a:latin typeface="Calibri" panose="020F0502020204030204" pitchFamily="34" charset="0"/>
                      </a:endParaRPr>
                    </a:p>
                  </a:txBody>
                  <a:tcPr marL="0" marR="0" marT="0" marB="0" anchor="b">
                    <a:solidFill>
                      <a:schemeClr val="accent6">
                        <a:lumMod val="20000"/>
                        <a:lumOff val="80000"/>
                      </a:schemeClr>
                    </a:solidFill>
                  </a:tcPr>
                </a:tc>
                <a:tc>
                  <a:txBody>
                    <a:bodyPr/>
                    <a:lstStyle/>
                    <a:p>
                      <a:pPr algn="l" fontAlgn="b"/>
                      <a:r>
                        <a:rPr lang="en-BE" sz="900" u="none" strike="noStrike">
                          <a:effectLst/>
                        </a:rPr>
                        <a:t> </a:t>
                      </a:r>
                      <a:endParaRPr lang="en-BE" sz="900" b="0" i="0" u="none" strike="noStrike">
                        <a:solidFill>
                          <a:srgbClr val="000000"/>
                        </a:solidFill>
                        <a:effectLst/>
                        <a:latin typeface="Calibri" panose="020F0502020204030204" pitchFamily="34" charset="0"/>
                      </a:endParaRPr>
                    </a:p>
                  </a:txBody>
                  <a:tcPr marL="0" marR="0" marT="0" marB="0" anchor="b">
                    <a:solidFill>
                      <a:schemeClr val="accent6">
                        <a:lumMod val="20000"/>
                        <a:lumOff val="80000"/>
                      </a:schemeClr>
                    </a:solidFill>
                  </a:tcPr>
                </a:tc>
                <a:tc>
                  <a:txBody>
                    <a:bodyPr/>
                    <a:lstStyle/>
                    <a:p>
                      <a:pPr algn="l" fontAlgn="b"/>
                      <a:r>
                        <a:rPr lang="en-GB" sz="900" u="none" strike="noStrike">
                          <a:effectLst/>
                        </a:rPr>
                        <a:t>0,050mg/m³ Inh</a:t>
                      </a:r>
                      <a:endParaRPr lang="en-GB" sz="900" b="0" i="0" u="none" strike="noStrike">
                        <a:solidFill>
                          <a:srgbClr val="000000"/>
                        </a:solidFill>
                        <a:effectLst/>
                        <a:latin typeface="Calibri" panose="020F0502020204030204" pitchFamily="34" charset="0"/>
                      </a:endParaRPr>
                    </a:p>
                  </a:txBody>
                  <a:tcPr marL="0" marR="0" marT="0" marB="0" anchor="b">
                    <a:solidFill>
                      <a:schemeClr val="accent6">
                        <a:lumMod val="20000"/>
                        <a:lumOff val="80000"/>
                      </a:schemeClr>
                    </a:solidFill>
                  </a:tcPr>
                </a:tc>
                <a:tc>
                  <a:txBody>
                    <a:bodyPr/>
                    <a:lstStyle/>
                    <a:p>
                      <a:pPr algn="l" fontAlgn="b"/>
                      <a:r>
                        <a:rPr lang="en-BE" sz="900" u="none" strike="noStrike" dirty="0">
                          <a:effectLst/>
                        </a:rPr>
                        <a:t> </a:t>
                      </a:r>
                      <a:endParaRPr lang="en-BE" sz="900" b="0" i="0" u="none" strike="noStrike" dirty="0">
                        <a:solidFill>
                          <a:srgbClr val="000000"/>
                        </a:solidFill>
                        <a:effectLst/>
                        <a:latin typeface="Calibri" panose="020F0502020204030204" pitchFamily="34" charset="0"/>
                      </a:endParaRPr>
                    </a:p>
                  </a:txBody>
                  <a:tcPr marL="0" marR="0" marT="0" marB="0" anchor="b">
                    <a:solidFill>
                      <a:schemeClr val="accent6">
                        <a:lumMod val="20000"/>
                        <a:lumOff val="80000"/>
                      </a:schemeClr>
                    </a:solidFill>
                  </a:tcPr>
                </a:tc>
                <a:tc>
                  <a:txBody>
                    <a:bodyPr/>
                    <a:lstStyle/>
                    <a:p>
                      <a:pPr algn="l" fontAlgn="b"/>
                      <a:r>
                        <a:rPr lang="en-GB" sz="900" u="none" strike="noStrike" dirty="0">
                          <a:effectLst/>
                        </a:rPr>
                        <a:t>0,005 mg Cd/g </a:t>
                      </a:r>
                      <a:r>
                        <a:rPr lang="en-GB" sz="900" u="none" strike="noStrike" dirty="0" err="1">
                          <a:effectLst/>
                        </a:rPr>
                        <a:t>creat</a:t>
                      </a:r>
                      <a:r>
                        <a:rPr lang="en-GB" sz="900" u="none" strike="noStrike" dirty="0">
                          <a:effectLst/>
                        </a:rPr>
                        <a:t>. (not mandatory)</a:t>
                      </a:r>
                      <a:endParaRPr lang="en-GB" sz="900" b="0" i="0" u="none" strike="noStrike" dirty="0">
                        <a:solidFill>
                          <a:srgbClr val="000000"/>
                        </a:solidFill>
                        <a:effectLst/>
                        <a:latin typeface="Calibri" panose="020F0502020204030204" pitchFamily="34" charset="0"/>
                      </a:endParaRPr>
                    </a:p>
                  </a:txBody>
                  <a:tcPr marL="0" marR="0" marT="0" marB="0" anchor="b">
                    <a:solidFill>
                      <a:schemeClr val="accent6">
                        <a:lumMod val="20000"/>
                        <a:lumOff val="80000"/>
                      </a:schemeClr>
                    </a:solidFill>
                  </a:tcPr>
                </a:tc>
                <a:extLst>
                  <a:ext uri="{0D108BD9-81ED-4DB2-BD59-A6C34878D82A}">
                    <a16:rowId xmlns:a16="http://schemas.microsoft.com/office/drawing/2014/main" val="3838201464"/>
                  </a:ext>
                </a:extLst>
              </a:tr>
              <a:tr h="150774">
                <a:tc>
                  <a:txBody>
                    <a:bodyPr/>
                    <a:lstStyle/>
                    <a:p>
                      <a:pPr algn="l" fontAlgn="b"/>
                      <a:r>
                        <a:rPr lang="en-GB" sz="900" u="none" strike="noStrike">
                          <a:effectLst/>
                        </a:rPr>
                        <a:t>New Zealand</a:t>
                      </a:r>
                      <a:endParaRPr lang="en-GB" sz="900" b="0" i="0" u="none" strike="noStrike">
                        <a:solidFill>
                          <a:srgbClr val="000000"/>
                        </a:solidFill>
                        <a:effectLst/>
                        <a:latin typeface="Calibri" panose="020F0502020204030204" pitchFamily="34" charset="0"/>
                      </a:endParaRPr>
                    </a:p>
                  </a:txBody>
                  <a:tcPr marL="0" marR="0" marT="0" marB="0" anchor="b">
                    <a:solidFill>
                      <a:schemeClr val="accent6">
                        <a:lumMod val="20000"/>
                        <a:lumOff val="80000"/>
                      </a:schemeClr>
                    </a:solidFill>
                  </a:tcPr>
                </a:tc>
                <a:tc>
                  <a:txBody>
                    <a:bodyPr/>
                    <a:lstStyle/>
                    <a:p>
                      <a:pPr algn="l" fontAlgn="b"/>
                      <a:r>
                        <a:rPr lang="en-GB" sz="900" u="none" strike="noStrike">
                          <a:effectLst/>
                        </a:rPr>
                        <a:t>0,002mg/m³ Resp</a:t>
                      </a:r>
                      <a:endParaRPr lang="en-GB" sz="900" b="0" i="0" u="none" strike="noStrike">
                        <a:solidFill>
                          <a:srgbClr val="000000"/>
                        </a:solidFill>
                        <a:effectLst/>
                        <a:latin typeface="Calibri" panose="020F0502020204030204" pitchFamily="34" charset="0"/>
                      </a:endParaRPr>
                    </a:p>
                  </a:txBody>
                  <a:tcPr marL="0" marR="0" marT="0" marB="0" anchor="b">
                    <a:solidFill>
                      <a:schemeClr val="accent6">
                        <a:lumMod val="20000"/>
                        <a:lumOff val="80000"/>
                      </a:schemeClr>
                    </a:solidFill>
                  </a:tcPr>
                </a:tc>
                <a:tc>
                  <a:txBody>
                    <a:bodyPr/>
                    <a:lstStyle/>
                    <a:p>
                      <a:pPr algn="l" fontAlgn="b"/>
                      <a:r>
                        <a:rPr lang="en-GB" sz="900" u="none" strike="noStrike">
                          <a:effectLst/>
                        </a:rPr>
                        <a:t>0,010mg/m³ Inh</a:t>
                      </a:r>
                      <a:endParaRPr lang="en-GB" sz="900" b="0" i="0" u="none" strike="noStrike">
                        <a:solidFill>
                          <a:srgbClr val="000000"/>
                        </a:solidFill>
                        <a:effectLst/>
                        <a:latin typeface="Calibri" panose="020F0502020204030204" pitchFamily="34" charset="0"/>
                      </a:endParaRPr>
                    </a:p>
                  </a:txBody>
                  <a:tcPr marL="0" marR="0" marT="0" marB="0" anchor="b">
                    <a:solidFill>
                      <a:schemeClr val="accent6">
                        <a:lumMod val="20000"/>
                        <a:lumOff val="80000"/>
                      </a:schemeClr>
                    </a:solidFill>
                  </a:tcPr>
                </a:tc>
                <a:tc>
                  <a:txBody>
                    <a:bodyPr/>
                    <a:lstStyle/>
                    <a:p>
                      <a:pPr algn="l" fontAlgn="b"/>
                      <a:r>
                        <a:rPr lang="en-BE" sz="900" u="none" strike="noStrike">
                          <a:effectLst/>
                        </a:rPr>
                        <a:t> </a:t>
                      </a:r>
                      <a:endParaRPr lang="en-BE" sz="900" b="0" i="0" u="none" strike="noStrike">
                        <a:solidFill>
                          <a:srgbClr val="000000"/>
                        </a:solidFill>
                        <a:effectLst/>
                        <a:latin typeface="Calibri" panose="020F0502020204030204" pitchFamily="34" charset="0"/>
                      </a:endParaRPr>
                    </a:p>
                  </a:txBody>
                  <a:tcPr marL="0" marR="0" marT="0" marB="0" anchor="b">
                    <a:solidFill>
                      <a:schemeClr val="accent6">
                        <a:lumMod val="20000"/>
                        <a:lumOff val="80000"/>
                      </a:schemeClr>
                    </a:solidFill>
                  </a:tcPr>
                </a:tc>
                <a:tc>
                  <a:txBody>
                    <a:bodyPr/>
                    <a:lstStyle/>
                    <a:p>
                      <a:pPr algn="l" fontAlgn="b"/>
                      <a:r>
                        <a:rPr lang="en-GB" sz="900" u="none" strike="noStrike" dirty="0">
                          <a:effectLst/>
                        </a:rPr>
                        <a:t>0,002 mg Cd/g </a:t>
                      </a:r>
                      <a:r>
                        <a:rPr lang="en-GB" sz="900" u="none" strike="noStrike" dirty="0" err="1">
                          <a:effectLst/>
                        </a:rPr>
                        <a:t>creat</a:t>
                      </a:r>
                      <a:r>
                        <a:rPr lang="en-GB" sz="900" u="none" strike="noStrike" dirty="0">
                          <a:effectLst/>
                        </a:rPr>
                        <a:t>.</a:t>
                      </a:r>
                      <a:endParaRPr lang="en-GB" sz="900" b="0" i="0" u="none" strike="noStrike" dirty="0">
                        <a:solidFill>
                          <a:srgbClr val="000000"/>
                        </a:solidFill>
                        <a:effectLst/>
                        <a:latin typeface="Calibri" panose="020F0502020204030204" pitchFamily="34" charset="0"/>
                      </a:endParaRPr>
                    </a:p>
                  </a:txBody>
                  <a:tcPr marL="0" marR="0" marT="0" marB="0" anchor="b">
                    <a:solidFill>
                      <a:schemeClr val="accent6">
                        <a:lumMod val="20000"/>
                        <a:lumOff val="80000"/>
                      </a:schemeClr>
                    </a:solidFill>
                  </a:tcPr>
                </a:tc>
                <a:extLst>
                  <a:ext uri="{0D108BD9-81ED-4DB2-BD59-A6C34878D82A}">
                    <a16:rowId xmlns:a16="http://schemas.microsoft.com/office/drawing/2014/main" val="3502322790"/>
                  </a:ext>
                </a:extLst>
              </a:tr>
              <a:tr h="150774">
                <a:tc>
                  <a:txBody>
                    <a:bodyPr/>
                    <a:lstStyle/>
                    <a:p>
                      <a:pPr algn="l" fontAlgn="b"/>
                      <a:r>
                        <a:rPr lang="en-GB" sz="900" u="none" strike="noStrike">
                          <a:effectLst/>
                        </a:rPr>
                        <a:t>South Korea</a:t>
                      </a:r>
                      <a:endParaRPr lang="en-GB" sz="900" b="0" i="0" u="none" strike="noStrike">
                        <a:solidFill>
                          <a:srgbClr val="000000"/>
                        </a:solidFill>
                        <a:effectLst/>
                        <a:latin typeface="Calibri" panose="020F0502020204030204" pitchFamily="34" charset="0"/>
                      </a:endParaRPr>
                    </a:p>
                  </a:txBody>
                  <a:tcPr marL="0" marR="0" marT="0" marB="0" anchor="b">
                    <a:solidFill>
                      <a:schemeClr val="accent6">
                        <a:lumMod val="20000"/>
                        <a:lumOff val="80000"/>
                      </a:schemeClr>
                    </a:solidFill>
                  </a:tcPr>
                </a:tc>
                <a:tc>
                  <a:txBody>
                    <a:bodyPr/>
                    <a:lstStyle/>
                    <a:p>
                      <a:pPr algn="l" fontAlgn="b"/>
                      <a:r>
                        <a:rPr lang="en-GB" sz="900" u="none" strike="noStrike">
                          <a:effectLst/>
                        </a:rPr>
                        <a:t>0,002mg/m³ Resp</a:t>
                      </a:r>
                      <a:endParaRPr lang="en-GB" sz="900" b="0" i="0" u="none" strike="noStrike">
                        <a:solidFill>
                          <a:srgbClr val="000000"/>
                        </a:solidFill>
                        <a:effectLst/>
                        <a:latin typeface="Calibri" panose="020F0502020204030204" pitchFamily="34" charset="0"/>
                      </a:endParaRPr>
                    </a:p>
                  </a:txBody>
                  <a:tcPr marL="0" marR="0" marT="0" marB="0" anchor="b">
                    <a:solidFill>
                      <a:schemeClr val="accent6">
                        <a:lumMod val="20000"/>
                        <a:lumOff val="80000"/>
                      </a:schemeClr>
                    </a:solidFill>
                  </a:tcPr>
                </a:tc>
                <a:tc>
                  <a:txBody>
                    <a:bodyPr/>
                    <a:lstStyle/>
                    <a:p>
                      <a:pPr algn="l" fontAlgn="b"/>
                      <a:r>
                        <a:rPr lang="en-GB" sz="900" u="none" strike="noStrike">
                          <a:effectLst/>
                        </a:rPr>
                        <a:t>0,010mg/m³ Inh</a:t>
                      </a:r>
                      <a:endParaRPr lang="en-GB" sz="900" b="0" i="0" u="none" strike="noStrike">
                        <a:solidFill>
                          <a:srgbClr val="000000"/>
                        </a:solidFill>
                        <a:effectLst/>
                        <a:latin typeface="Calibri" panose="020F0502020204030204" pitchFamily="34" charset="0"/>
                      </a:endParaRPr>
                    </a:p>
                  </a:txBody>
                  <a:tcPr marL="0" marR="0" marT="0" marB="0" anchor="b">
                    <a:solidFill>
                      <a:schemeClr val="accent6">
                        <a:lumMod val="20000"/>
                        <a:lumOff val="80000"/>
                      </a:schemeClr>
                    </a:solidFill>
                  </a:tcPr>
                </a:tc>
                <a:tc>
                  <a:txBody>
                    <a:bodyPr/>
                    <a:lstStyle/>
                    <a:p>
                      <a:pPr algn="l" fontAlgn="b"/>
                      <a:r>
                        <a:rPr lang="en-BE" sz="900" u="none" strike="noStrike">
                          <a:effectLst/>
                        </a:rPr>
                        <a:t> </a:t>
                      </a:r>
                      <a:endParaRPr lang="en-BE" sz="900" b="0" i="0" u="none" strike="noStrike">
                        <a:solidFill>
                          <a:srgbClr val="000000"/>
                        </a:solidFill>
                        <a:effectLst/>
                        <a:latin typeface="Calibri" panose="020F0502020204030204" pitchFamily="34" charset="0"/>
                      </a:endParaRPr>
                    </a:p>
                  </a:txBody>
                  <a:tcPr marL="0" marR="0" marT="0" marB="0" anchor="b">
                    <a:solidFill>
                      <a:schemeClr val="accent6">
                        <a:lumMod val="20000"/>
                        <a:lumOff val="80000"/>
                      </a:schemeClr>
                    </a:solidFill>
                  </a:tcPr>
                </a:tc>
                <a:tc>
                  <a:txBody>
                    <a:bodyPr/>
                    <a:lstStyle/>
                    <a:p>
                      <a:pPr algn="l" fontAlgn="ctr"/>
                      <a:r>
                        <a:rPr lang="en-BE" sz="900" u="none" strike="noStrike" dirty="0">
                          <a:effectLst/>
                        </a:rPr>
                        <a:t> </a:t>
                      </a:r>
                      <a:endParaRPr lang="en-BE" sz="900" b="0" i="0" u="none" strike="noStrike" dirty="0">
                        <a:solidFill>
                          <a:srgbClr val="000000"/>
                        </a:solidFill>
                        <a:effectLst/>
                        <a:latin typeface="Times New Roman" panose="02020603050405020304" pitchFamily="18" charset="0"/>
                      </a:endParaRPr>
                    </a:p>
                  </a:txBody>
                  <a:tcPr marL="0" marR="0" marT="0" marB="0" anchor="ctr">
                    <a:solidFill>
                      <a:schemeClr val="accent6">
                        <a:lumMod val="20000"/>
                        <a:lumOff val="80000"/>
                      </a:schemeClr>
                    </a:solidFill>
                  </a:tcPr>
                </a:tc>
                <a:extLst>
                  <a:ext uri="{0D108BD9-81ED-4DB2-BD59-A6C34878D82A}">
                    <a16:rowId xmlns:a16="http://schemas.microsoft.com/office/drawing/2014/main" val="3142144562"/>
                  </a:ext>
                </a:extLst>
              </a:tr>
              <a:tr h="150774">
                <a:tc>
                  <a:txBody>
                    <a:bodyPr/>
                    <a:lstStyle/>
                    <a:p>
                      <a:pPr algn="l" fontAlgn="b"/>
                      <a:r>
                        <a:rPr lang="en-GB" sz="900" u="none" strike="noStrike">
                          <a:effectLst/>
                        </a:rPr>
                        <a:t>UK</a:t>
                      </a:r>
                      <a:endParaRPr lang="en-GB" sz="900" b="0" i="0" u="none" strike="noStrike">
                        <a:solidFill>
                          <a:srgbClr val="000000"/>
                        </a:solidFill>
                        <a:effectLst/>
                        <a:latin typeface="Calibri" panose="020F0502020204030204" pitchFamily="34" charset="0"/>
                      </a:endParaRPr>
                    </a:p>
                  </a:txBody>
                  <a:tcPr marL="0" marR="0" marT="0" marB="0" anchor="b">
                    <a:solidFill>
                      <a:schemeClr val="accent6">
                        <a:lumMod val="20000"/>
                        <a:lumOff val="80000"/>
                      </a:schemeClr>
                    </a:solidFill>
                  </a:tcPr>
                </a:tc>
                <a:tc>
                  <a:txBody>
                    <a:bodyPr/>
                    <a:lstStyle/>
                    <a:p>
                      <a:pPr algn="l" fontAlgn="b"/>
                      <a:r>
                        <a:rPr lang="en-GB" sz="900" u="none" strike="noStrike" dirty="0">
                          <a:effectLst/>
                        </a:rPr>
                        <a:t>0,030mg/m³ </a:t>
                      </a:r>
                      <a:r>
                        <a:rPr lang="en-GB" sz="900" u="none" strike="noStrike" dirty="0" err="1">
                          <a:effectLst/>
                        </a:rPr>
                        <a:t>Resp</a:t>
                      </a:r>
                      <a:r>
                        <a:rPr lang="en-GB" sz="900" u="none" strike="noStrike" dirty="0">
                          <a:effectLst/>
                        </a:rPr>
                        <a:t> (</a:t>
                      </a:r>
                      <a:r>
                        <a:rPr lang="en-GB" sz="900" u="none" strike="noStrike" dirty="0" err="1">
                          <a:effectLst/>
                        </a:rPr>
                        <a:t>CdS&amp;pigments</a:t>
                      </a:r>
                      <a:r>
                        <a:rPr lang="en-GB" sz="900" u="none" strike="noStrike" dirty="0">
                          <a:effectLst/>
                        </a:rPr>
                        <a:t>)</a:t>
                      </a:r>
                      <a:endParaRPr lang="en-GB" sz="900" b="0" i="0" u="none" strike="noStrike" dirty="0">
                        <a:solidFill>
                          <a:srgbClr val="000000"/>
                        </a:solidFill>
                        <a:effectLst/>
                        <a:latin typeface="Calibri" panose="020F0502020204030204" pitchFamily="34" charset="0"/>
                      </a:endParaRPr>
                    </a:p>
                  </a:txBody>
                  <a:tcPr marL="0" marR="0" marT="0" marB="0" anchor="b">
                    <a:solidFill>
                      <a:schemeClr val="accent6">
                        <a:lumMod val="20000"/>
                        <a:lumOff val="80000"/>
                      </a:schemeClr>
                    </a:solidFill>
                  </a:tcPr>
                </a:tc>
                <a:tc>
                  <a:txBody>
                    <a:bodyPr/>
                    <a:lstStyle/>
                    <a:p>
                      <a:pPr algn="l" fontAlgn="b"/>
                      <a:r>
                        <a:rPr lang="en-GB" sz="900" u="none" strike="noStrike">
                          <a:effectLst/>
                        </a:rPr>
                        <a:t>0,025 mg/m³ Inh (Cd &amp;Cd comp.)</a:t>
                      </a:r>
                      <a:endParaRPr lang="en-GB" sz="900" b="0" i="0" u="none" strike="noStrike">
                        <a:solidFill>
                          <a:srgbClr val="000000"/>
                        </a:solidFill>
                        <a:effectLst/>
                        <a:latin typeface="Calibri" panose="020F0502020204030204" pitchFamily="34" charset="0"/>
                      </a:endParaRPr>
                    </a:p>
                  </a:txBody>
                  <a:tcPr marL="0" marR="0" marT="0" marB="0" anchor="b">
                    <a:solidFill>
                      <a:schemeClr val="accent6">
                        <a:lumMod val="20000"/>
                        <a:lumOff val="80000"/>
                      </a:schemeClr>
                    </a:solidFill>
                  </a:tcPr>
                </a:tc>
                <a:tc>
                  <a:txBody>
                    <a:bodyPr/>
                    <a:lstStyle/>
                    <a:p>
                      <a:pPr algn="l" fontAlgn="b"/>
                      <a:r>
                        <a:rPr lang="en-GB" sz="900" u="none" strike="noStrike">
                          <a:effectLst/>
                        </a:rPr>
                        <a:t>no indication</a:t>
                      </a:r>
                      <a:endParaRPr lang="en-GB" sz="900" b="0" i="0" u="none" strike="noStrike">
                        <a:solidFill>
                          <a:srgbClr val="000000"/>
                        </a:solidFill>
                        <a:effectLst/>
                        <a:latin typeface="Calibri" panose="020F0502020204030204" pitchFamily="34" charset="0"/>
                      </a:endParaRPr>
                    </a:p>
                  </a:txBody>
                  <a:tcPr marL="0" marR="0" marT="0" marB="0" anchor="b">
                    <a:solidFill>
                      <a:schemeClr val="accent6">
                        <a:lumMod val="20000"/>
                        <a:lumOff val="80000"/>
                      </a:schemeClr>
                    </a:solidFill>
                  </a:tcPr>
                </a:tc>
                <a:tc>
                  <a:txBody>
                    <a:bodyPr/>
                    <a:lstStyle/>
                    <a:p>
                      <a:pPr algn="l" fontAlgn="b"/>
                      <a:r>
                        <a:rPr lang="en-GB" sz="900" u="none" strike="noStrike" dirty="0">
                          <a:effectLst/>
                        </a:rPr>
                        <a:t>none</a:t>
                      </a:r>
                      <a:endParaRPr lang="en-GB" sz="900" b="0" i="0" u="none" strike="noStrike" dirty="0">
                        <a:solidFill>
                          <a:srgbClr val="000000"/>
                        </a:solidFill>
                        <a:effectLst/>
                        <a:latin typeface="Calibri" panose="020F0502020204030204" pitchFamily="34" charset="0"/>
                      </a:endParaRPr>
                    </a:p>
                  </a:txBody>
                  <a:tcPr marL="0" marR="0" marT="0" marB="0" anchor="b">
                    <a:solidFill>
                      <a:schemeClr val="accent6">
                        <a:lumMod val="20000"/>
                        <a:lumOff val="80000"/>
                      </a:schemeClr>
                    </a:solidFill>
                  </a:tcPr>
                </a:tc>
                <a:extLst>
                  <a:ext uri="{0D108BD9-81ED-4DB2-BD59-A6C34878D82A}">
                    <a16:rowId xmlns:a16="http://schemas.microsoft.com/office/drawing/2014/main" val="1570613630"/>
                  </a:ext>
                </a:extLst>
              </a:tr>
              <a:tr h="265362">
                <a:tc>
                  <a:txBody>
                    <a:bodyPr/>
                    <a:lstStyle/>
                    <a:p>
                      <a:pPr algn="l" fontAlgn="b"/>
                      <a:r>
                        <a:rPr lang="en-GB" sz="900" u="none" strike="noStrike">
                          <a:effectLst/>
                        </a:rPr>
                        <a:t>USA</a:t>
                      </a:r>
                      <a:endParaRPr lang="en-GB" sz="900" b="0" i="0" u="none" strike="noStrike">
                        <a:solidFill>
                          <a:srgbClr val="000000"/>
                        </a:solidFill>
                        <a:effectLst/>
                        <a:latin typeface="Calibri" panose="020F0502020204030204" pitchFamily="34" charset="0"/>
                      </a:endParaRPr>
                    </a:p>
                  </a:txBody>
                  <a:tcPr marL="0" marR="0" marT="0" marB="0" anchor="b">
                    <a:solidFill>
                      <a:schemeClr val="accent6">
                        <a:lumMod val="20000"/>
                        <a:lumOff val="80000"/>
                      </a:schemeClr>
                    </a:solidFill>
                  </a:tcPr>
                </a:tc>
                <a:tc>
                  <a:txBody>
                    <a:bodyPr/>
                    <a:lstStyle/>
                    <a:p>
                      <a:pPr algn="l" fontAlgn="b"/>
                      <a:r>
                        <a:rPr lang="en-BE" sz="900" u="none" strike="noStrike">
                          <a:effectLst/>
                        </a:rPr>
                        <a:t> </a:t>
                      </a:r>
                      <a:endParaRPr lang="en-BE" sz="900" b="0" i="0" u="none" strike="noStrike">
                        <a:solidFill>
                          <a:srgbClr val="000000"/>
                        </a:solidFill>
                        <a:effectLst/>
                        <a:latin typeface="Calibri" panose="020F0502020204030204" pitchFamily="34" charset="0"/>
                      </a:endParaRPr>
                    </a:p>
                  </a:txBody>
                  <a:tcPr marL="0" marR="0" marT="0" marB="0" anchor="b">
                    <a:solidFill>
                      <a:schemeClr val="accent6">
                        <a:lumMod val="20000"/>
                        <a:lumOff val="80000"/>
                      </a:schemeClr>
                    </a:solidFill>
                  </a:tcPr>
                </a:tc>
                <a:tc>
                  <a:txBody>
                    <a:bodyPr/>
                    <a:lstStyle/>
                    <a:p>
                      <a:pPr algn="l" fontAlgn="b"/>
                      <a:r>
                        <a:rPr lang="en-GB" sz="900" u="none" strike="noStrike">
                          <a:effectLst/>
                        </a:rPr>
                        <a:t>0,005mg/m³ Inh? (+action level at 0,0025mg/m³)</a:t>
                      </a:r>
                      <a:endParaRPr lang="en-GB" sz="900" b="0" i="0" u="none" strike="noStrike">
                        <a:solidFill>
                          <a:srgbClr val="000000"/>
                        </a:solidFill>
                        <a:effectLst/>
                        <a:latin typeface="Calibri" panose="020F0502020204030204" pitchFamily="34" charset="0"/>
                      </a:endParaRPr>
                    </a:p>
                  </a:txBody>
                  <a:tcPr marL="0" marR="0" marT="0" marB="0" anchor="b">
                    <a:solidFill>
                      <a:schemeClr val="accent6">
                        <a:lumMod val="20000"/>
                        <a:lumOff val="80000"/>
                      </a:schemeClr>
                    </a:solidFill>
                  </a:tcPr>
                </a:tc>
                <a:tc>
                  <a:txBody>
                    <a:bodyPr/>
                    <a:lstStyle/>
                    <a:p>
                      <a:pPr algn="l" fontAlgn="b"/>
                      <a:r>
                        <a:rPr lang="en-BE" sz="900" u="none" strike="noStrike">
                          <a:effectLst/>
                        </a:rPr>
                        <a:t> </a:t>
                      </a:r>
                      <a:endParaRPr lang="en-BE" sz="900" b="0" i="0" u="none" strike="noStrike">
                        <a:solidFill>
                          <a:srgbClr val="000000"/>
                        </a:solidFill>
                        <a:effectLst/>
                        <a:latin typeface="Calibri" panose="020F0502020204030204" pitchFamily="34" charset="0"/>
                      </a:endParaRPr>
                    </a:p>
                  </a:txBody>
                  <a:tcPr marL="0" marR="0" marT="0" marB="0" anchor="b">
                    <a:solidFill>
                      <a:schemeClr val="accent6">
                        <a:lumMod val="20000"/>
                        <a:lumOff val="80000"/>
                      </a:schemeClr>
                    </a:solidFill>
                  </a:tcPr>
                </a:tc>
                <a:tc>
                  <a:txBody>
                    <a:bodyPr/>
                    <a:lstStyle/>
                    <a:p>
                      <a:pPr algn="l" fontAlgn="b"/>
                      <a:r>
                        <a:rPr lang="en-GB" sz="900" u="none" strike="noStrike" dirty="0">
                          <a:effectLst/>
                        </a:rPr>
                        <a:t>0,003 mg Cd/g </a:t>
                      </a:r>
                      <a:r>
                        <a:rPr lang="en-GB" sz="900" u="none" strike="noStrike" dirty="0" err="1">
                          <a:effectLst/>
                        </a:rPr>
                        <a:t>creat</a:t>
                      </a:r>
                      <a:r>
                        <a:rPr lang="en-GB" sz="900" u="none" strike="noStrike" dirty="0">
                          <a:effectLst/>
                        </a:rPr>
                        <a:t>.</a:t>
                      </a:r>
                      <a:endParaRPr lang="en-GB" sz="900" b="0" i="0" u="none" strike="noStrike" dirty="0">
                        <a:solidFill>
                          <a:srgbClr val="000000"/>
                        </a:solidFill>
                        <a:effectLst/>
                        <a:latin typeface="Calibri" panose="020F0502020204030204" pitchFamily="34" charset="0"/>
                      </a:endParaRPr>
                    </a:p>
                  </a:txBody>
                  <a:tcPr marL="0" marR="0" marT="0" marB="0" anchor="b">
                    <a:solidFill>
                      <a:schemeClr val="accent6">
                        <a:lumMod val="20000"/>
                        <a:lumOff val="80000"/>
                      </a:schemeClr>
                    </a:solidFill>
                  </a:tcPr>
                </a:tc>
                <a:extLst>
                  <a:ext uri="{0D108BD9-81ED-4DB2-BD59-A6C34878D82A}">
                    <a16:rowId xmlns:a16="http://schemas.microsoft.com/office/drawing/2014/main" val="1659732692"/>
                  </a:ext>
                </a:extLst>
              </a:tr>
            </a:tbl>
          </a:graphicData>
        </a:graphic>
      </p:graphicFrame>
    </p:spTree>
    <p:extLst>
      <p:ext uri="{BB962C8B-B14F-4D97-AF65-F5344CB8AC3E}">
        <p14:creationId xmlns:p14="http://schemas.microsoft.com/office/powerpoint/2010/main" val="39122019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56216-7370-4D01-969C-12D6F76022F7}"/>
              </a:ext>
            </a:extLst>
          </p:cNvPr>
          <p:cNvSpPr>
            <a:spLocks noGrp="1"/>
          </p:cNvSpPr>
          <p:nvPr>
            <p:ph type="title"/>
          </p:nvPr>
        </p:nvSpPr>
        <p:spPr/>
        <p:txBody>
          <a:bodyPr/>
          <a:lstStyle/>
          <a:p>
            <a:r>
              <a:rPr lang="en-GB" dirty="0"/>
              <a:t>How to perform workplace monitoring</a:t>
            </a:r>
            <a:endParaRPr lang="en-BE" dirty="0"/>
          </a:p>
        </p:txBody>
      </p:sp>
      <p:sp>
        <p:nvSpPr>
          <p:cNvPr id="3" name="Date Placeholder 2">
            <a:extLst>
              <a:ext uri="{FF2B5EF4-FFF2-40B4-BE49-F238E27FC236}">
                <a16:creationId xmlns:a16="http://schemas.microsoft.com/office/drawing/2014/main" id="{07BAD257-3A22-4C37-B0DC-2E0B637A2556}"/>
              </a:ext>
            </a:extLst>
          </p:cNvPr>
          <p:cNvSpPr>
            <a:spLocks noGrp="1"/>
          </p:cNvSpPr>
          <p:nvPr>
            <p:ph type="dt" sz="half" idx="10"/>
          </p:nvPr>
        </p:nvSpPr>
        <p:spPr/>
        <p:txBody>
          <a:bodyPr/>
          <a:lstStyle/>
          <a:p>
            <a:r>
              <a:rPr lang="en-BE"/>
              <a:t>10/03/2023</a:t>
            </a:r>
          </a:p>
        </p:txBody>
      </p:sp>
      <p:sp>
        <p:nvSpPr>
          <p:cNvPr id="4" name="Footer Placeholder 3">
            <a:extLst>
              <a:ext uri="{FF2B5EF4-FFF2-40B4-BE49-F238E27FC236}">
                <a16:creationId xmlns:a16="http://schemas.microsoft.com/office/drawing/2014/main" id="{5E889F3D-8B34-4FB1-A381-45004498CDAF}"/>
              </a:ext>
            </a:extLst>
          </p:cNvPr>
          <p:cNvSpPr>
            <a:spLocks noGrp="1"/>
          </p:cNvSpPr>
          <p:nvPr>
            <p:ph type="ftr" sz="quarter" idx="11"/>
          </p:nvPr>
        </p:nvSpPr>
        <p:spPr/>
        <p:txBody>
          <a:bodyPr/>
          <a:lstStyle/>
          <a:p>
            <a:r>
              <a:rPr lang="en-GB"/>
              <a:t>Workplace air monitoring for cadmium</a:t>
            </a:r>
          </a:p>
          <a:p>
            <a:r>
              <a:rPr lang="en-GB"/>
              <a:t>ICdA webinar</a:t>
            </a:r>
            <a:endParaRPr lang="en-BE" dirty="0"/>
          </a:p>
        </p:txBody>
      </p:sp>
      <p:sp>
        <p:nvSpPr>
          <p:cNvPr id="5" name="Slide Number Placeholder 4">
            <a:extLst>
              <a:ext uri="{FF2B5EF4-FFF2-40B4-BE49-F238E27FC236}">
                <a16:creationId xmlns:a16="http://schemas.microsoft.com/office/drawing/2014/main" id="{318058F6-1767-43BF-AB7C-A4B2F31EF8EE}"/>
              </a:ext>
            </a:extLst>
          </p:cNvPr>
          <p:cNvSpPr>
            <a:spLocks noGrp="1"/>
          </p:cNvSpPr>
          <p:nvPr>
            <p:ph type="sldNum" sz="quarter" idx="12"/>
          </p:nvPr>
        </p:nvSpPr>
        <p:spPr/>
        <p:txBody>
          <a:bodyPr/>
          <a:lstStyle/>
          <a:p>
            <a:fld id="{5A16A431-4E15-464C-8A2A-EB1FFCEAFF66}" type="slidenum">
              <a:rPr lang="en-BE" smtClean="0"/>
              <a:t>7</a:t>
            </a:fld>
            <a:endParaRPr lang="en-BE"/>
          </a:p>
        </p:txBody>
      </p:sp>
      <p:sp>
        <p:nvSpPr>
          <p:cNvPr id="6" name="TextBox 5">
            <a:extLst>
              <a:ext uri="{FF2B5EF4-FFF2-40B4-BE49-F238E27FC236}">
                <a16:creationId xmlns:a16="http://schemas.microsoft.com/office/drawing/2014/main" id="{AFBA7DFE-9445-4B54-8DE7-E99A6E01ED00}"/>
              </a:ext>
            </a:extLst>
          </p:cNvPr>
          <p:cNvSpPr txBox="1"/>
          <p:nvPr/>
        </p:nvSpPr>
        <p:spPr>
          <a:xfrm>
            <a:off x="3495675" y="3009900"/>
            <a:ext cx="4114800" cy="3141629"/>
          </a:xfrm>
          <a:prstGeom prst="rect">
            <a:avLst/>
          </a:prstGeom>
          <a:noFill/>
        </p:spPr>
        <p:txBody>
          <a:bodyPr wrap="square" rtlCol="0">
            <a:spAutoFit/>
          </a:bodyPr>
          <a:lstStyle/>
          <a:p>
            <a:pPr>
              <a:lnSpc>
                <a:spcPct val="125000"/>
              </a:lnSpc>
            </a:pPr>
            <a:r>
              <a:rPr lang="en-GB" sz="2000" dirty="0"/>
              <a:t>The basics</a:t>
            </a:r>
          </a:p>
          <a:p>
            <a:pPr>
              <a:lnSpc>
                <a:spcPct val="125000"/>
              </a:lnSpc>
            </a:pPr>
            <a:r>
              <a:rPr lang="en-GB" sz="2000" dirty="0"/>
              <a:t>Setting up a SEG</a:t>
            </a:r>
          </a:p>
          <a:p>
            <a:pPr>
              <a:lnSpc>
                <a:spcPct val="125000"/>
              </a:lnSpc>
            </a:pPr>
            <a:r>
              <a:rPr lang="en-GB" sz="2000" dirty="0"/>
              <a:t>Sampling time</a:t>
            </a:r>
          </a:p>
          <a:p>
            <a:pPr>
              <a:lnSpc>
                <a:spcPct val="125000"/>
              </a:lnSpc>
            </a:pPr>
            <a:r>
              <a:rPr lang="en-GB" sz="2000" dirty="0"/>
              <a:t>Sampling with respiratory protection</a:t>
            </a:r>
          </a:p>
          <a:p>
            <a:pPr>
              <a:lnSpc>
                <a:spcPct val="125000"/>
              </a:lnSpc>
            </a:pPr>
            <a:r>
              <a:rPr lang="en-GB" sz="2000" dirty="0"/>
              <a:t>Documentation of sampling</a:t>
            </a:r>
          </a:p>
          <a:p>
            <a:pPr>
              <a:lnSpc>
                <a:spcPct val="125000"/>
              </a:lnSpc>
            </a:pPr>
            <a:r>
              <a:rPr lang="en-GB" sz="2000" dirty="0"/>
              <a:t>Number of samples</a:t>
            </a:r>
          </a:p>
          <a:p>
            <a:pPr>
              <a:lnSpc>
                <a:spcPct val="125000"/>
              </a:lnSpc>
            </a:pPr>
            <a:r>
              <a:rPr lang="en-GB" sz="2000" dirty="0"/>
              <a:t>Frequency of sampling</a:t>
            </a:r>
          </a:p>
          <a:p>
            <a:pPr>
              <a:lnSpc>
                <a:spcPct val="125000"/>
              </a:lnSpc>
            </a:pPr>
            <a:r>
              <a:rPr lang="en-GB" sz="2000" dirty="0"/>
              <a:t>Assessment of compliance</a:t>
            </a:r>
            <a:endParaRPr lang="en-BE" sz="2000" dirty="0"/>
          </a:p>
        </p:txBody>
      </p:sp>
    </p:spTree>
    <p:extLst>
      <p:ext uri="{BB962C8B-B14F-4D97-AF65-F5344CB8AC3E}">
        <p14:creationId xmlns:p14="http://schemas.microsoft.com/office/powerpoint/2010/main" val="10083715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 letter&#10;&#10;Description automatically generated">
            <a:extLst>
              <a:ext uri="{FF2B5EF4-FFF2-40B4-BE49-F238E27FC236}">
                <a16:creationId xmlns:a16="http://schemas.microsoft.com/office/drawing/2014/main" id="{E4B6AC8D-A71B-4AAB-910D-8CAF0A6E45D5}"/>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326531" y="2061576"/>
            <a:ext cx="2865469" cy="4431299"/>
          </a:xfrm>
          <a:prstGeom prst="rect">
            <a:avLst/>
          </a:prstGeom>
        </p:spPr>
      </p:pic>
      <p:sp>
        <p:nvSpPr>
          <p:cNvPr id="2" name="Title 1">
            <a:extLst>
              <a:ext uri="{FF2B5EF4-FFF2-40B4-BE49-F238E27FC236}">
                <a16:creationId xmlns:a16="http://schemas.microsoft.com/office/drawing/2014/main" id="{73B06A59-6F68-4B48-A17A-1294B753ED64}"/>
              </a:ext>
            </a:extLst>
          </p:cNvPr>
          <p:cNvSpPr>
            <a:spLocks noGrp="1"/>
          </p:cNvSpPr>
          <p:nvPr>
            <p:ph type="title"/>
          </p:nvPr>
        </p:nvSpPr>
        <p:spPr/>
        <p:txBody>
          <a:bodyPr/>
          <a:lstStyle/>
          <a:p>
            <a:r>
              <a:rPr lang="en-GB" dirty="0"/>
              <a:t>How to do workplace monitoring: the basics</a:t>
            </a:r>
            <a:endParaRPr lang="en-BE" dirty="0"/>
          </a:p>
        </p:txBody>
      </p:sp>
      <p:sp>
        <p:nvSpPr>
          <p:cNvPr id="3" name="Content Placeholder 2">
            <a:extLst>
              <a:ext uri="{FF2B5EF4-FFF2-40B4-BE49-F238E27FC236}">
                <a16:creationId xmlns:a16="http://schemas.microsoft.com/office/drawing/2014/main" id="{71AC7B8A-444E-4044-AE9D-2E8439AB569A}"/>
              </a:ext>
            </a:extLst>
          </p:cNvPr>
          <p:cNvSpPr>
            <a:spLocks noGrp="1"/>
          </p:cNvSpPr>
          <p:nvPr>
            <p:ph idx="1"/>
          </p:nvPr>
        </p:nvSpPr>
        <p:spPr>
          <a:xfrm>
            <a:off x="838199" y="1825625"/>
            <a:ext cx="11123645" cy="4351338"/>
          </a:xfrm>
        </p:spPr>
        <p:txBody>
          <a:bodyPr>
            <a:normAutofit fontScale="77500" lnSpcReduction="20000"/>
          </a:bodyPr>
          <a:lstStyle/>
          <a:p>
            <a:pPr>
              <a:lnSpc>
                <a:spcPct val="110000"/>
              </a:lnSpc>
              <a:spcBef>
                <a:spcPts val="0"/>
              </a:spcBef>
              <a:spcAft>
                <a:spcPts val="600"/>
              </a:spcAft>
            </a:pPr>
            <a:r>
              <a:rPr lang="en-GB" dirty="0"/>
              <a:t>Most national regulations refer to the workplace monitoring standard EN689</a:t>
            </a:r>
          </a:p>
          <a:p>
            <a:pPr>
              <a:lnSpc>
                <a:spcPct val="110000"/>
              </a:lnSpc>
              <a:spcBef>
                <a:spcPts val="0"/>
              </a:spcBef>
              <a:spcAft>
                <a:spcPts val="600"/>
              </a:spcAft>
            </a:pPr>
            <a:r>
              <a:rPr lang="en-GB" dirty="0"/>
              <a:t>EN689:2018+C1:2019 = description of a statistical approach</a:t>
            </a:r>
          </a:p>
          <a:p>
            <a:pPr lvl="1">
              <a:lnSpc>
                <a:spcPct val="110000"/>
              </a:lnSpc>
              <a:spcBef>
                <a:spcPts val="0"/>
              </a:spcBef>
              <a:spcAft>
                <a:spcPts val="600"/>
              </a:spcAft>
            </a:pPr>
            <a:r>
              <a:rPr lang="en-GB" dirty="0"/>
              <a:t>Specifies a strategy to perform representative measurements of exposure </a:t>
            </a:r>
            <a:br>
              <a:rPr lang="en-GB" dirty="0"/>
            </a:br>
            <a:r>
              <a:rPr lang="en-GB" dirty="0"/>
              <a:t>by inhalation to chemical agents in order to demonstrate the compliance </a:t>
            </a:r>
            <a:br>
              <a:rPr lang="en-GB" dirty="0"/>
            </a:br>
            <a:r>
              <a:rPr lang="en-GB" dirty="0"/>
              <a:t>with occupational exposure limit values (OELVs)</a:t>
            </a:r>
          </a:p>
          <a:p>
            <a:pPr>
              <a:lnSpc>
                <a:spcPct val="110000"/>
              </a:lnSpc>
              <a:spcBef>
                <a:spcPts val="0"/>
              </a:spcBef>
              <a:spcAft>
                <a:spcPts val="600"/>
              </a:spcAft>
            </a:pPr>
            <a:r>
              <a:rPr lang="en-GB" dirty="0"/>
              <a:t>The sampling strategy principles are described in EN689</a:t>
            </a:r>
          </a:p>
          <a:p>
            <a:pPr lvl="1">
              <a:lnSpc>
                <a:spcPct val="110000"/>
              </a:lnSpc>
              <a:spcBef>
                <a:spcPts val="0"/>
              </a:spcBef>
              <a:spcAft>
                <a:spcPts val="600"/>
              </a:spcAft>
            </a:pPr>
            <a:r>
              <a:rPr lang="en-GB" dirty="0"/>
              <a:t>Group your workers by similar exposure to cadmium: SEG</a:t>
            </a:r>
          </a:p>
          <a:p>
            <a:pPr lvl="1">
              <a:lnSpc>
                <a:spcPct val="110000"/>
              </a:lnSpc>
              <a:spcBef>
                <a:spcPts val="0"/>
              </a:spcBef>
              <a:spcAft>
                <a:spcPts val="600"/>
              </a:spcAft>
            </a:pPr>
            <a:r>
              <a:rPr lang="en-GB" dirty="0"/>
              <a:t>Randomly select workers from each SEG for personal air monitoring</a:t>
            </a:r>
          </a:p>
          <a:p>
            <a:pPr lvl="1">
              <a:lnSpc>
                <a:spcPct val="110000"/>
              </a:lnSpc>
              <a:spcBef>
                <a:spcPts val="0"/>
              </a:spcBef>
              <a:spcAft>
                <a:spcPts val="600"/>
              </a:spcAft>
            </a:pPr>
            <a:r>
              <a:rPr lang="en-GB" dirty="0"/>
              <a:t>Higher sampling frequency when exposure is more close to the limit value</a:t>
            </a:r>
          </a:p>
          <a:p>
            <a:pPr lvl="1">
              <a:lnSpc>
                <a:spcPct val="110000"/>
              </a:lnSpc>
              <a:spcBef>
                <a:spcPts val="0"/>
              </a:spcBef>
              <a:spcAft>
                <a:spcPts val="600"/>
              </a:spcAft>
            </a:pPr>
            <a:r>
              <a:rPr lang="en-GB" dirty="0"/>
              <a:t>Statistical assessment of the sampling data to ensure compliance with </a:t>
            </a:r>
            <a:br>
              <a:rPr lang="en-GB" dirty="0"/>
            </a:br>
            <a:r>
              <a:rPr lang="en-GB" dirty="0"/>
              <a:t>the OEL </a:t>
            </a:r>
          </a:p>
          <a:p>
            <a:pPr lvl="2">
              <a:lnSpc>
                <a:spcPct val="110000"/>
              </a:lnSpc>
              <a:spcBef>
                <a:spcPts val="0"/>
              </a:spcBef>
              <a:spcAft>
                <a:spcPts val="600"/>
              </a:spcAft>
            </a:pPr>
            <a:r>
              <a:rPr lang="en-GB" dirty="0"/>
              <a:t>Where exposure measurements on some workers of the SEG indicate that the OELVs </a:t>
            </a:r>
            <a:br>
              <a:rPr lang="en-GB" dirty="0"/>
            </a:br>
            <a:r>
              <a:rPr lang="en-GB" dirty="0"/>
              <a:t>are met (compliance), then it is considered that this is so for all workers in the SEG.</a:t>
            </a:r>
          </a:p>
          <a:p>
            <a:pPr lvl="2">
              <a:lnSpc>
                <a:spcPct val="110000"/>
              </a:lnSpc>
              <a:spcBef>
                <a:spcPts val="0"/>
              </a:spcBef>
              <a:spcAft>
                <a:spcPts val="600"/>
              </a:spcAft>
            </a:pPr>
            <a:endParaRPr lang="en-BE" dirty="0"/>
          </a:p>
        </p:txBody>
      </p:sp>
      <p:sp>
        <p:nvSpPr>
          <p:cNvPr id="4" name="Date Placeholder 3">
            <a:extLst>
              <a:ext uri="{FF2B5EF4-FFF2-40B4-BE49-F238E27FC236}">
                <a16:creationId xmlns:a16="http://schemas.microsoft.com/office/drawing/2014/main" id="{135D9286-B5EF-4058-9EF3-1B360BE8B85A}"/>
              </a:ext>
            </a:extLst>
          </p:cNvPr>
          <p:cNvSpPr>
            <a:spLocks noGrp="1"/>
          </p:cNvSpPr>
          <p:nvPr>
            <p:ph type="dt" sz="half" idx="10"/>
          </p:nvPr>
        </p:nvSpPr>
        <p:spPr/>
        <p:txBody>
          <a:bodyPr/>
          <a:lstStyle/>
          <a:p>
            <a:r>
              <a:rPr lang="en-BE"/>
              <a:t>10/03/2023</a:t>
            </a:r>
            <a:endParaRPr lang="en-BE" dirty="0"/>
          </a:p>
        </p:txBody>
      </p:sp>
      <p:sp>
        <p:nvSpPr>
          <p:cNvPr id="6" name="Footer Placeholder 5">
            <a:extLst>
              <a:ext uri="{FF2B5EF4-FFF2-40B4-BE49-F238E27FC236}">
                <a16:creationId xmlns:a16="http://schemas.microsoft.com/office/drawing/2014/main" id="{9670EB3E-09BB-430F-AB40-98FD85EBE615}"/>
              </a:ext>
            </a:extLst>
          </p:cNvPr>
          <p:cNvSpPr>
            <a:spLocks noGrp="1"/>
          </p:cNvSpPr>
          <p:nvPr>
            <p:ph type="ftr" sz="quarter" idx="11"/>
          </p:nvPr>
        </p:nvSpPr>
        <p:spPr/>
        <p:txBody>
          <a:bodyPr/>
          <a:lstStyle/>
          <a:p>
            <a:r>
              <a:rPr lang="en-GB"/>
              <a:t>Workplace air monitoring for cadmium</a:t>
            </a:r>
          </a:p>
          <a:p>
            <a:r>
              <a:rPr lang="en-GB"/>
              <a:t>ICdA webinar</a:t>
            </a:r>
            <a:endParaRPr lang="en-BE" dirty="0"/>
          </a:p>
        </p:txBody>
      </p:sp>
      <p:sp>
        <p:nvSpPr>
          <p:cNvPr id="7" name="Slide Number Placeholder 6">
            <a:extLst>
              <a:ext uri="{FF2B5EF4-FFF2-40B4-BE49-F238E27FC236}">
                <a16:creationId xmlns:a16="http://schemas.microsoft.com/office/drawing/2014/main" id="{EB535B54-654C-43F0-8D2C-6520922F5A28}"/>
              </a:ext>
            </a:extLst>
          </p:cNvPr>
          <p:cNvSpPr>
            <a:spLocks noGrp="1"/>
          </p:cNvSpPr>
          <p:nvPr>
            <p:ph type="sldNum" sz="quarter" idx="12"/>
          </p:nvPr>
        </p:nvSpPr>
        <p:spPr/>
        <p:txBody>
          <a:bodyPr/>
          <a:lstStyle/>
          <a:p>
            <a:fld id="{5A16A431-4E15-464C-8A2A-EB1FFCEAFF66}" type="slidenum">
              <a:rPr lang="en-BE" smtClean="0"/>
              <a:t>8</a:t>
            </a:fld>
            <a:endParaRPr lang="en-BE" dirty="0"/>
          </a:p>
        </p:txBody>
      </p:sp>
    </p:spTree>
    <p:extLst>
      <p:ext uri="{BB962C8B-B14F-4D97-AF65-F5344CB8AC3E}">
        <p14:creationId xmlns:p14="http://schemas.microsoft.com/office/powerpoint/2010/main" val="8575982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9C0F4-1570-488A-8E76-B2A8EA2348F3}"/>
              </a:ext>
            </a:extLst>
          </p:cNvPr>
          <p:cNvSpPr>
            <a:spLocks noGrp="1"/>
          </p:cNvSpPr>
          <p:nvPr>
            <p:ph type="title"/>
          </p:nvPr>
        </p:nvSpPr>
        <p:spPr/>
        <p:txBody>
          <a:bodyPr/>
          <a:lstStyle/>
          <a:p>
            <a:r>
              <a:rPr lang="en-GB" dirty="0"/>
              <a:t>Setting up a SEG (1)</a:t>
            </a:r>
            <a:endParaRPr lang="en-BE" dirty="0"/>
          </a:p>
        </p:txBody>
      </p:sp>
      <p:sp>
        <p:nvSpPr>
          <p:cNvPr id="3" name="Content Placeholder 2">
            <a:extLst>
              <a:ext uri="{FF2B5EF4-FFF2-40B4-BE49-F238E27FC236}">
                <a16:creationId xmlns:a16="http://schemas.microsoft.com/office/drawing/2014/main" id="{1B65D4C6-5A1D-4EFD-A0E7-DCDCE8CF6CD6}"/>
              </a:ext>
            </a:extLst>
          </p:cNvPr>
          <p:cNvSpPr>
            <a:spLocks noGrp="1"/>
          </p:cNvSpPr>
          <p:nvPr>
            <p:ph idx="1"/>
          </p:nvPr>
        </p:nvSpPr>
        <p:spPr>
          <a:xfrm>
            <a:off x="838199" y="1690688"/>
            <a:ext cx="10734675" cy="4510087"/>
          </a:xfrm>
        </p:spPr>
        <p:txBody>
          <a:bodyPr>
            <a:normAutofit fontScale="77500" lnSpcReduction="20000"/>
          </a:bodyPr>
          <a:lstStyle/>
          <a:p>
            <a:pPr>
              <a:lnSpc>
                <a:spcPct val="120000"/>
              </a:lnSpc>
              <a:spcBef>
                <a:spcPts val="0"/>
              </a:spcBef>
              <a:spcAft>
                <a:spcPts val="600"/>
              </a:spcAft>
            </a:pPr>
            <a:r>
              <a:rPr lang="en-GB" dirty="0"/>
              <a:t>Definition of a Similar Exposure Group (SEG)</a:t>
            </a:r>
          </a:p>
          <a:p>
            <a:pPr marL="457200" lvl="1" indent="0">
              <a:lnSpc>
                <a:spcPct val="145000"/>
              </a:lnSpc>
              <a:spcBef>
                <a:spcPts val="0"/>
              </a:spcBef>
              <a:spcAft>
                <a:spcPts val="600"/>
              </a:spcAft>
              <a:buNone/>
            </a:pPr>
            <a:r>
              <a:rPr lang="en-GB" i="1" dirty="0"/>
              <a:t>Group of workers having the same general exposure profile for the chemical agent(s) being studied because of the similarity and frequency of the tasks performed, the materials and processes with which they work, and the similarity of the way they perform the task.</a:t>
            </a:r>
          </a:p>
          <a:p>
            <a:pPr>
              <a:lnSpc>
                <a:spcPct val="120000"/>
              </a:lnSpc>
              <a:spcBef>
                <a:spcPts val="0"/>
              </a:spcBef>
              <a:spcAft>
                <a:spcPts val="600"/>
              </a:spcAft>
            </a:pPr>
            <a:r>
              <a:rPr lang="en-GB" dirty="0"/>
              <a:t>How to set up a SEG</a:t>
            </a:r>
          </a:p>
          <a:p>
            <a:pPr lvl="1">
              <a:lnSpc>
                <a:spcPct val="120000"/>
              </a:lnSpc>
              <a:spcBef>
                <a:spcPts val="0"/>
              </a:spcBef>
              <a:spcAft>
                <a:spcPts val="600"/>
              </a:spcAft>
            </a:pPr>
            <a:r>
              <a:rPr lang="en-GB" dirty="0"/>
              <a:t>Start with an estimation of potential exposures of workers concerned, </a:t>
            </a:r>
            <a:br>
              <a:rPr lang="en-GB" dirty="0"/>
            </a:br>
            <a:r>
              <a:rPr lang="en-GB" dirty="0"/>
              <a:t>taking particular account of tasks with high exposures</a:t>
            </a:r>
          </a:p>
          <a:p>
            <a:pPr lvl="1">
              <a:lnSpc>
                <a:spcPct val="120000"/>
              </a:lnSpc>
              <a:spcBef>
                <a:spcPts val="0"/>
              </a:spcBef>
              <a:spcAft>
                <a:spcPts val="600"/>
              </a:spcAft>
            </a:pPr>
            <a:r>
              <a:rPr lang="en-GB" dirty="0"/>
              <a:t>The possible sources of information include </a:t>
            </a:r>
          </a:p>
          <a:p>
            <a:pPr lvl="2">
              <a:lnSpc>
                <a:spcPct val="120000"/>
              </a:lnSpc>
              <a:spcBef>
                <a:spcPts val="0"/>
              </a:spcBef>
              <a:spcAft>
                <a:spcPts val="600"/>
              </a:spcAft>
            </a:pPr>
            <a:r>
              <a:rPr lang="en-GB" dirty="0"/>
              <a:t>earlier measurements, </a:t>
            </a:r>
          </a:p>
          <a:p>
            <a:pPr lvl="2">
              <a:lnSpc>
                <a:spcPct val="120000"/>
              </a:lnSpc>
              <a:spcBef>
                <a:spcPts val="0"/>
              </a:spcBef>
              <a:spcAft>
                <a:spcPts val="600"/>
              </a:spcAft>
            </a:pPr>
            <a:r>
              <a:rPr lang="en-GB" dirty="0"/>
              <a:t>measurements from comparable installations or work processes, </a:t>
            </a:r>
          </a:p>
          <a:p>
            <a:pPr lvl="2">
              <a:lnSpc>
                <a:spcPct val="120000"/>
              </a:lnSpc>
              <a:spcBef>
                <a:spcPts val="0"/>
              </a:spcBef>
              <a:spcAft>
                <a:spcPts val="600"/>
              </a:spcAft>
            </a:pPr>
            <a:r>
              <a:rPr lang="en-GB" dirty="0"/>
              <a:t>reliable calculations based upon relevant quantitative data, and </a:t>
            </a:r>
          </a:p>
          <a:p>
            <a:pPr lvl="2">
              <a:lnSpc>
                <a:spcPct val="120000"/>
              </a:lnSpc>
              <a:spcBef>
                <a:spcPts val="0"/>
              </a:spcBef>
              <a:spcAft>
                <a:spcPts val="600"/>
              </a:spcAft>
            </a:pPr>
            <a:r>
              <a:rPr lang="en-GB" dirty="0"/>
              <a:t>exposure modelling.</a:t>
            </a:r>
          </a:p>
          <a:p>
            <a:endParaRPr lang="en-BE" dirty="0"/>
          </a:p>
        </p:txBody>
      </p:sp>
      <p:pic>
        <p:nvPicPr>
          <p:cNvPr id="4" name="Picture 3">
            <a:extLst>
              <a:ext uri="{FF2B5EF4-FFF2-40B4-BE49-F238E27FC236}">
                <a16:creationId xmlns:a16="http://schemas.microsoft.com/office/drawing/2014/main" id="{BEDF93B4-D807-4351-B54E-6CF9804232E6}"/>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b="-2221"/>
          <a:stretch/>
        </p:blipFill>
        <p:spPr>
          <a:xfrm>
            <a:off x="9153525" y="3016251"/>
            <a:ext cx="2609850" cy="3109295"/>
          </a:xfrm>
          <a:prstGeom prst="rect">
            <a:avLst/>
          </a:prstGeom>
        </p:spPr>
      </p:pic>
      <p:sp>
        <p:nvSpPr>
          <p:cNvPr id="5" name="Date Placeholder 4">
            <a:extLst>
              <a:ext uri="{FF2B5EF4-FFF2-40B4-BE49-F238E27FC236}">
                <a16:creationId xmlns:a16="http://schemas.microsoft.com/office/drawing/2014/main" id="{1AE13930-38EA-4033-82CF-6C67EA532BC9}"/>
              </a:ext>
            </a:extLst>
          </p:cNvPr>
          <p:cNvSpPr>
            <a:spLocks noGrp="1"/>
          </p:cNvSpPr>
          <p:nvPr>
            <p:ph type="dt" sz="half" idx="10"/>
          </p:nvPr>
        </p:nvSpPr>
        <p:spPr/>
        <p:txBody>
          <a:bodyPr/>
          <a:lstStyle/>
          <a:p>
            <a:r>
              <a:rPr lang="en-BE"/>
              <a:t>10/03/2023</a:t>
            </a:r>
            <a:endParaRPr lang="en-BE" dirty="0"/>
          </a:p>
        </p:txBody>
      </p:sp>
      <p:sp>
        <p:nvSpPr>
          <p:cNvPr id="6" name="Footer Placeholder 5">
            <a:extLst>
              <a:ext uri="{FF2B5EF4-FFF2-40B4-BE49-F238E27FC236}">
                <a16:creationId xmlns:a16="http://schemas.microsoft.com/office/drawing/2014/main" id="{0E557F05-2F52-49E4-A325-320F483B70DE}"/>
              </a:ext>
            </a:extLst>
          </p:cNvPr>
          <p:cNvSpPr>
            <a:spLocks noGrp="1"/>
          </p:cNvSpPr>
          <p:nvPr>
            <p:ph type="ftr" sz="quarter" idx="11"/>
          </p:nvPr>
        </p:nvSpPr>
        <p:spPr/>
        <p:txBody>
          <a:bodyPr/>
          <a:lstStyle/>
          <a:p>
            <a:r>
              <a:rPr lang="en-GB"/>
              <a:t>Workplace air monitoring for cadmium</a:t>
            </a:r>
          </a:p>
          <a:p>
            <a:r>
              <a:rPr lang="en-GB"/>
              <a:t>ICdA webinar</a:t>
            </a:r>
            <a:endParaRPr lang="en-BE" dirty="0"/>
          </a:p>
        </p:txBody>
      </p:sp>
      <p:sp>
        <p:nvSpPr>
          <p:cNvPr id="7" name="Slide Number Placeholder 6">
            <a:extLst>
              <a:ext uri="{FF2B5EF4-FFF2-40B4-BE49-F238E27FC236}">
                <a16:creationId xmlns:a16="http://schemas.microsoft.com/office/drawing/2014/main" id="{A44062C9-537B-40A0-AC11-D864BE63460E}"/>
              </a:ext>
            </a:extLst>
          </p:cNvPr>
          <p:cNvSpPr>
            <a:spLocks noGrp="1"/>
          </p:cNvSpPr>
          <p:nvPr>
            <p:ph type="sldNum" sz="quarter" idx="12"/>
          </p:nvPr>
        </p:nvSpPr>
        <p:spPr/>
        <p:txBody>
          <a:bodyPr/>
          <a:lstStyle/>
          <a:p>
            <a:fld id="{5A16A431-4E15-464C-8A2A-EB1FFCEAFF66}" type="slidenum">
              <a:rPr lang="en-BE" smtClean="0"/>
              <a:t>9</a:t>
            </a:fld>
            <a:endParaRPr lang="en-BE" dirty="0"/>
          </a:p>
        </p:txBody>
      </p:sp>
    </p:spTree>
    <p:extLst>
      <p:ext uri="{BB962C8B-B14F-4D97-AF65-F5344CB8AC3E}">
        <p14:creationId xmlns:p14="http://schemas.microsoft.com/office/powerpoint/2010/main" val="12630070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3830</Words>
  <Application>Microsoft Office PowerPoint</Application>
  <PresentationFormat>Widescreen</PresentationFormat>
  <Paragraphs>541</Paragraphs>
  <Slides>35</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Arial</vt:lpstr>
      <vt:lpstr>Arial Rounded MT Bold</vt:lpstr>
      <vt:lpstr>Calibri</vt:lpstr>
      <vt:lpstr>Calibri Light</vt:lpstr>
      <vt:lpstr>Times New Roman</vt:lpstr>
      <vt:lpstr>Wingdings</vt:lpstr>
      <vt:lpstr>Office Theme</vt:lpstr>
      <vt:lpstr>Workplace air monitoring for cadmium</vt:lpstr>
      <vt:lpstr>PowerPoint Presentation</vt:lpstr>
      <vt:lpstr>Sharing best practice</vt:lpstr>
      <vt:lpstr>Regulation on workplace exposure to cadmium</vt:lpstr>
      <vt:lpstr>Regulation on workplace air </vt:lpstr>
      <vt:lpstr>Overview of implemented limit values for occupational exposure to Cd</vt:lpstr>
      <vt:lpstr>How to perform workplace monitoring</vt:lpstr>
      <vt:lpstr>How to do workplace monitoring: the basics</vt:lpstr>
      <vt:lpstr>Setting up a SEG (1)</vt:lpstr>
      <vt:lpstr>Setting up a SEG (2)</vt:lpstr>
      <vt:lpstr>Setting up a SEG (3)</vt:lpstr>
      <vt:lpstr>Sampling time </vt:lpstr>
      <vt:lpstr>Sampling and respiratory protection</vt:lpstr>
      <vt:lpstr>Documentation of sampling (1)</vt:lpstr>
      <vt:lpstr>Documentation of sampling (2)</vt:lpstr>
      <vt:lpstr>Number of samples</vt:lpstr>
      <vt:lpstr>Frequency of sampling (EN689)</vt:lpstr>
      <vt:lpstr>Compliance checking</vt:lpstr>
      <vt:lpstr>Assessment of compliance</vt:lpstr>
      <vt:lpstr>Screening test or full statistical test</vt:lpstr>
      <vt:lpstr>Corrections for respiratory protection</vt:lpstr>
      <vt:lpstr>PowerPoint Presentation</vt:lpstr>
      <vt:lpstr>Equipment for workplace air sampling</vt:lpstr>
      <vt:lpstr>Sampling techniques</vt:lpstr>
      <vt:lpstr>Air sampling: which fraction?</vt:lpstr>
      <vt:lpstr>Sampling equipment</vt:lpstr>
      <vt:lpstr>Sampling heads</vt:lpstr>
      <vt:lpstr>Sampling head</vt:lpstr>
      <vt:lpstr>Comparison of sampling heads</vt:lpstr>
      <vt:lpstr>Sampling head filter manipulation</vt:lpstr>
      <vt:lpstr>Calibration (1)</vt:lpstr>
      <vt:lpstr>Calibration (2)</vt:lpstr>
      <vt:lpstr>Installing the equipment</vt:lpstr>
      <vt:lpstr>Do not forget: Inform the worker!</vt:lpstr>
      <vt:lpstr>Sample analysis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Workplace air monitoring for cadmium</dc:title>
  <dc:creator>Mik Gilles</dc:creator>
  <cp:lastModifiedBy>Mik Gilles</cp:lastModifiedBy>
  <cp:revision>1</cp:revision>
  <cp:lastPrinted>2023-03-06T17:01:19Z</cp:lastPrinted>
  <dcterms:created xsi:type="dcterms:W3CDTF">2023-02-22T15:20:21Z</dcterms:created>
  <dcterms:modified xsi:type="dcterms:W3CDTF">2023-03-12T18:05:11Z</dcterms:modified>
</cp:coreProperties>
</file>